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313" r:id="rId15"/>
    <p:sldId id="270" r:id="rId16"/>
    <p:sldId id="271" r:id="rId17"/>
    <p:sldId id="272" r:id="rId18"/>
    <p:sldId id="273" r:id="rId19"/>
    <p:sldId id="274" r:id="rId20"/>
    <p:sldId id="275" r:id="rId21"/>
    <p:sldId id="276" r:id="rId22"/>
    <p:sldId id="309" r:id="rId23"/>
    <p:sldId id="278" r:id="rId24"/>
    <p:sldId id="314" r:id="rId25"/>
    <p:sldId id="310" r:id="rId26"/>
    <p:sldId id="311" r:id="rId27"/>
    <p:sldId id="281" r:id="rId28"/>
    <p:sldId id="31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jpg"/><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B7D60-0EB3-49E3-A414-606052778133}" type="doc">
      <dgm:prSet loTypeId="urn:microsoft.com/office/officeart/2005/8/layout/pList2" loCatId="list" qsTypeId="urn:microsoft.com/office/officeart/2005/8/quickstyle/simple1" qsCatId="simple" csTypeId="urn:microsoft.com/office/officeart/2005/8/colors/accent1_2" csCatId="accent1" phldr="1"/>
      <dgm:spPr/>
    </dgm:pt>
    <dgm:pt modelId="{F61C9085-7733-47E2-95E7-060989AB0DA7}">
      <dgm:prSet phldrT="[Text]" custT="1"/>
      <dgm:spPr>
        <a:xfrm rot="10800000">
          <a:off x="228605" y="1447804"/>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Policies and Procedures	</a:t>
          </a:r>
          <a:endParaRPr lang="en-US" sz="1400" dirty="0">
            <a:solidFill>
              <a:sysClr val="window" lastClr="FFFFFF"/>
            </a:solidFill>
            <a:latin typeface="+mn-lt"/>
            <a:ea typeface="+mn-ea"/>
            <a:cs typeface="+mn-cs"/>
          </a:endParaRPr>
        </a:p>
      </dgm:t>
    </dgm:pt>
    <dgm:pt modelId="{1944C20A-56EF-4424-8A39-0AEE2FA4D515}" type="parTrans" cxnId="{DD1296A5-2D16-4CC6-A670-2CB3505AF842}">
      <dgm:prSet/>
      <dgm:spPr/>
      <dgm:t>
        <a:bodyPr/>
        <a:lstStyle/>
        <a:p>
          <a:endParaRPr lang="en-US" sz="1200">
            <a:latin typeface="+mn-lt"/>
          </a:endParaRPr>
        </a:p>
      </dgm:t>
    </dgm:pt>
    <dgm:pt modelId="{272D089E-73BC-4303-8C92-74E97AB7B5C0}" type="sibTrans" cxnId="{DD1296A5-2D16-4CC6-A670-2CB3505AF842}">
      <dgm:prSet/>
      <dgm:spPr/>
      <dgm:t>
        <a:bodyPr/>
        <a:lstStyle/>
        <a:p>
          <a:endParaRPr lang="en-US" sz="1200">
            <a:latin typeface="+mn-lt"/>
          </a:endParaRPr>
        </a:p>
      </dgm:t>
    </dgm:pt>
    <dgm:pt modelId="{58AFBA7D-C0C0-4ECB-8C58-D42F094F5603}">
      <dgm:prSet phldrT="[Text]" custT="1"/>
      <dgm:spPr>
        <a:xfrm rot="10800000">
          <a:off x="142216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Compliance Officer and Compliance Oversight	</a:t>
          </a:r>
          <a:endParaRPr lang="en-US" sz="1400" dirty="0">
            <a:solidFill>
              <a:sysClr val="window" lastClr="FFFFFF"/>
            </a:solidFill>
            <a:latin typeface="+mn-lt"/>
            <a:ea typeface="+mn-ea"/>
            <a:cs typeface="+mn-cs"/>
          </a:endParaRPr>
        </a:p>
      </dgm:t>
    </dgm:pt>
    <dgm:pt modelId="{B211E10F-596A-4596-A1F9-B7123049637C}" type="parTrans" cxnId="{E33295EE-0950-4491-BE60-7573079D1B8F}">
      <dgm:prSet/>
      <dgm:spPr/>
      <dgm:t>
        <a:bodyPr/>
        <a:lstStyle/>
        <a:p>
          <a:endParaRPr lang="en-US" sz="1200">
            <a:latin typeface="+mn-lt"/>
          </a:endParaRPr>
        </a:p>
      </dgm:t>
    </dgm:pt>
    <dgm:pt modelId="{FA00AB2E-4453-497C-8DA7-37C60CF74212}" type="sibTrans" cxnId="{E33295EE-0950-4491-BE60-7573079D1B8F}">
      <dgm:prSet/>
      <dgm:spPr/>
      <dgm:t>
        <a:bodyPr/>
        <a:lstStyle/>
        <a:p>
          <a:endParaRPr lang="en-US" sz="1200">
            <a:latin typeface="+mn-lt"/>
          </a:endParaRPr>
        </a:p>
      </dgm:t>
    </dgm:pt>
    <dgm:pt modelId="{318222A9-4FF7-4446-9F3D-107C143061DF}">
      <dgm:prSet phldrT="[Text]" custT="1"/>
      <dgm:spPr>
        <a:xfrm rot="10800000">
          <a:off x="258125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Screening Employees, Contractors, Physicians, Board Members</a:t>
          </a:r>
          <a:endParaRPr lang="en-US" sz="1400" dirty="0">
            <a:solidFill>
              <a:sysClr val="window" lastClr="FFFFFF"/>
            </a:solidFill>
            <a:latin typeface="+mn-lt"/>
            <a:ea typeface="+mn-ea"/>
            <a:cs typeface="+mn-cs"/>
          </a:endParaRPr>
        </a:p>
      </dgm:t>
    </dgm:pt>
    <dgm:pt modelId="{2E66C31B-076E-478F-9C85-C31405532289}" type="parTrans" cxnId="{5C0B4B4D-6D01-44A8-85A6-3F19AC09D19E}">
      <dgm:prSet/>
      <dgm:spPr/>
      <dgm:t>
        <a:bodyPr/>
        <a:lstStyle/>
        <a:p>
          <a:endParaRPr lang="en-US" sz="1200">
            <a:latin typeface="+mn-lt"/>
          </a:endParaRPr>
        </a:p>
      </dgm:t>
    </dgm:pt>
    <dgm:pt modelId="{7C057329-5E53-4CD3-82FE-DF4E80F62A74}" type="sibTrans" cxnId="{5C0B4B4D-6D01-44A8-85A6-3F19AC09D19E}">
      <dgm:prSet/>
      <dgm:spPr/>
      <dgm:t>
        <a:bodyPr/>
        <a:lstStyle/>
        <a:p>
          <a:endParaRPr lang="en-US" sz="1200">
            <a:latin typeface="+mn-lt"/>
          </a:endParaRPr>
        </a:p>
      </dgm:t>
    </dgm:pt>
    <dgm:pt modelId="{F6FABBA8-15A4-4FBA-86D6-D81039B094FC}">
      <dgm:prSet custT="1"/>
      <dgm:spPr>
        <a:xfrm rot="10800000">
          <a:off x="374034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Education</a:t>
          </a:r>
          <a:endParaRPr lang="en-US" sz="1400" dirty="0">
            <a:solidFill>
              <a:sysClr val="window" lastClr="FFFFFF"/>
            </a:solidFill>
            <a:latin typeface="+mn-lt"/>
            <a:ea typeface="+mn-ea"/>
            <a:cs typeface="+mn-cs"/>
          </a:endParaRPr>
        </a:p>
      </dgm:t>
    </dgm:pt>
    <dgm:pt modelId="{279CC81D-017A-4C3B-B339-2D6C4A0E8A14}" type="parTrans" cxnId="{5562A34C-4E9F-443A-92CA-9B0A73E660D1}">
      <dgm:prSet/>
      <dgm:spPr/>
      <dgm:t>
        <a:bodyPr/>
        <a:lstStyle/>
        <a:p>
          <a:endParaRPr lang="en-US" sz="1200">
            <a:latin typeface="+mn-lt"/>
          </a:endParaRPr>
        </a:p>
      </dgm:t>
    </dgm:pt>
    <dgm:pt modelId="{3CFE7963-E9FF-4936-B9EA-D34200188974}" type="sibTrans" cxnId="{5562A34C-4E9F-443A-92CA-9B0A73E660D1}">
      <dgm:prSet/>
      <dgm:spPr/>
      <dgm:t>
        <a:bodyPr/>
        <a:lstStyle/>
        <a:p>
          <a:endParaRPr lang="en-US" sz="1200">
            <a:latin typeface="+mn-lt"/>
          </a:endParaRPr>
        </a:p>
      </dgm:t>
    </dgm:pt>
    <dgm:pt modelId="{0B76211F-1FCE-4769-9D85-C3B37EAC8E22}">
      <dgm:prSet custT="1"/>
      <dgm:spPr>
        <a:xfrm rot="10800000">
          <a:off x="4899429"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Auditing and Monitoring</a:t>
          </a:r>
          <a:endParaRPr lang="en-US" sz="1400" dirty="0">
            <a:solidFill>
              <a:sysClr val="window" lastClr="FFFFFF"/>
            </a:solidFill>
            <a:latin typeface="+mn-lt"/>
            <a:ea typeface="+mn-ea"/>
            <a:cs typeface="+mn-cs"/>
          </a:endParaRPr>
        </a:p>
      </dgm:t>
    </dgm:pt>
    <dgm:pt modelId="{69273010-7F68-4EEA-AB53-2588B34131E6}" type="parTrans" cxnId="{0546446A-749A-4D53-9F4E-1EA0A025115F}">
      <dgm:prSet/>
      <dgm:spPr/>
      <dgm:t>
        <a:bodyPr/>
        <a:lstStyle/>
        <a:p>
          <a:endParaRPr lang="en-US" sz="1200">
            <a:latin typeface="+mn-lt"/>
          </a:endParaRPr>
        </a:p>
      </dgm:t>
    </dgm:pt>
    <dgm:pt modelId="{2DAADB89-0438-4278-9BC4-AB44CCAB6C70}" type="sibTrans" cxnId="{0546446A-749A-4D53-9F4E-1EA0A025115F}">
      <dgm:prSet/>
      <dgm:spPr/>
      <dgm:t>
        <a:bodyPr/>
        <a:lstStyle/>
        <a:p>
          <a:endParaRPr lang="en-US" sz="1200">
            <a:latin typeface="+mn-lt"/>
          </a:endParaRPr>
        </a:p>
      </dgm:t>
    </dgm:pt>
    <dgm:pt modelId="{5E75BE8F-DB02-4235-BD7B-71B44946DD94}">
      <dgm:prSet custT="1"/>
      <dgm:spPr>
        <a:xfrm rot="10800000">
          <a:off x="6058515"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Corrective Actions to Identified Problems</a:t>
          </a:r>
          <a:endParaRPr lang="en-US" sz="1400" dirty="0">
            <a:solidFill>
              <a:sysClr val="window" lastClr="FFFFFF"/>
            </a:solidFill>
            <a:latin typeface="+mn-lt"/>
            <a:ea typeface="+mn-ea"/>
            <a:cs typeface="+mn-cs"/>
          </a:endParaRPr>
        </a:p>
      </dgm:t>
    </dgm:pt>
    <dgm:pt modelId="{9A1BF28B-AEDE-46AE-A9E9-83F81F9109B8}" type="parTrans" cxnId="{5B68A028-B4A5-4223-9013-D87474D73A1F}">
      <dgm:prSet/>
      <dgm:spPr/>
      <dgm:t>
        <a:bodyPr/>
        <a:lstStyle/>
        <a:p>
          <a:endParaRPr lang="en-US" sz="1200">
            <a:latin typeface="+mn-lt"/>
          </a:endParaRPr>
        </a:p>
      </dgm:t>
    </dgm:pt>
    <dgm:pt modelId="{E020ABF5-ED29-4BC5-9753-C93304B9BDC1}" type="sibTrans" cxnId="{5B68A028-B4A5-4223-9013-D87474D73A1F}">
      <dgm:prSet/>
      <dgm:spPr/>
      <dgm:t>
        <a:bodyPr/>
        <a:lstStyle/>
        <a:p>
          <a:endParaRPr lang="en-US" sz="1200">
            <a:latin typeface="+mn-lt"/>
          </a:endParaRPr>
        </a:p>
      </dgm:t>
    </dgm:pt>
    <dgm:pt modelId="{D40F3A41-048A-4ED6-B225-C23A659DEE48}">
      <dgm:prSet custT="1"/>
      <dgm:spPr>
        <a:xfrm rot="10800000">
          <a:off x="7217602" y="1463040"/>
          <a:ext cx="1053715" cy="1788160"/>
        </a:xfrm>
        <a:solidFill>
          <a:srgbClr val="4F81BD">
            <a:hueOff val="0"/>
            <a:satOff val="0"/>
            <a:lumOff val="0"/>
            <a:alphaOff val="0"/>
          </a:srgbClr>
        </a:solidFill>
        <a:ln w="11429" cap="flat" cmpd="sng" algn="ctr">
          <a:solidFill>
            <a:sysClr val="window" lastClr="FFFFFF">
              <a:hueOff val="0"/>
              <a:satOff val="0"/>
              <a:lumOff val="0"/>
              <a:alphaOff val="0"/>
            </a:sysClr>
          </a:solidFill>
          <a:prstDash val="sysDash"/>
        </a:ln>
        <a:effectLst/>
      </dgm:spPr>
      <dgm:t>
        <a:bodyPr anchor="ctr"/>
        <a:lstStyle/>
        <a:p>
          <a:r>
            <a:rPr lang="en-US" sz="1400" dirty="0" smtClean="0">
              <a:solidFill>
                <a:sysClr val="window" lastClr="FFFFFF"/>
              </a:solidFill>
              <a:latin typeface="+mn-lt"/>
              <a:ea typeface="+mn-ea"/>
              <a:cs typeface="+mn-cs"/>
            </a:rPr>
            <a:t>Enforcement of Violations</a:t>
          </a:r>
          <a:endParaRPr lang="en-US" sz="1400" dirty="0">
            <a:solidFill>
              <a:sysClr val="window" lastClr="FFFFFF"/>
            </a:solidFill>
            <a:latin typeface="+mn-lt"/>
            <a:ea typeface="+mn-ea"/>
            <a:cs typeface="+mn-cs"/>
          </a:endParaRPr>
        </a:p>
      </dgm:t>
    </dgm:pt>
    <dgm:pt modelId="{176FC6CF-57A9-471D-96D5-2285451C11C6}" type="parTrans" cxnId="{13CADD86-EF9F-44BC-B5A5-2D4417EE5256}">
      <dgm:prSet/>
      <dgm:spPr/>
      <dgm:t>
        <a:bodyPr/>
        <a:lstStyle/>
        <a:p>
          <a:endParaRPr lang="en-US" sz="1200">
            <a:latin typeface="+mn-lt"/>
          </a:endParaRPr>
        </a:p>
      </dgm:t>
    </dgm:pt>
    <dgm:pt modelId="{976405AD-AACC-4A4C-A40F-D9AEF0C75593}" type="sibTrans" cxnId="{13CADD86-EF9F-44BC-B5A5-2D4417EE5256}">
      <dgm:prSet/>
      <dgm:spPr/>
      <dgm:t>
        <a:bodyPr/>
        <a:lstStyle/>
        <a:p>
          <a:endParaRPr lang="en-US" sz="1200">
            <a:latin typeface="+mn-lt"/>
          </a:endParaRPr>
        </a:p>
      </dgm:t>
    </dgm:pt>
    <dgm:pt modelId="{492E0F36-C992-49C0-BB1F-646E5513E958}" type="pres">
      <dgm:prSet presAssocID="{8DAB7D60-0EB3-49E3-A414-606052778133}" presName="Name0" presStyleCnt="0">
        <dgm:presLayoutVars>
          <dgm:dir/>
          <dgm:resizeHandles val="exact"/>
        </dgm:presLayoutVars>
      </dgm:prSet>
      <dgm:spPr/>
    </dgm:pt>
    <dgm:pt modelId="{C5634838-1E4B-442D-8D1F-BC6AD660D345}" type="pres">
      <dgm:prSet presAssocID="{8DAB7D60-0EB3-49E3-A414-606052778133}" presName="bkgdShp" presStyleLbl="alignAccFollowNode1" presStyleIdx="0" presStyleCnt="1" custLinFactNeighborX="-741" custLinFactNeighborY="5208"/>
      <dgm:spPr>
        <a:xfrm>
          <a:off x="0" y="76195"/>
          <a:ext cx="8534400" cy="1463040"/>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ln>
        <a:effectLst/>
      </dgm:spPr>
      <dgm:t>
        <a:bodyPr/>
        <a:lstStyle/>
        <a:p>
          <a:endParaRPr lang="en-US"/>
        </a:p>
      </dgm:t>
    </dgm:pt>
    <dgm:pt modelId="{C8EB6D5F-0730-4FEB-A0D4-C7885470368D}" type="pres">
      <dgm:prSet presAssocID="{8DAB7D60-0EB3-49E3-A414-606052778133}" presName="linComp" presStyleCnt="0"/>
      <dgm:spPr/>
    </dgm:pt>
    <dgm:pt modelId="{BAFA9535-E687-456A-8AEF-8C2374ED5DEF}" type="pres">
      <dgm:prSet presAssocID="{F61C9085-7733-47E2-95E7-060989AB0DA7}" presName="compNode" presStyleCnt="0"/>
      <dgm:spPr/>
    </dgm:pt>
    <dgm:pt modelId="{73A7CEC4-084E-4DB3-A384-EC6A240AB4C2}" type="pres">
      <dgm:prSet presAssocID="{F61C9085-7733-47E2-95E7-060989AB0DA7}" presName="node" presStyleLbl="node1" presStyleIdx="0" presStyleCnt="7" custLinFactNeighborX="-3272" custLinFactNeighborY="-852">
        <dgm:presLayoutVars>
          <dgm:bulletEnabled val="1"/>
        </dgm:presLayoutVars>
      </dgm:prSet>
      <dgm:spPr>
        <a:prstGeom prst="round2SameRect">
          <a:avLst>
            <a:gd name="adj1" fmla="val 10500"/>
            <a:gd name="adj2" fmla="val 0"/>
          </a:avLst>
        </a:prstGeom>
      </dgm:spPr>
      <dgm:t>
        <a:bodyPr/>
        <a:lstStyle/>
        <a:p>
          <a:endParaRPr lang="en-US"/>
        </a:p>
      </dgm:t>
    </dgm:pt>
    <dgm:pt modelId="{55EC5733-495C-474E-ABF4-0CD5D9CDA43F}" type="pres">
      <dgm:prSet presAssocID="{F61C9085-7733-47E2-95E7-060989AB0DA7}" presName="invisiNode" presStyleLbl="node1" presStyleIdx="0" presStyleCnt="7"/>
      <dgm:spPr/>
    </dgm:pt>
    <dgm:pt modelId="{838964BC-E300-4630-AF7D-50ABE8D0BBC9}" type="pres">
      <dgm:prSet presAssocID="{F61C9085-7733-47E2-95E7-060989AB0DA7}" presName="imagNode" presStyleLbl="fgImgPlace1" presStyleIdx="0" presStyleCnt="7"/>
      <dgm:spPr>
        <a:xfrm>
          <a:off x="263082" y="195072"/>
          <a:ext cx="1053715" cy="10728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312663EF-251D-47E0-9EFD-BE46DC788E08}" type="pres">
      <dgm:prSet presAssocID="{272D089E-73BC-4303-8C92-74E97AB7B5C0}" presName="sibTrans" presStyleLbl="sibTrans2D1" presStyleIdx="0" presStyleCnt="0"/>
      <dgm:spPr/>
      <dgm:t>
        <a:bodyPr/>
        <a:lstStyle/>
        <a:p>
          <a:endParaRPr lang="en-US"/>
        </a:p>
      </dgm:t>
    </dgm:pt>
    <dgm:pt modelId="{4F87AEF6-C1AC-463B-B024-0D87112E369F}" type="pres">
      <dgm:prSet presAssocID="{58AFBA7D-C0C0-4ECB-8C58-D42F094F5603}" presName="compNode" presStyleCnt="0"/>
      <dgm:spPr/>
    </dgm:pt>
    <dgm:pt modelId="{D53A5F0D-F49F-4041-BAC5-D98E0695BA3D}" type="pres">
      <dgm:prSet presAssocID="{58AFBA7D-C0C0-4ECB-8C58-D42F094F5603}" presName="node" presStyleLbl="node1" presStyleIdx="1" presStyleCnt="7">
        <dgm:presLayoutVars>
          <dgm:bulletEnabled val="1"/>
        </dgm:presLayoutVars>
      </dgm:prSet>
      <dgm:spPr>
        <a:prstGeom prst="round2SameRect">
          <a:avLst>
            <a:gd name="adj1" fmla="val 10500"/>
            <a:gd name="adj2" fmla="val 0"/>
          </a:avLst>
        </a:prstGeom>
      </dgm:spPr>
      <dgm:t>
        <a:bodyPr/>
        <a:lstStyle/>
        <a:p>
          <a:endParaRPr lang="en-US"/>
        </a:p>
      </dgm:t>
    </dgm:pt>
    <dgm:pt modelId="{A54CD765-E5D7-463A-ADE8-02087DD836C7}" type="pres">
      <dgm:prSet presAssocID="{58AFBA7D-C0C0-4ECB-8C58-D42F094F5603}" presName="invisiNode" presStyleLbl="node1" presStyleIdx="1" presStyleCnt="7"/>
      <dgm:spPr/>
    </dgm:pt>
    <dgm:pt modelId="{500EC475-96FB-45B4-874E-C4A8749A94E8}" type="pres">
      <dgm:prSet presAssocID="{58AFBA7D-C0C0-4ECB-8C58-D42F094F5603}" presName="imagNode" presStyleLbl="fgImgPlace1" presStyleIdx="1" presStyleCnt="7"/>
      <dgm:spPr>
        <a:xfrm>
          <a:off x="1422169" y="195072"/>
          <a:ext cx="1053715" cy="107289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F061A18-4B5D-47FA-A509-C5290F7D7BAE}" type="pres">
      <dgm:prSet presAssocID="{FA00AB2E-4453-497C-8DA7-37C60CF74212}" presName="sibTrans" presStyleLbl="sibTrans2D1" presStyleIdx="0" presStyleCnt="0"/>
      <dgm:spPr/>
      <dgm:t>
        <a:bodyPr/>
        <a:lstStyle/>
        <a:p>
          <a:endParaRPr lang="en-US"/>
        </a:p>
      </dgm:t>
    </dgm:pt>
    <dgm:pt modelId="{B0C7A1B3-17AA-4C00-A5B7-049B34D4FC23}" type="pres">
      <dgm:prSet presAssocID="{318222A9-4FF7-4446-9F3D-107C143061DF}" presName="compNode" presStyleCnt="0"/>
      <dgm:spPr/>
    </dgm:pt>
    <dgm:pt modelId="{0D3CC4E9-60A6-4789-B20B-7AEA4D0E7DE0}" type="pres">
      <dgm:prSet presAssocID="{318222A9-4FF7-4446-9F3D-107C143061DF}" presName="node" presStyleLbl="node1" presStyleIdx="2" presStyleCnt="7">
        <dgm:presLayoutVars>
          <dgm:bulletEnabled val="1"/>
        </dgm:presLayoutVars>
      </dgm:prSet>
      <dgm:spPr>
        <a:prstGeom prst="round2SameRect">
          <a:avLst>
            <a:gd name="adj1" fmla="val 10500"/>
            <a:gd name="adj2" fmla="val 0"/>
          </a:avLst>
        </a:prstGeom>
      </dgm:spPr>
      <dgm:t>
        <a:bodyPr/>
        <a:lstStyle/>
        <a:p>
          <a:endParaRPr lang="en-US"/>
        </a:p>
      </dgm:t>
    </dgm:pt>
    <dgm:pt modelId="{22D71297-8A14-461F-836B-7429170FD452}" type="pres">
      <dgm:prSet presAssocID="{318222A9-4FF7-4446-9F3D-107C143061DF}" presName="invisiNode" presStyleLbl="node1" presStyleIdx="2" presStyleCnt="7"/>
      <dgm:spPr/>
    </dgm:pt>
    <dgm:pt modelId="{8EA9F918-1918-4583-9077-EBFA836AFF2F}" type="pres">
      <dgm:prSet presAssocID="{318222A9-4FF7-4446-9F3D-107C143061DF}" presName="imagNode" presStyleLbl="fgImgPlace1" presStyleIdx="2" presStyleCnt="7"/>
      <dgm:spPr>
        <a:xfrm>
          <a:off x="2581255" y="195072"/>
          <a:ext cx="1053715" cy="107289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A97C2615-35DD-4C5E-BD86-DBE82BC388AA}" type="pres">
      <dgm:prSet presAssocID="{7C057329-5E53-4CD3-82FE-DF4E80F62A74}" presName="sibTrans" presStyleLbl="sibTrans2D1" presStyleIdx="0" presStyleCnt="0"/>
      <dgm:spPr/>
      <dgm:t>
        <a:bodyPr/>
        <a:lstStyle/>
        <a:p>
          <a:endParaRPr lang="en-US"/>
        </a:p>
      </dgm:t>
    </dgm:pt>
    <dgm:pt modelId="{E48D9276-5AD3-4B28-88D0-87FBE8DB9377}" type="pres">
      <dgm:prSet presAssocID="{F6FABBA8-15A4-4FBA-86D6-D81039B094FC}" presName="compNode" presStyleCnt="0"/>
      <dgm:spPr/>
    </dgm:pt>
    <dgm:pt modelId="{BAE9FADF-8F24-4862-9E3A-50ABE16289F3}" type="pres">
      <dgm:prSet presAssocID="{F6FABBA8-15A4-4FBA-86D6-D81039B094FC}" presName="node" presStyleLbl="node1" presStyleIdx="3" presStyleCnt="7">
        <dgm:presLayoutVars>
          <dgm:bulletEnabled val="1"/>
        </dgm:presLayoutVars>
      </dgm:prSet>
      <dgm:spPr>
        <a:prstGeom prst="round2SameRect">
          <a:avLst>
            <a:gd name="adj1" fmla="val 10500"/>
            <a:gd name="adj2" fmla="val 0"/>
          </a:avLst>
        </a:prstGeom>
      </dgm:spPr>
      <dgm:t>
        <a:bodyPr/>
        <a:lstStyle/>
        <a:p>
          <a:endParaRPr lang="en-US"/>
        </a:p>
      </dgm:t>
    </dgm:pt>
    <dgm:pt modelId="{DB6C9F91-E23B-42FF-BA97-DF9551ABA962}" type="pres">
      <dgm:prSet presAssocID="{F6FABBA8-15A4-4FBA-86D6-D81039B094FC}" presName="invisiNode" presStyleLbl="node1" presStyleIdx="3" presStyleCnt="7"/>
      <dgm:spPr/>
    </dgm:pt>
    <dgm:pt modelId="{5A077D6F-326E-4515-8D73-85FB4ABAB286}" type="pres">
      <dgm:prSet presAssocID="{F6FABBA8-15A4-4FBA-86D6-D81039B094FC}" presName="imagNode" presStyleLbl="fgImgPlace1" presStyleIdx="3" presStyleCnt="7"/>
      <dgm:spPr>
        <a:xfrm>
          <a:off x="3740342" y="195072"/>
          <a:ext cx="1053715" cy="107289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2C717DFE-91F4-487A-8615-AACE51C7A976}" type="pres">
      <dgm:prSet presAssocID="{3CFE7963-E9FF-4936-B9EA-D34200188974}" presName="sibTrans" presStyleLbl="sibTrans2D1" presStyleIdx="0" presStyleCnt="0"/>
      <dgm:spPr/>
      <dgm:t>
        <a:bodyPr/>
        <a:lstStyle/>
        <a:p>
          <a:endParaRPr lang="en-US"/>
        </a:p>
      </dgm:t>
    </dgm:pt>
    <dgm:pt modelId="{3EF4201D-9193-4276-87AA-9D0509E41FD4}" type="pres">
      <dgm:prSet presAssocID="{0B76211F-1FCE-4769-9D85-C3B37EAC8E22}" presName="compNode" presStyleCnt="0"/>
      <dgm:spPr/>
    </dgm:pt>
    <dgm:pt modelId="{61131EFA-16A1-4DF7-8973-416FA7F39696}" type="pres">
      <dgm:prSet presAssocID="{0B76211F-1FCE-4769-9D85-C3B37EAC8E22}" presName="node" presStyleLbl="node1" presStyleIdx="4" presStyleCnt="7">
        <dgm:presLayoutVars>
          <dgm:bulletEnabled val="1"/>
        </dgm:presLayoutVars>
      </dgm:prSet>
      <dgm:spPr>
        <a:prstGeom prst="round2SameRect">
          <a:avLst>
            <a:gd name="adj1" fmla="val 10500"/>
            <a:gd name="adj2" fmla="val 0"/>
          </a:avLst>
        </a:prstGeom>
      </dgm:spPr>
      <dgm:t>
        <a:bodyPr/>
        <a:lstStyle/>
        <a:p>
          <a:endParaRPr lang="en-US"/>
        </a:p>
      </dgm:t>
    </dgm:pt>
    <dgm:pt modelId="{B32CDA49-541F-4247-A5D7-1D129ED1EF2A}" type="pres">
      <dgm:prSet presAssocID="{0B76211F-1FCE-4769-9D85-C3B37EAC8E22}" presName="invisiNode" presStyleLbl="node1" presStyleIdx="4" presStyleCnt="7"/>
      <dgm:spPr/>
    </dgm:pt>
    <dgm:pt modelId="{3BBEC1A6-BA06-4261-9288-74496796F046}" type="pres">
      <dgm:prSet presAssocID="{0B76211F-1FCE-4769-9D85-C3B37EAC8E22}" presName="imagNode" presStyleLbl="fgImgPlace1" presStyleIdx="4" presStyleCnt="7"/>
      <dgm:spPr>
        <a:xfrm>
          <a:off x="4899429" y="195072"/>
          <a:ext cx="1053715" cy="107289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FECAE3D2-BFF5-4869-8FAC-23B944162DF4}" type="pres">
      <dgm:prSet presAssocID="{2DAADB89-0438-4278-9BC4-AB44CCAB6C70}" presName="sibTrans" presStyleLbl="sibTrans2D1" presStyleIdx="0" presStyleCnt="0"/>
      <dgm:spPr/>
      <dgm:t>
        <a:bodyPr/>
        <a:lstStyle/>
        <a:p>
          <a:endParaRPr lang="en-US"/>
        </a:p>
      </dgm:t>
    </dgm:pt>
    <dgm:pt modelId="{25274714-7F0D-4C4A-8343-C57FF73292A7}" type="pres">
      <dgm:prSet presAssocID="{5E75BE8F-DB02-4235-BD7B-71B44946DD94}" presName="compNode" presStyleCnt="0"/>
      <dgm:spPr/>
    </dgm:pt>
    <dgm:pt modelId="{842A77D7-963C-4B8C-9E4C-33B07435E274}" type="pres">
      <dgm:prSet presAssocID="{5E75BE8F-DB02-4235-BD7B-71B44946DD94}" presName="node" presStyleLbl="node1" presStyleIdx="5" presStyleCnt="7">
        <dgm:presLayoutVars>
          <dgm:bulletEnabled val="1"/>
        </dgm:presLayoutVars>
      </dgm:prSet>
      <dgm:spPr>
        <a:prstGeom prst="round2SameRect">
          <a:avLst>
            <a:gd name="adj1" fmla="val 10500"/>
            <a:gd name="adj2" fmla="val 0"/>
          </a:avLst>
        </a:prstGeom>
      </dgm:spPr>
      <dgm:t>
        <a:bodyPr/>
        <a:lstStyle/>
        <a:p>
          <a:endParaRPr lang="en-US"/>
        </a:p>
      </dgm:t>
    </dgm:pt>
    <dgm:pt modelId="{4C82CB71-6932-4DCC-AACF-976172A9F83A}" type="pres">
      <dgm:prSet presAssocID="{5E75BE8F-DB02-4235-BD7B-71B44946DD94}" presName="invisiNode" presStyleLbl="node1" presStyleIdx="5" presStyleCnt="7"/>
      <dgm:spPr/>
    </dgm:pt>
    <dgm:pt modelId="{A382449D-14B1-49B1-A8DE-9548BE5F5D96}" type="pres">
      <dgm:prSet presAssocID="{5E75BE8F-DB02-4235-BD7B-71B44946DD94}" presName="imagNode" presStyleLbl="fgImgPlace1" presStyleIdx="5" presStyleCnt="7"/>
      <dgm:spPr>
        <a:xfrm>
          <a:off x="6058515" y="195072"/>
          <a:ext cx="1053715" cy="107289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 modelId="{D52F51F0-C226-4586-BB0E-46D5A6D16E9C}" type="pres">
      <dgm:prSet presAssocID="{E020ABF5-ED29-4BC5-9753-C93304B9BDC1}" presName="sibTrans" presStyleLbl="sibTrans2D1" presStyleIdx="0" presStyleCnt="0"/>
      <dgm:spPr/>
      <dgm:t>
        <a:bodyPr/>
        <a:lstStyle/>
        <a:p>
          <a:endParaRPr lang="en-US"/>
        </a:p>
      </dgm:t>
    </dgm:pt>
    <dgm:pt modelId="{A43B7FBF-4BB4-4AA5-8E51-8B8C0A429D9F}" type="pres">
      <dgm:prSet presAssocID="{D40F3A41-048A-4ED6-B225-C23A659DEE48}" presName="compNode" presStyleCnt="0"/>
      <dgm:spPr/>
    </dgm:pt>
    <dgm:pt modelId="{DE51F039-C434-47F0-A9BB-84DD31A60762}" type="pres">
      <dgm:prSet presAssocID="{D40F3A41-048A-4ED6-B225-C23A659DEE48}" presName="node" presStyleLbl="node1" presStyleIdx="6" presStyleCnt="7">
        <dgm:presLayoutVars>
          <dgm:bulletEnabled val="1"/>
        </dgm:presLayoutVars>
      </dgm:prSet>
      <dgm:spPr>
        <a:prstGeom prst="round2SameRect">
          <a:avLst>
            <a:gd name="adj1" fmla="val 10500"/>
            <a:gd name="adj2" fmla="val 0"/>
          </a:avLst>
        </a:prstGeom>
      </dgm:spPr>
      <dgm:t>
        <a:bodyPr/>
        <a:lstStyle/>
        <a:p>
          <a:endParaRPr lang="en-US"/>
        </a:p>
      </dgm:t>
    </dgm:pt>
    <dgm:pt modelId="{B3B759BA-C86F-4E35-A424-0FBBA8274FC0}" type="pres">
      <dgm:prSet presAssocID="{D40F3A41-048A-4ED6-B225-C23A659DEE48}" presName="invisiNode" presStyleLbl="node1" presStyleIdx="6" presStyleCnt="7"/>
      <dgm:spPr/>
    </dgm:pt>
    <dgm:pt modelId="{75E2AB88-A9BF-413F-BE5D-1394EA1E4AE8}" type="pres">
      <dgm:prSet presAssocID="{D40F3A41-048A-4ED6-B225-C23A659DEE48}" presName="imagNode" presStyleLbl="fgImgPlace1" presStyleIdx="6" presStyleCnt="7"/>
      <dgm:spPr>
        <a:xfrm>
          <a:off x="7217602" y="195072"/>
          <a:ext cx="1053715" cy="107289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ln>
        <a:effectLst/>
      </dgm:spPr>
      <dgm:t>
        <a:bodyPr/>
        <a:lstStyle/>
        <a:p>
          <a:endParaRPr lang="en-US"/>
        </a:p>
      </dgm:t>
    </dgm:pt>
  </dgm:ptLst>
  <dgm:cxnLst>
    <dgm:cxn modelId="{D08C9972-C779-400C-9DD5-F6020317AA32}" type="presOf" srcId="{0B76211F-1FCE-4769-9D85-C3B37EAC8E22}" destId="{61131EFA-16A1-4DF7-8973-416FA7F39696}" srcOrd="0" destOrd="0" presId="urn:microsoft.com/office/officeart/2005/8/layout/pList2"/>
    <dgm:cxn modelId="{5C0B4B4D-6D01-44A8-85A6-3F19AC09D19E}" srcId="{8DAB7D60-0EB3-49E3-A414-606052778133}" destId="{318222A9-4FF7-4446-9F3D-107C143061DF}" srcOrd="2" destOrd="0" parTransId="{2E66C31B-076E-478F-9C85-C31405532289}" sibTransId="{7C057329-5E53-4CD3-82FE-DF4E80F62A74}"/>
    <dgm:cxn modelId="{E33295EE-0950-4491-BE60-7573079D1B8F}" srcId="{8DAB7D60-0EB3-49E3-A414-606052778133}" destId="{58AFBA7D-C0C0-4ECB-8C58-D42F094F5603}" srcOrd="1" destOrd="0" parTransId="{B211E10F-596A-4596-A1F9-B7123049637C}" sibTransId="{FA00AB2E-4453-497C-8DA7-37C60CF74212}"/>
    <dgm:cxn modelId="{1F0B681B-D452-43D9-881A-FAFFEED8D4E8}" type="presOf" srcId="{272D089E-73BC-4303-8C92-74E97AB7B5C0}" destId="{312663EF-251D-47E0-9EFD-BE46DC788E08}" srcOrd="0" destOrd="0" presId="urn:microsoft.com/office/officeart/2005/8/layout/pList2"/>
    <dgm:cxn modelId="{9137BAC3-A333-46E3-9A9F-52198F34AF90}" type="presOf" srcId="{5E75BE8F-DB02-4235-BD7B-71B44946DD94}" destId="{842A77D7-963C-4B8C-9E4C-33B07435E274}" srcOrd="0" destOrd="0" presId="urn:microsoft.com/office/officeart/2005/8/layout/pList2"/>
    <dgm:cxn modelId="{5B68A028-B4A5-4223-9013-D87474D73A1F}" srcId="{8DAB7D60-0EB3-49E3-A414-606052778133}" destId="{5E75BE8F-DB02-4235-BD7B-71B44946DD94}" srcOrd="5" destOrd="0" parTransId="{9A1BF28B-AEDE-46AE-A9E9-83F81F9109B8}" sibTransId="{E020ABF5-ED29-4BC5-9753-C93304B9BDC1}"/>
    <dgm:cxn modelId="{A882DDBC-26AB-4A29-8EEE-B4F266534F3D}" type="presOf" srcId="{8DAB7D60-0EB3-49E3-A414-606052778133}" destId="{492E0F36-C992-49C0-BB1F-646E5513E958}" srcOrd="0" destOrd="0" presId="urn:microsoft.com/office/officeart/2005/8/layout/pList2"/>
    <dgm:cxn modelId="{DB0CA4FA-873C-4BD4-A173-600765A92EF8}" type="presOf" srcId="{2DAADB89-0438-4278-9BC4-AB44CCAB6C70}" destId="{FECAE3D2-BFF5-4869-8FAC-23B944162DF4}" srcOrd="0" destOrd="0" presId="urn:microsoft.com/office/officeart/2005/8/layout/pList2"/>
    <dgm:cxn modelId="{71AFFD18-8F93-41EA-8D16-034A0B21C081}" type="presOf" srcId="{318222A9-4FF7-4446-9F3D-107C143061DF}" destId="{0D3CC4E9-60A6-4789-B20B-7AEA4D0E7DE0}" srcOrd="0" destOrd="0" presId="urn:microsoft.com/office/officeart/2005/8/layout/pList2"/>
    <dgm:cxn modelId="{59C00D29-871A-4567-9992-09C5977372A6}" type="presOf" srcId="{3CFE7963-E9FF-4936-B9EA-D34200188974}" destId="{2C717DFE-91F4-487A-8615-AACE51C7A976}" srcOrd="0" destOrd="0" presId="urn:microsoft.com/office/officeart/2005/8/layout/pList2"/>
    <dgm:cxn modelId="{5562A34C-4E9F-443A-92CA-9B0A73E660D1}" srcId="{8DAB7D60-0EB3-49E3-A414-606052778133}" destId="{F6FABBA8-15A4-4FBA-86D6-D81039B094FC}" srcOrd="3" destOrd="0" parTransId="{279CC81D-017A-4C3B-B339-2D6C4A0E8A14}" sibTransId="{3CFE7963-E9FF-4936-B9EA-D34200188974}"/>
    <dgm:cxn modelId="{6E8D84B9-5576-436F-A1D3-77D7DF101781}" type="presOf" srcId="{FA00AB2E-4453-497C-8DA7-37C60CF74212}" destId="{AF061A18-4B5D-47FA-A509-C5290F7D7BAE}" srcOrd="0" destOrd="0" presId="urn:microsoft.com/office/officeart/2005/8/layout/pList2"/>
    <dgm:cxn modelId="{49CF6F7E-0711-48A3-A64E-AF1DA9A3D2AC}" type="presOf" srcId="{E020ABF5-ED29-4BC5-9753-C93304B9BDC1}" destId="{D52F51F0-C226-4586-BB0E-46D5A6D16E9C}" srcOrd="0" destOrd="0" presId="urn:microsoft.com/office/officeart/2005/8/layout/pList2"/>
    <dgm:cxn modelId="{DD1296A5-2D16-4CC6-A670-2CB3505AF842}" srcId="{8DAB7D60-0EB3-49E3-A414-606052778133}" destId="{F61C9085-7733-47E2-95E7-060989AB0DA7}" srcOrd="0" destOrd="0" parTransId="{1944C20A-56EF-4424-8A39-0AEE2FA4D515}" sibTransId="{272D089E-73BC-4303-8C92-74E97AB7B5C0}"/>
    <dgm:cxn modelId="{1695D1BC-415D-4517-B1CF-77F652A09EFB}" type="presOf" srcId="{D40F3A41-048A-4ED6-B225-C23A659DEE48}" destId="{DE51F039-C434-47F0-A9BB-84DD31A60762}" srcOrd="0" destOrd="0" presId="urn:microsoft.com/office/officeart/2005/8/layout/pList2"/>
    <dgm:cxn modelId="{524C18CA-6E74-41EE-92DA-91614C91B0CD}" type="presOf" srcId="{F61C9085-7733-47E2-95E7-060989AB0DA7}" destId="{73A7CEC4-084E-4DB3-A384-EC6A240AB4C2}" srcOrd="0" destOrd="0" presId="urn:microsoft.com/office/officeart/2005/8/layout/pList2"/>
    <dgm:cxn modelId="{0546446A-749A-4D53-9F4E-1EA0A025115F}" srcId="{8DAB7D60-0EB3-49E3-A414-606052778133}" destId="{0B76211F-1FCE-4769-9D85-C3B37EAC8E22}" srcOrd="4" destOrd="0" parTransId="{69273010-7F68-4EEA-AB53-2588B34131E6}" sibTransId="{2DAADB89-0438-4278-9BC4-AB44CCAB6C70}"/>
    <dgm:cxn modelId="{72995EA0-FDD8-4573-9A36-B4B86007106E}" type="presOf" srcId="{58AFBA7D-C0C0-4ECB-8C58-D42F094F5603}" destId="{D53A5F0D-F49F-4041-BAC5-D98E0695BA3D}" srcOrd="0" destOrd="0" presId="urn:microsoft.com/office/officeart/2005/8/layout/pList2"/>
    <dgm:cxn modelId="{13CADD86-EF9F-44BC-B5A5-2D4417EE5256}" srcId="{8DAB7D60-0EB3-49E3-A414-606052778133}" destId="{D40F3A41-048A-4ED6-B225-C23A659DEE48}" srcOrd="6" destOrd="0" parTransId="{176FC6CF-57A9-471D-96D5-2285451C11C6}" sibTransId="{976405AD-AACC-4A4C-A40F-D9AEF0C75593}"/>
    <dgm:cxn modelId="{934A4EEF-B432-49AB-8862-922D5E29F500}" type="presOf" srcId="{7C057329-5E53-4CD3-82FE-DF4E80F62A74}" destId="{A97C2615-35DD-4C5E-BD86-DBE82BC388AA}" srcOrd="0" destOrd="0" presId="urn:microsoft.com/office/officeart/2005/8/layout/pList2"/>
    <dgm:cxn modelId="{FBF90C50-F14E-40E2-BFB9-49EB75ABC962}" type="presOf" srcId="{F6FABBA8-15A4-4FBA-86D6-D81039B094FC}" destId="{BAE9FADF-8F24-4862-9E3A-50ABE16289F3}" srcOrd="0" destOrd="0" presId="urn:microsoft.com/office/officeart/2005/8/layout/pList2"/>
    <dgm:cxn modelId="{8F8858BA-0794-443A-AFE0-BDE6F4C513F2}" type="presParOf" srcId="{492E0F36-C992-49C0-BB1F-646E5513E958}" destId="{C5634838-1E4B-442D-8D1F-BC6AD660D345}" srcOrd="0" destOrd="0" presId="urn:microsoft.com/office/officeart/2005/8/layout/pList2"/>
    <dgm:cxn modelId="{92A82480-4398-4540-83ED-A2A94EDB612C}" type="presParOf" srcId="{492E0F36-C992-49C0-BB1F-646E5513E958}" destId="{C8EB6D5F-0730-4FEB-A0D4-C7885470368D}" srcOrd="1" destOrd="0" presId="urn:microsoft.com/office/officeart/2005/8/layout/pList2"/>
    <dgm:cxn modelId="{3F113B9E-A405-4A14-A288-D4C6878AA644}" type="presParOf" srcId="{C8EB6D5F-0730-4FEB-A0D4-C7885470368D}" destId="{BAFA9535-E687-456A-8AEF-8C2374ED5DEF}" srcOrd="0" destOrd="0" presId="urn:microsoft.com/office/officeart/2005/8/layout/pList2"/>
    <dgm:cxn modelId="{93E62981-4854-4090-AEDA-1CA206E7C366}" type="presParOf" srcId="{BAFA9535-E687-456A-8AEF-8C2374ED5DEF}" destId="{73A7CEC4-084E-4DB3-A384-EC6A240AB4C2}" srcOrd="0" destOrd="0" presId="urn:microsoft.com/office/officeart/2005/8/layout/pList2"/>
    <dgm:cxn modelId="{D21DD7A0-114E-4165-9C22-C44112384071}" type="presParOf" srcId="{BAFA9535-E687-456A-8AEF-8C2374ED5DEF}" destId="{55EC5733-495C-474E-ABF4-0CD5D9CDA43F}" srcOrd="1" destOrd="0" presId="urn:microsoft.com/office/officeart/2005/8/layout/pList2"/>
    <dgm:cxn modelId="{2A8D1FF3-C885-4D07-8195-A6068C827FDA}" type="presParOf" srcId="{BAFA9535-E687-456A-8AEF-8C2374ED5DEF}" destId="{838964BC-E300-4630-AF7D-50ABE8D0BBC9}" srcOrd="2" destOrd="0" presId="urn:microsoft.com/office/officeart/2005/8/layout/pList2"/>
    <dgm:cxn modelId="{F7B64D31-DF77-47ED-A815-AF39DFB5C2D8}" type="presParOf" srcId="{C8EB6D5F-0730-4FEB-A0D4-C7885470368D}" destId="{312663EF-251D-47E0-9EFD-BE46DC788E08}" srcOrd="1" destOrd="0" presId="urn:microsoft.com/office/officeart/2005/8/layout/pList2"/>
    <dgm:cxn modelId="{A6917E6C-13AE-460F-B9B0-B5E8A9DB3ECF}" type="presParOf" srcId="{C8EB6D5F-0730-4FEB-A0D4-C7885470368D}" destId="{4F87AEF6-C1AC-463B-B024-0D87112E369F}" srcOrd="2" destOrd="0" presId="urn:microsoft.com/office/officeart/2005/8/layout/pList2"/>
    <dgm:cxn modelId="{B50A1788-7B0A-459A-AD91-6C2E0E96D52A}" type="presParOf" srcId="{4F87AEF6-C1AC-463B-B024-0D87112E369F}" destId="{D53A5F0D-F49F-4041-BAC5-D98E0695BA3D}" srcOrd="0" destOrd="0" presId="urn:microsoft.com/office/officeart/2005/8/layout/pList2"/>
    <dgm:cxn modelId="{E11DB795-7C1E-42EA-AAC1-B86D4FFA4B39}" type="presParOf" srcId="{4F87AEF6-C1AC-463B-B024-0D87112E369F}" destId="{A54CD765-E5D7-463A-ADE8-02087DD836C7}" srcOrd="1" destOrd="0" presId="urn:microsoft.com/office/officeart/2005/8/layout/pList2"/>
    <dgm:cxn modelId="{11A3F1F0-342E-46F8-A66C-9207CB344AA2}" type="presParOf" srcId="{4F87AEF6-C1AC-463B-B024-0D87112E369F}" destId="{500EC475-96FB-45B4-874E-C4A8749A94E8}" srcOrd="2" destOrd="0" presId="urn:microsoft.com/office/officeart/2005/8/layout/pList2"/>
    <dgm:cxn modelId="{BBD6CB79-93CA-49A4-8538-08C19472DF23}" type="presParOf" srcId="{C8EB6D5F-0730-4FEB-A0D4-C7885470368D}" destId="{AF061A18-4B5D-47FA-A509-C5290F7D7BAE}" srcOrd="3" destOrd="0" presId="urn:microsoft.com/office/officeart/2005/8/layout/pList2"/>
    <dgm:cxn modelId="{30F05CF4-062F-4936-9947-A781FAB3CBCB}" type="presParOf" srcId="{C8EB6D5F-0730-4FEB-A0D4-C7885470368D}" destId="{B0C7A1B3-17AA-4C00-A5B7-049B34D4FC23}" srcOrd="4" destOrd="0" presId="urn:microsoft.com/office/officeart/2005/8/layout/pList2"/>
    <dgm:cxn modelId="{BC8D2A8E-8F6E-4484-810A-0B684EEA06AF}" type="presParOf" srcId="{B0C7A1B3-17AA-4C00-A5B7-049B34D4FC23}" destId="{0D3CC4E9-60A6-4789-B20B-7AEA4D0E7DE0}" srcOrd="0" destOrd="0" presId="urn:microsoft.com/office/officeart/2005/8/layout/pList2"/>
    <dgm:cxn modelId="{8AD007E7-0227-4EC1-9BE7-7B9692288D6D}" type="presParOf" srcId="{B0C7A1B3-17AA-4C00-A5B7-049B34D4FC23}" destId="{22D71297-8A14-461F-836B-7429170FD452}" srcOrd="1" destOrd="0" presId="urn:microsoft.com/office/officeart/2005/8/layout/pList2"/>
    <dgm:cxn modelId="{0899B06D-B27F-4F41-80CF-3DD1A6D35213}" type="presParOf" srcId="{B0C7A1B3-17AA-4C00-A5B7-049B34D4FC23}" destId="{8EA9F918-1918-4583-9077-EBFA836AFF2F}" srcOrd="2" destOrd="0" presId="urn:microsoft.com/office/officeart/2005/8/layout/pList2"/>
    <dgm:cxn modelId="{0D87974D-5DCB-4120-9F1C-B395196427A5}" type="presParOf" srcId="{C8EB6D5F-0730-4FEB-A0D4-C7885470368D}" destId="{A97C2615-35DD-4C5E-BD86-DBE82BC388AA}" srcOrd="5" destOrd="0" presId="urn:microsoft.com/office/officeart/2005/8/layout/pList2"/>
    <dgm:cxn modelId="{DDD4567F-03D1-4B4F-8CAE-6A7935EE6F42}" type="presParOf" srcId="{C8EB6D5F-0730-4FEB-A0D4-C7885470368D}" destId="{E48D9276-5AD3-4B28-88D0-87FBE8DB9377}" srcOrd="6" destOrd="0" presId="urn:microsoft.com/office/officeart/2005/8/layout/pList2"/>
    <dgm:cxn modelId="{E106E222-73B4-46B3-9518-C1EE394D26C6}" type="presParOf" srcId="{E48D9276-5AD3-4B28-88D0-87FBE8DB9377}" destId="{BAE9FADF-8F24-4862-9E3A-50ABE16289F3}" srcOrd="0" destOrd="0" presId="urn:microsoft.com/office/officeart/2005/8/layout/pList2"/>
    <dgm:cxn modelId="{F72C0E1F-DA01-4DF6-99E9-C7A6B1228451}" type="presParOf" srcId="{E48D9276-5AD3-4B28-88D0-87FBE8DB9377}" destId="{DB6C9F91-E23B-42FF-BA97-DF9551ABA962}" srcOrd="1" destOrd="0" presId="urn:microsoft.com/office/officeart/2005/8/layout/pList2"/>
    <dgm:cxn modelId="{441966A5-C180-4CA1-A3B3-EC0BD19A7A10}" type="presParOf" srcId="{E48D9276-5AD3-4B28-88D0-87FBE8DB9377}" destId="{5A077D6F-326E-4515-8D73-85FB4ABAB286}" srcOrd="2" destOrd="0" presId="urn:microsoft.com/office/officeart/2005/8/layout/pList2"/>
    <dgm:cxn modelId="{E605F750-4BD1-4D7F-B092-0D8F2E6EF92C}" type="presParOf" srcId="{C8EB6D5F-0730-4FEB-A0D4-C7885470368D}" destId="{2C717DFE-91F4-487A-8615-AACE51C7A976}" srcOrd="7" destOrd="0" presId="urn:microsoft.com/office/officeart/2005/8/layout/pList2"/>
    <dgm:cxn modelId="{62077AE7-BB7C-49E2-B5FD-E2BD3EAC26EB}" type="presParOf" srcId="{C8EB6D5F-0730-4FEB-A0D4-C7885470368D}" destId="{3EF4201D-9193-4276-87AA-9D0509E41FD4}" srcOrd="8" destOrd="0" presId="urn:microsoft.com/office/officeart/2005/8/layout/pList2"/>
    <dgm:cxn modelId="{C7DF344C-987D-4609-A66C-5AAD329CD4D7}" type="presParOf" srcId="{3EF4201D-9193-4276-87AA-9D0509E41FD4}" destId="{61131EFA-16A1-4DF7-8973-416FA7F39696}" srcOrd="0" destOrd="0" presId="urn:microsoft.com/office/officeart/2005/8/layout/pList2"/>
    <dgm:cxn modelId="{D52ED328-63FA-4F71-982D-481C5AC0BC85}" type="presParOf" srcId="{3EF4201D-9193-4276-87AA-9D0509E41FD4}" destId="{B32CDA49-541F-4247-A5D7-1D129ED1EF2A}" srcOrd="1" destOrd="0" presId="urn:microsoft.com/office/officeart/2005/8/layout/pList2"/>
    <dgm:cxn modelId="{73DC1253-7B10-4C1A-99B8-318871225FB2}" type="presParOf" srcId="{3EF4201D-9193-4276-87AA-9D0509E41FD4}" destId="{3BBEC1A6-BA06-4261-9288-74496796F046}" srcOrd="2" destOrd="0" presId="urn:microsoft.com/office/officeart/2005/8/layout/pList2"/>
    <dgm:cxn modelId="{0AECFA3A-7215-40E3-A224-57B4B3C2416D}" type="presParOf" srcId="{C8EB6D5F-0730-4FEB-A0D4-C7885470368D}" destId="{FECAE3D2-BFF5-4869-8FAC-23B944162DF4}" srcOrd="9" destOrd="0" presId="urn:microsoft.com/office/officeart/2005/8/layout/pList2"/>
    <dgm:cxn modelId="{78FCBDC8-21AC-42E5-940B-CB835708D164}" type="presParOf" srcId="{C8EB6D5F-0730-4FEB-A0D4-C7885470368D}" destId="{25274714-7F0D-4C4A-8343-C57FF73292A7}" srcOrd="10" destOrd="0" presId="urn:microsoft.com/office/officeart/2005/8/layout/pList2"/>
    <dgm:cxn modelId="{65D55B5D-126A-4F5D-9889-733EDF1CF11C}" type="presParOf" srcId="{25274714-7F0D-4C4A-8343-C57FF73292A7}" destId="{842A77D7-963C-4B8C-9E4C-33B07435E274}" srcOrd="0" destOrd="0" presId="urn:microsoft.com/office/officeart/2005/8/layout/pList2"/>
    <dgm:cxn modelId="{E20B8548-AC4A-4061-AC5F-BF5495BC5079}" type="presParOf" srcId="{25274714-7F0D-4C4A-8343-C57FF73292A7}" destId="{4C82CB71-6932-4DCC-AACF-976172A9F83A}" srcOrd="1" destOrd="0" presId="urn:microsoft.com/office/officeart/2005/8/layout/pList2"/>
    <dgm:cxn modelId="{ACD293C7-A26F-4125-92D3-CCEC9C7B061B}" type="presParOf" srcId="{25274714-7F0D-4C4A-8343-C57FF73292A7}" destId="{A382449D-14B1-49B1-A8DE-9548BE5F5D96}" srcOrd="2" destOrd="0" presId="urn:microsoft.com/office/officeart/2005/8/layout/pList2"/>
    <dgm:cxn modelId="{A8847977-079F-4FE2-8047-9C3134A56224}" type="presParOf" srcId="{C8EB6D5F-0730-4FEB-A0D4-C7885470368D}" destId="{D52F51F0-C226-4586-BB0E-46D5A6D16E9C}" srcOrd="11" destOrd="0" presId="urn:microsoft.com/office/officeart/2005/8/layout/pList2"/>
    <dgm:cxn modelId="{72A91E2D-C2F3-44EF-AB4A-5464B8BE73E5}" type="presParOf" srcId="{C8EB6D5F-0730-4FEB-A0D4-C7885470368D}" destId="{A43B7FBF-4BB4-4AA5-8E51-8B8C0A429D9F}" srcOrd="12" destOrd="0" presId="urn:microsoft.com/office/officeart/2005/8/layout/pList2"/>
    <dgm:cxn modelId="{19966560-EE0D-42CE-9DA3-06B22ADF2CA5}" type="presParOf" srcId="{A43B7FBF-4BB4-4AA5-8E51-8B8C0A429D9F}" destId="{DE51F039-C434-47F0-A9BB-84DD31A60762}" srcOrd="0" destOrd="0" presId="urn:microsoft.com/office/officeart/2005/8/layout/pList2"/>
    <dgm:cxn modelId="{9FA622E7-E418-408C-ABC9-201DB70419DC}" type="presParOf" srcId="{A43B7FBF-4BB4-4AA5-8E51-8B8C0A429D9F}" destId="{B3B759BA-C86F-4E35-A424-0FBBA8274FC0}" srcOrd="1" destOrd="0" presId="urn:microsoft.com/office/officeart/2005/8/layout/pList2"/>
    <dgm:cxn modelId="{A2274AC6-DF0B-4DEE-8B9C-67A4EF07563A}" type="presParOf" srcId="{A43B7FBF-4BB4-4AA5-8E51-8B8C0A429D9F}" destId="{75E2AB88-A9BF-413F-BE5D-1394EA1E4AE8}"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5EEDDC-B9EB-41F0-99A9-02288C0333B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8666FF0B-35FD-4689-B3C7-2FDE0BEB1291}">
      <dgm:prSet custT="1"/>
      <dgm:spPr/>
      <dgm:t>
        <a:bodyPr/>
        <a:lstStyle/>
        <a:p>
          <a:pPr rtl="0"/>
          <a:r>
            <a:rPr lang="en-US" sz="1400" dirty="0" smtClean="0"/>
            <a:t>Monitoring</a:t>
          </a:r>
          <a:endParaRPr lang="en-US" sz="1400" dirty="0"/>
        </a:p>
      </dgm:t>
    </dgm:pt>
    <dgm:pt modelId="{1223304A-A230-44A2-ADF7-49EA351EE979}" type="parTrans" cxnId="{25F1E1CC-534B-4039-9617-1AD4DC117190}">
      <dgm:prSet/>
      <dgm:spPr/>
      <dgm:t>
        <a:bodyPr/>
        <a:lstStyle/>
        <a:p>
          <a:endParaRPr lang="en-US" sz="1400"/>
        </a:p>
      </dgm:t>
    </dgm:pt>
    <dgm:pt modelId="{3D8999F7-9676-4A71-9DF8-73C14343D95C}" type="sibTrans" cxnId="{25F1E1CC-534B-4039-9617-1AD4DC117190}">
      <dgm:prSet/>
      <dgm:spPr/>
      <dgm:t>
        <a:bodyPr/>
        <a:lstStyle/>
        <a:p>
          <a:endParaRPr lang="en-US" sz="1400"/>
        </a:p>
      </dgm:t>
    </dgm:pt>
    <dgm:pt modelId="{9268D2B9-1BA5-4934-8B33-132D25AF7EE6}">
      <dgm:prSet custT="1"/>
      <dgm:spPr/>
      <dgm:t>
        <a:bodyPr/>
        <a:lstStyle/>
        <a:p>
          <a:pPr rtl="0"/>
          <a:r>
            <a:rPr lang="en-US" sz="1400" dirty="0" smtClean="0"/>
            <a:t>National and Local Coverage Determinations</a:t>
          </a:r>
          <a:endParaRPr lang="en-US" sz="1400" dirty="0"/>
        </a:p>
      </dgm:t>
    </dgm:pt>
    <dgm:pt modelId="{9743A79D-8F46-4BA1-B1E7-94B8002C42C1}" type="parTrans" cxnId="{53F887C9-D71D-4F2B-84A5-76FC61D180DB}">
      <dgm:prSet/>
      <dgm:spPr/>
      <dgm:t>
        <a:bodyPr/>
        <a:lstStyle/>
        <a:p>
          <a:endParaRPr lang="en-US" sz="1400"/>
        </a:p>
      </dgm:t>
    </dgm:pt>
    <dgm:pt modelId="{6AB968A2-E651-4462-905B-879C1181A467}" type="sibTrans" cxnId="{53F887C9-D71D-4F2B-84A5-76FC61D180DB}">
      <dgm:prSet/>
      <dgm:spPr/>
      <dgm:t>
        <a:bodyPr/>
        <a:lstStyle/>
        <a:p>
          <a:endParaRPr lang="en-US" sz="1400"/>
        </a:p>
      </dgm:t>
    </dgm:pt>
    <dgm:pt modelId="{77335FBB-65F5-4887-8130-8C9483F7789A}">
      <dgm:prSet custT="1"/>
      <dgm:spPr/>
      <dgm:t>
        <a:bodyPr/>
        <a:lstStyle/>
        <a:p>
          <a:pPr rtl="0"/>
          <a:r>
            <a:rPr lang="en-US" sz="1400" dirty="0" smtClean="0"/>
            <a:t>National and Local Coverage Determinations identify Medicare’s payment and coverage criteria for certain tests and procedures.  Many of these National and Local Coverage Determinations are ‘built’ in EPIC and generate prompts when entering a test or procedure.</a:t>
          </a:r>
          <a:endParaRPr lang="en-US" sz="1400" dirty="0"/>
        </a:p>
      </dgm:t>
    </dgm:pt>
    <dgm:pt modelId="{334AF0C9-2244-4BA0-BCC8-598EAF77D6FA}" type="parTrans" cxnId="{1E3AA912-53BB-4564-9FAB-A73EBA7B8AA7}">
      <dgm:prSet/>
      <dgm:spPr/>
      <dgm:t>
        <a:bodyPr/>
        <a:lstStyle/>
        <a:p>
          <a:endParaRPr lang="en-US" sz="1400"/>
        </a:p>
      </dgm:t>
    </dgm:pt>
    <dgm:pt modelId="{651A9729-E91B-405C-9EF9-03989BCC10FF}" type="sibTrans" cxnId="{1E3AA912-53BB-4564-9FAB-A73EBA7B8AA7}">
      <dgm:prSet/>
      <dgm:spPr/>
      <dgm:t>
        <a:bodyPr/>
        <a:lstStyle/>
        <a:p>
          <a:endParaRPr lang="en-US" sz="1400"/>
        </a:p>
      </dgm:t>
    </dgm:pt>
    <dgm:pt modelId="{E2BD043F-C8BA-4A6F-AA9E-ABA00043215B}">
      <dgm:prSet custT="1"/>
      <dgm:spPr/>
      <dgm:t>
        <a:bodyPr/>
        <a:lstStyle/>
        <a:p>
          <a:pPr rtl="0"/>
          <a:r>
            <a:rPr lang="en-US" sz="1400" smtClean="0"/>
            <a:t>Audits</a:t>
          </a:r>
          <a:endParaRPr lang="en-US" sz="1400"/>
        </a:p>
      </dgm:t>
    </dgm:pt>
    <dgm:pt modelId="{7E89B367-1D92-4951-8DD0-D0FD4292F03E}" type="parTrans" cxnId="{FB5DD507-E18F-434A-AD7B-B1F3DD3ACC1C}">
      <dgm:prSet/>
      <dgm:spPr/>
      <dgm:t>
        <a:bodyPr/>
        <a:lstStyle/>
        <a:p>
          <a:endParaRPr lang="en-US" sz="1400"/>
        </a:p>
      </dgm:t>
    </dgm:pt>
    <dgm:pt modelId="{5ED207E5-A432-46F1-968F-828DF362C923}" type="sibTrans" cxnId="{FB5DD507-E18F-434A-AD7B-B1F3DD3ACC1C}">
      <dgm:prSet/>
      <dgm:spPr/>
      <dgm:t>
        <a:bodyPr/>
        <a:lstStyle/>
        <a:p>
          <a:endParaRPr lang="en-US" sz="1400"/>
        </a:p>
      </dgm:t>
    </dgm:pt>
    <dgm:pt modelId="{AF50F617-84AF-40FC-902B-48FDF91512E8}">
      <dgm:prSet custT="1"/>
      <dgm:spPr/>
      <dgm:t>
        <a:bodyPr/>
        <a:lstStyle/>
        <a:p>
          <a:pPr rtl="0"/>
          <a:r>
            <a:rPr lang="en-US" sz="1400" dirty="0" smtClean="0"/>
            <a:t>Audits are performed by Internal Audit, Compliance &amp; Integrity, and external contractors.</a:t>
          </a:r>
          <a:endParaRPr lang="en-US" sz="1400" dirty="0"/>
        </a:p>
      </dgm:t>
    </dgm:pt>
    <dgm:pt modelId="{6BCA039A-21AD-4B94-BD6A-D64ABCCC4053}" type="parTrans" cxnId="{E134B9E2-45DE-43E5-B887-26BF4F8454BF}">
      <dgm:prSet/>
      <dgm:spPr/>
      <dgm:t>
        <a:bodyPr/>
        <a:lstStyle/>
        <a:p>
          <a:endParaRPr lang="en-US" sz="1400"/>
        </a:p>
      </dgm:t>
    </dgm:pt>
    <dgm:pt modelId="{16D808AC-364C-487C-A3D1-3D98895F11AB}" type="sibTrans" cxnId="{E134B9E2-45DE-43E5-B887-26BF4F8454BF}">
      <dgm:prSet/>
      <dgm:spPr/>
      <dgm:t>
        <a:bodyPr/>
        <a:lstStyle/>
        <a:p>
          <a:endParaRPr lang="en-US" sz="1400"/>
        </a:p>
      </dgm:t>
    </dgm:pt>
    <dgm:pt modelId="{ED1EABD7-0B0D-4860-BB6C-DBB7BAB63E7B}">
      <dgm:prSet custT="1"/>
      <dgm:spPr/>
      <dgm:t>
        <a:bodyPr/>
        <a:lstStyle/>
        <a:p>
          <a:pPr rtl="0"/>
          <a:r>
            <a:rPr lang="en-US" sz="1400" smtClean="0"/>
            <a:t>Reporting</a:t>
          </a:r>
          <a:endParaRPr lang="en-US" sz="1400"/>
        </a:p>
      </dgm:t>
    </dgm:pt>
    <dgm:pt modelId="{C18CA03B-C34E-4DCA-9BD5-5888B16128A9}" type="parTrans" cxnId="{B1F870B2-528B-4B4C-BF09-586BB01111F1}">
      <dgm:prSet/>
      <dgm:spPr/>
      <dgm:t>
        <a:bodyPr/>
        <a:lstStyle/>
        <a:p>
          <a:endParaRPr lang="en-US" sz="1400"/>
        </a:p>
      </dgm:t>
    </dgm:pt>
    <dgm:pt modelId="{206948CC-D8B0-4118-913D-4B564BCE8E24}" type="sibTrans" cxnId="{B1F870B2-528B-4B4C-BF09-586BB01111F1}">
      <dgm:prSet/>
      <dgm:spPr/>
      <dgm:t>
        <a:bodyPr/>
        <a:lstStyle/>
        <a:p>
          <a:endParaRPr lang="en-US" sz="1400"/>
        </a:p>
      </dgm:t>
    </dgm:pt>
    <dgm:pt modelId="{54351A4C-AC04-4874-B68B-36249982F0CA}">
      <dgm:prSet custT="1"/>
      <dgm:spPr/>
      <dgm:t>
        <a:bodyPr/>
        <a:lstStyle/>
        <a:p>
          <a:pPr rtl="0"/>
          <a:r>
            <a:rPr lang="en-US" sz="1400" smtClean="0"/>
            <a:t>Team members are required to report any suspected concern with billing activities which may result in overpayment.  Reports can be made using any of the available reporting methods.</a:t>
          </a:r>
          <a:endParaRPr lang="en-US" sz="1400"/>
        </a:p>
      </dgm:t>
    </dgm:pt>
    <dgm:pt modelId="{0F10441C-EC23-414D-972D-259CEB26683B}" type="parTrans" cxnId="{EBCB7E1C-2B60-426D-840C-FFCFAE8FD1A3}">
      <dgm:prSet/>
      <dgm:spPr/>
      <dgm:t>
        <a:bodyPr/>
        <a:lstStyle/>
        <a:p>
          <a:endParaRPr lang="en-US" sz="1400"/>
        </a:p>
      </dgm:t>
    </dgm:pt>
    <dgm:pt modelId="{1473768D-15A7-40D7-B2A3-D32A6F5C48B2}" type="sibTrans" cxnId="{EBCB7E1C-2B60-426D-840C-FFCFAE8FD1A3}">
      <dgm:prSet/>
      <dgm:spPr/>
      <dgm:t>
        <a:bodyPr/>
        <a:lstStyle/>
        <a:p>
          <a:endParaRPr lang="en-US" sz="1400"/>
        </a:p>
      </dgm:t>
    </dgm:pt>
    <dgm:pt modelId="{9C1C32E0-4987-49D7-AB59-0A585F9E3D25}">
      <dgm:prSet custT="1"/>
      <dgm:spPr/>
      <dgm:t>
        <a:bodyPr/>
        <a:lstStyle/>
        <a:p>
          <a:pPr rtl="0"/>
          <a:r>
            <a:rPr lang="en-US" sz="1400" dirty="0" smtClean="0"/>
            <a:t>Billing functions for professional, hospital, and home care services are regularly monitored by applicable departments.</a:t>
          </a:r>
          <a:endParaRPr lang="en-US" sz="1400" dirty="0"/>
        </a:p>
      </dgm:t>
    </dgm:pt>
    <dgm:pt modelId="{53DA865B-CB64-401E-B1B7-EA8EA1368637}" type="parTrans" cxnId="{9F2B41F3-18C1-4BFF-A2D5-80FAF5C7F6BD}">
      <dgm:prSet/>
      <dgm:spPr/>
      <dgm:t>
        <a:bodyPr/>
        <a:lstStyle/>
        <a:p>
          <a:endParaRPr lang="en-US" sz="1400"/>
        </a:p>
      </dgm:t>
    </dgm:pt>
    <dgm:pt modelId="{CC680BF3-1570-4B33-9A76-AAD02033E409}" type="sibTrans" cxnId="{9F2B41F3-18C1-4BFF-A2D5-80FAF5C7F6BD}">
      <dgm:prSet/>
      <dgm:spPr/>
      <dgm:t>
        <a:bodyPr/>
        <a:lstStyle/>
        <a:p>
          <a:endParaRPr lang="en-US" sz="1400"/>
        </a:p>
      </dgm:t>
    </dgm:pt>
    <dgm:pt modelId="{AE964C07-396E-4236-A538-A3186CF0D027}" type="pres">
      <dgm:prSet presAssocID="{285EEDDC-B9EB-41F0-99A9-02288C0333BC}" presName="Name0" presStyleCnt="0">
        <dgm:presLayoutVars>
          <dgm:dir/>
          <dgm:animLvl val="lvl"/>
          <dgm:resizeHandles val="exact"/>
        </dgm:presLayoutVars>
      </dgm:prSet>
      <dgm:spPr/>
      <dgm:t>
        <a:bodyPr/>
        <a:lstStyle/>
        <a:p>
          <a:endParaRPr lang="en-US"/>
        </a:p>
      </dgm:t>
    </dgm:pt>
    <dgm:pt modelId="{C3D1AD33-F09B-4242-9655-FB7BCADAE763}" type="pres">
      <dgm:prSet presAssocID="{8666FF0B-35FD-4689-B3C7-2FDE0BEB1291}" presName="linNode" presStyleCnt="0"/>
      <dgm:spPr/>
    </dgm:pt>
    <dgm:pt modelId="{3FBD64DD-F8D1-4BE0-872E-47F701478DE1}" type="pres">
      <dgm:prSet presAssocID="{8666FF0B-35FD-4689-B3C7-2FDE0BEB1291}" presName="parentText" presStyleLbl="node1" presStyleIdx="0" presStyleCnt="4" custScaleX="47291">
        <dgm:presLayoutVars>
          <dgm:chMax val="1"/>
          <dgm:bulletEnabled val="1"/>
        </dgm:presLayoutVars>
      </dgm:prSet>
      <dgm:spPr/>
      <dgm:t>
        <a:bodyPr/>
        <a:lstStyle/>
        <a:p>
          <a:endParaRPr lang="en-US"/>
        </a:p>
      </dgm:t>
    </dgm:pt>
    <dgm:pt modelId="{2B57FDB9-53E2-47BF-A427-8641EB0F3E49}" type="pres">
      <dgm:prSet presAssocID="{8666FF0B-35FD-4689-B3C7-2FDE0BEB1291}" presName="descendantText" presStyleLbl="alignAccFollowNode1" presStyleIdx="0" presStyleCnt="4">
        <dgm:presLayoutVars>
          <dgm:bulletEnabled val="1"/>
        </dgm:presLayoutVars>
      </dgm:prSet>
      <dgm:spPr/>
      <dgm:t>
        <a:bodyPr/>
        <a:lstStyle/>
        <a:p>
          <a:endParaRPr lang="en-US"/>
        </a:p>
      </dgm:t>
    </dgm:pt>
    <dgm:pt modelId="{C6E560DB-4A64-4B39-B061-1D71EB31FFD7}" type="pres">
      <dgm:prSet presAssocID="{3D8999F7-9676-4A71-9DF8-73C14343D95C}" presName="sp" presStyleCnt="0"/>
      <dgm:spPr/>
    </dgm:pt>
    <dgm:pt modelId="{A19D506D-19B8-4548-B17E-BF419FEEC2A3}" type="pres">
      <dgm:prSet presAssocID="{9268D2B9-1BA5-4934-8B33-132D25AF7EE6}" presName="linNode" presStyleCnt="0"/>
      <dgm:spPr/>
    </dgm:pt>
    <dgm:pt modelId="{1853C540-8443-492D-9DC0-7CD16D753C20}" type="pres">
      <dgm:prSet presAssocID="{9268D2B9-1BA5-4934-8B33-132D25AF7EE6}" presName="parentText" presStyleLbl="node1" presStyleIdx="1" presStyleCnt="4" custScaleX="47291">
        <dgm:presLayoutVars>
          <dgm:chMax val="1"/>
          <dgm:bulletEnabled val="1"/>
        </dgm:presLayoutVars>
      </dgm:prSet>
      <dgm:spPr/>
      <dgm:t>
        <a:bodyPr/>
        <a:lstStyle/>
        <a:p>
          <a:endParaRPr lang="en-US"/>
        </a:p>
      </dgm:t>
    </dgm:pt>
    <dgm:pt modelId="{FE39A45C-2061-4F2B-A0B9-58B4BB0E5D49}" type="pres">
      <dgm:prSet presAssocID="{9268D2B9-1BA5-4934-8B33-132D25AF7EE6}" presName="descendantText" presStyleLbl="alignAccFollowNode1" presStyleIdx="1" presStyleCnt="4">
        <dgm:presLayoutVars>
          <dgm:bulletEnabled val="1"/>
        </dgm:presLayoutVars>
      </dgm:prSet>
      <dgm:spPr/>
      <dgm:t>
        <a:bodyPr/>
        <a:lstStyle/>
        <a:p>
          <a:endParaRPr lang="en-US"/>
        </a:p>
      </dgm:t>
    </dgm:pt>
    <dgm:pt modelId="{DC47128F-AC3A-43FB-AEEB-1A220D2B6216}" type="pres">
      <dgm:prSet presAssocID="{6AB968A2-E651-4462-905B-879C1181A467}" presName="sp" presStyleCnt="0"/>
      <dgm:spPr/>
    </dgm:pt>
    <dgm:pt modelId="{F7260B60-A97C-445B-A8E1-2442A9B80C11}" type="pres">
      <dgm:prSet presAssocID="{E2BD043F-C8BA-4A6F-AA9E-ABA00043215B}" presName="linNode" presStyleCnt="0"/>
      <dgm:spPr/>
    </dgm:pt>
    <dgm:pt modelId="{2B4123DE-A7C9-4877-826D-9C28CE1BACEF}" type="pres">
      <dgm:prSet presAssocID="{E2BD043F-C8BA-4A6F-AA9E-ABA00043215B}" presName="parentText" presStyleLbl="node1" presStyleIdx="2" presStyleCnt="4" custScaleX="47291">
        <dgm:presLayoutVars>
          <dgm:chMax val="1"/>
          <dgm:bulletEnabled val="1"/>
        </dgm:presLayoutVars>
      </dgm:prSet>
      <dgm:spPr/>
      <dgm:t>
        <a:bodyPr/>
        <a:lstStyle/>
        <a:p>
          <a:endParaRPr lang="en-US"/>
        </a:p>
      </dgm:t>
    </dgm:pt>
    <dgm:pt modelId="{3FD6FFFF-29BD-4FB6-8821-C42D5FCE8A7A}" type="pres">
      <dgm:prSet presAssocID="{E2BD043F-C8BA-4A6F-AA9E-ABA00043215B}" presName="descendantText" presStyleLbl="alignAccFollowNode1" presStyleIdx="2" presStyleCnt="4">
        <dgm:presLayoutVars>
          <dgm:bulletEnabled val="1"/>
        </dgm:presLayoutVars>
      </dgm:prSet>
      <dgm:spPr/>
      <dgm:t>
        <a:bodyPr/>
        <a:lstStyle/>
        <a:p>
          <a:endParaRPr lang="en-US"/>
        </a:p>
      </dgm:t>
    </dgm:pt>
    <dgm:pt modelId="{844B084B-248F-4886-B6E7-2901A4AF0768}" type="pres">
      <dgm:prSet presAssocID="{5ED207E5-A432-46F1-968F-828DF362C923}" presName="sp" presStyleCnt="0"/>
      <dgm:spPr/>
    </dgm:pt>
    <dgm:pt modelId="{795E186D-150F-4A07-91A4-ED0221307D70}" type="pres">
      <dgm:prSet presAssocID="{ED1EABD7-0B0D-4860-BB6C-DBB7BAB63E7B}" presName="linNode" presStyleCnt="0"/>
      <dgm:spPr/>
    </dgm:pt>
    <dgm:pt modelId="{23B480F4-A3AE-42E7-9BFD-0111DD98795D}" type="pres">
      <dgm:prSet presAssocID="{ED1EABD7-0B0D-4860-BB6C-DBB7BAB63E7B}" presName="parentText" presStyleLbl="node1" presStyleIdx="3" presStyleCnt="4" custScaleX="47291">
        <dgm:presLayoutVars>
          <dgm:chMax val="1"/>
          <dgm:bulletEnabled val="1"/>
        </dgm:presLayoutVars>
      </dgm:prSet>
      <dgm:spPr/>
      <dgm:t>
        <a:bodyPr/>
        <a:lstStyle/>
        <a:p>
          <a:endParaRPr lang="en-US"/>
        </a:p>
      </dgm:t>
    </dgm:pt>
    <dgm:pt modelId="{E168675D-48D7-4DFD-BE6D-E2DD7B1A580A}" type="pres">
      <dgm:prSet presAssocID="{ED1EABD7-0B0D-4860-BB6C-DBB7BAB63E7B}" presName="descendantText" presStyleLbl="alignAccFollowNode1" presStyleIdx="3" presStyleCnt="4">
        <dgm:presLayoutVars>
          <dgm:bulletEnabled val="1"/>
        </dgm:presLayoutVars>
      </dgm:prSet>
      <dgm:spPr/>
      <dgm:t>
        <a:bodyPr/>
        <a:lstStyle/>
        <a:p>
          <a:endParaRPr lang="en-US"/>
        </a:p>
      </dgm:t>
    </dgm:pt>
  </dgm:ptLst>
  <dgm:cxnLst>
    <dgm:cxn modelId="{EBCB7E1C-2B60-426D-840C-FFCFAE8FD1A3}" srcId="{ED1EABD7-0B0D-4860-BB6C-DBB7BAB63E7B}" destId="{54351A4C-AC04-4874-B68B-36249982F0CA}" srcOrd="0" destOrd="0" parTransId="{0F10441C-EC23-414D-972D-259CEB26683B}" sibTransId="{1473768D-15A7-40D7-B2A3-D32A6F5C48B2}"/>
    <dgm:cxn modelId="{58811952-D817-4024-80A7-856F43F369E5}" type="presOf" srcId="{9C1C32E0-4987-49D7-AB59-0A585F9E3D25}" destId="{2B57FDB9-53E2-47BF-A427-8641EB0F3E49}" srcOrd="0" destOrd="0" presId="urn:microsoft.com/office/officeart/2005/8/layout/vList5"/>
    <dgm:cxn modelId="{25F1E1CC-534B-4039-9617-1AD4DC117190}" srcId="{285EEDDC-B9EB-41F0-99A9-02288C0333BC}" destId="{8666FF0B-35FD-4689-B3C7-2FDE0BEB1291}" srcOrd="0" destOrd="0" parTransId="{1223304A-A230-44A2-ADF7-49EA351EE979}" sibTransId="{3D8999F7-9676-4A71-9DF8-73C14343D95C}"/>
    <dgm:cxn modelId="{EC6BCC11-9E45-4527-8E22-E9AF934AF08E}" type="presOf" srcId="{285EEDDC-B9EB-41F0-99A9-02288C0333BC}" destId="{AE964C07-396E-4236-A538-A3186CF0D027}" srcOrd="0" destOrd="0" presId="urn:microsoft.com/office/officeart/2005/8/layout/vList5"/>
    <dgm:cxn modelId="{DEBD74EF-0191-453B-8382-66F4A0961665}" type="presOf" srcId="{AF50F617-84AF-40FC-902B-48FDF91512E8}" destId="{3FD6FFFF-29BD-4FB6-8821-C42D5FCE8A7A}" srcOrd="0" destOrd="0" presId="urn:microsoft.com/office/officeart/2005/8/layout/vList5"/>
    <dgm:cxn modelId="{7F274FC9-EE53-458E-BC7C-2E44DEF3614E}" type="presOf" srcId="{77335FBB-65F5-4887-8130-8C9483F7789A}" destId="{FE39A45C-2061-4F2B-A0B9-58B4BB0E5D49}" srcOrd="0" destOrd="0" presId="urn:microsoft.com/office/officeart/2005/8/layout/vList5"/>
    <dgm:cxn modelId="{53F887C9-D71D-4F2B-84A5-76FC61D180DB}" srcId="{285EEDDC-B9EB-41F0-99A9-02288C0333BC}" destId="{9268D2B9-1BA5-4934-8B33-132D25AF7EE6}" srcOrd="1" destOrd="0" parTransId="{9743A79D-8F46-4BA1-B1E7-94B8002C42C1}" sibTransId="{6AB968A2-E651-4462-905B-879C1181A467}"/>
    <dgm:cxn modelId="{9F2B41F3-18C1-4BFF-A2D5-80FAF5C7F6BD}" srcId="{8666FF0B-35FD-4689-B3C7-2FDE0BEB1291}" destId="{9C1C32E0-4987-49D7-AB59-0A585F9E3D25}" srcOrd="0" destOrd="0" parTransId="{53DA865B-CB64-401E-B1B7-EA8EA1368637}" sibTransId="{CC680BF3-1570-4B33-9A76-AAD02033E409}"/>
    <dgm:cxn modelId="{55089626-2678-4616-B4B5-F303B89B75BE}" type="presOf" srcId="{9268D2B9-1BA5-4934-8B33-132D25AF7EE6}" destId="{1853C540-8443-492D-9DC0-7CD16D753C20}" srcOrd="0" destOrd="0" presId="urn:microsoft.com/office/officeart/2005/8/layout/vList5"/>
    <dgm:cxn modelId="{DA0A9EEE-0908-46D2-96FD-B842B50211E5}" type="presOf" srcId="{ED1EABD7-0B0D-4860-BB6C-DBB7BAB63E7B}" destId="{23B480F4-A3AE-42E7-9BFD-0111DD98795D}" srcOrd="0" destOrd="0" presId="urn:microsoft.com/office/officeart/2005/8/layout/vList5"/>
    <dgm:cxn modelId="{E134B9E2-45DE-43E5-B887-26BF4F8454BF}" srcId="{E2BD043F-C8BA-4A6F-AA9E-ABA00043215B}" destId="{AF50F617-84AF-40FC-902B-48FDF91512E8}" srcOrd="0" destOrd="0" parTransId="{6BCA039A-21AD-4B94-BD6A-D64ABCCC4053}" sibTransId="{16D808AC-364C-487C-A3D1-3D98895F11AB}"/>
    <dgm:cxn modelId="{1E3AA912-53BB-4564-9FAB-A73EBA7B8AA7}" srcId="{9268D2B9-1BA5-4934-8B33-132D25AF7EE6}" destId="{77335FBB-65F5-4887-8130-8C9483F7789A}" srcOrd="0" destOrd="0" parTransId="{334AF0C9-2244-4BA0-BCC8-598EAF77D6FA}" sibTransId="{651A9729-E91B-405C-9EF9-03989BCC10FF}"/>
    <dgm:cxn modelId="{B0FD43DE-C256-4C5C-9E1B-57AED18B56B9}" type="presOf" srcId="{E2BD043F-C8BA-4A6F-AA9E-ABA00043215B}" destId="{2B4123DE-A7C9-4877-826D-9C28CE1BACEF}" srcOrd="0" destOrd="0" presId="urn:microsoft.com/office/officeart/2005/8/layout/vList5"/>
    <dgm:cxn modelId="{FB5DD507-E18F-434A-AD7B-B1F3DD3ACC1C}" srcId="{285EEDDC-B9EB-41F0-99A9-02288C0333BC}" destId="{E2BD043F-C8BA-4A6F-AA9E-ABA00043215B}" srcOrd="2" destOrd="0" parTransId="{7E89B367-1D92-4951-8DD0-D0FD4292F03E}" sibTransId="{5ED207E5-A432-46F1-968F-828DF362C923}"/>
    <dgm:cxn modelId="{9E3E17DD-DF2A-41AA-B103-D5DAFB15B059}" type="presOf" srcId="{8666FF0B-35FD-4689-B3C7-2FDE0BEB1291}" destId="{3FBD64DD-F8D1-4BE0-872E-47F701478DE1}" srcOrd="0" destOrd="0" presId="urn:microsoft.com/office/officeart/2005/8/layout/vList5"/>
    <dgm:cxn modelId="{B1F870B2-528B-4B4C-BF09-586BB01111F1}" srcId="{285EEDDC-B9EB-41F0-99A9-02288C0333BC}" destId="{ED1EABD7-0B0D-4860-BB6C-DBB7BAB63E7B}" srcOrd="3" destOrd="0" parTransId="{C18CA03B-C34E-4DCA-9BD5-5888B16128A9}" sibTransId="{206948CC-D8B0-4118-913D-4B564BCE8E24}"/>
    <dgm:cxn modelId="{B835A6CF-91E1-4B22-A4D9-95733B76E02C}" type="presOf" srcId="{54351A4C-AC04-4874-B68B-36249982F0CA}" destId="{E168675D-48D7-4DFD-BE6D-E2DD7B1A580A}" srcOrd="0" destOrd="0" presId="urn:microsoft.com/office/officeart/2005/8/layout/vList5"/>
    <dgm:cxn modelId="{72AE5A60-F6DF-4030-89D5-17ECB2918495}" type="presParOf" srcId="{AE964C07-396E-4236-A538-A3186CF0D027}" destId="{C3D1AD33-F09B-4242-9655-FB7BCADAE763}" srcOrd="0" destOrd="0" presId="urn:microsoft.com/office/officeart/2005/8/layout/vList5"/>
    <dgm:cxn modelId="{5C2F7E4A-E904-45BF-8456-C678A7D04464}" type="presParOf" srcId="{C3D1AD33-F09B-4242-9655-FB7BCADAE763}" destId="{3FBD64DD-F8D1-4BE0-872E-47F701478DE1}" srcOrd="0" destOrd="0" presId="urn:microsoft.com/office/officeart/2005/8/layout/vList5"/>
    <dgm:cxn modelId="{5BBCDBDC-DAAE-40BA-A9BE-8849F1C6D96B}" type="presParOf" srcId="{C3D1AD33-F09B-4242-9655-FB7BCADAE763}" destId="{2B57FDB9-53E2-47BF-A427-8641EB0F3E49}" srcOrd="1" destOrd="0" presId="urn:microsoft.com/office/officeart/2005/8/layout/vList5"/>
    <dgm:cxn modelId="{1A34103B-800D-445D-82F1-082A85FC57BB}" type="presParOf" srcId="{AE964C07-396E-4236-A538-A3186CF0D027}" destId="{C6E560DB-4A64-4B39-B061-1D71EB31FFD7}" srcOrd="1" destOrd="0" presId="urn:microsoft.com/office/officeart/2005/8/layout/vList5"/>
    <dgm:cxn modelId="{50DAD4C8-B1DA-41C7-A345-508626E09900}" type="presParOf" srcId="{AE964C07-396E-4236-A538-A3186CF0D027}" destId="{A19D506D-19B8-4548-B17E-BF419FEEC2A3}" srcOrd="2" destOrd="0" presId="urn:microsoft.com/office/officeart/2005/8/layout/vList5"/>
    <dgm:cxn modelId="{CD32866C-43E5-4886-BCF0-23A781585F4A}" type="presParOf" srcId="{A19D506D-19B8-4548-B17E-BF419FEEC2A3}" destId="{1853C540-8443-492D-9DC0-7CD16D753C20}" srcOrd="0" destOrd="0" presId="urn:microsoft.com/office/officeart/2005/8/layout/vList5"/>
    <dgm:cxn modelId="{1DD6A58D-19FE-47D0-BBE4-2B4579240E1E}" type="presParOf" srcId="{A19D506D-19B8-4548-B17E-BF419FEEC2A3}" destId="{FE39A45C-2061-4F2B-A0B9-58B4BB0E5D49}" srcOrd="1" destOrd="0" presId="urn:microsoft.com/office/officeart/2005/8/layout/vList5"/>
    <dgm:cxn modelId="{DABDC4A4-63CA-4414-BDDC-CE4D18B0FC43}" type="presParOf" srcId="{AE964C07-396E-4236-A538-A3186CF0D027}" destId="{DC47128F-AC3A-43FB-AEEB-1A220D2B6216}" srcOrd="3" destOrd="0" presId="urn:microsoft.com/office/officeart/2005/8/layout/vList5"/>
    <dgm:cxn modelId="{B534E808-A2A2-42E5-9527-10A71EAAAFE5}" type="presParOf" srcId="{AE964C07-396E-4236-A538-A3186CF0D027}" destId="{F7260B60-A97C-445B-A8E1-2442A9B80C11}" srcOrd="4" destOrd="0" presId="urn:microsoft.com/office/officeart/2005/8/layout/vList5"/>
    <dgm:cxn modelId="{9BB8B359-2DCD-4BCA-82B8-A90FB5C2B97B}" type="presParOf" srcId="{F7260B60-A97C-445B-A8E1-2442A9B80C11}" destId="{2B4123DE-A7C9-4877-826D-9C28CE1BACEF}" srcOrd="0" destOrd="0" presId="urn:microsoft.com/office/officeart/2005/8/layout/vList5"/>
    <dgm:cxn modelId="{39F51140-4E1F-4CB0-B65C-4BB4EA37321C}" type="presParOf" srcId="{F7260B60-A97C-445B-A8E1-2442A9B80C11}" destId="{3FD6FFFF-29BD-4FB6-8821-C42D5FCE8A7A}" srcOrd="1" destOrd="0" presId="urn:microsoft.com/office/officeart/2005/8/layout/vList5"/>
    <dgm:cxn modelId="{55DF82F5-3232-4218-AA5C-4B3A9B04EFDD}" type="presParOf" srcId="{AE964C07-396E-4236-A538-A3186CF0D027}" destId="{844B084B-248F-4886-B6E7-2901A4AF0768}" srcOrd="5" destOrd="0" presId="urn:microsoft.com/office/officeart/2005/8/layout/vList5"/>
    <dgm:cxn modelId="{3226266F-0EFD-456A-B0DB-A0FA5E86371C}" type="presParOf" srcId="{AE964C07-396E-4236-A538-A3186CF0D027}" destId="{795E186D-150F-4A07-91A4-ED0221307D70}" srcOrd="6" destOrd="0" presId="urn:microsoft.com/office/officeart/2005/8/layout/vList5"/>
    <dgm:cxn modelId="{E2CFF125-81BF-419B-8BFC-87F4A20D595D}" type="presParOf" srcId="{795E186D-150F-4A07-91A4-ED0221307D70}" destId="{23B480F4-A3AE-42E7-9BFD-0111DD98795D}" srcOrd="0" destOrd="0" presId="urn:microsoft.com/office/officeart/2005/8/layout/vList5"/>
    <dgm:cxn modelId="{6B604D6F-2CEF-4763-95DB-0794B55C2734}" type="presParOf" srcId="{795E186D-150F-4A07-91A4-ED0221307D70}" destId="{E168675D-48D7-4DFD-BE6D-E2DD7B1A58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34838-1E4B-442D-8D1F-BC6AD660D345}">
      <dsp:nvSpPr>
        <dsp:cNvPr id="0" name=""/>
        <dsp:cNvSpPr/>
      </dsp:nvSpPr>
      <dsp:spPr>
        <a:xfrm>
          <a:off x="0" y="87024"/>
          <a:ext cx="10334105" cy="1670968"/>
        </a:xfrm>
        <a:prstGeom prst="roundRect">
          <a:avLst>
            <a:gd name="adj" fmla="val 10000"/>
          </a:avLst>
        </a:prstGeom>
        <a:solidFill>
          <a:srgbClr val="4F81BD">
            <a:alpha val="90000"/>
            <a:tint val="40000"/>
            <a:hueOff val="0"/>
            <a:satOff val="0"/>
            <a:lumOff val="0"/>
            <a:alphaOff val="0"/>
          </a:srgbClr>
        </a:solidFill>
        <a:ln w="11429" cap="flat" cmpd="sng" algn="ctr">
          <a:solidFill>
            <a:srgbClr val="4F81BD">
              <a:alpha val="90000"/>
              <a:tint val="40000"/>
              <a:hueOff val="0"/>
              <a:satOff val="0"/>
              <a:lumOff val="0"/>
              <a:alphaOff val="0"/>
            </a:srgbClr>
          </a:solidFill>
          <a:prstDash val="sysDash"/>
          <a:miter lim="800000"/>
        </a:ln>
        <a:effectLst/>
      </dsp:spPr>
      <dsp:style>
        <a:lnRef idx="2">
          <a:scrgbClr r="0" g="0" b="0"/>
        </a:lnRef>
        <a:fillRef idx="1">
          <a:scrgbClr r="0" g="0" b="0"/>
        </a:fillRef>
        <a:effectRef idx="0">
          <a:scrgbClr r="0" g="0" b="0"/>
        </a:effectRef>
        <a:fontRef idx="minor"/>
      </dsp:style>
    </dsp:sp>
    <dsp:sp modelId="{838964BC-E300-4630-AF7D-50ABE8D0BBC9}">
      <dsp:nvSpPr>
        <dsp:cNvPr id="0" name=""/>
        <dsp:cNvSpPr/>
      </dsp:nvSpPr>
      <dsp:spPr>
        <a:xfrm>
          <a:off x="318560" y="222795"/>
          <a:ext cx="1275918" cy="12253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73A7CEC4-084E-4DB3-A384-EC6A240AB4C2}">
      <dsp:nvSpPr>
        <dsp:cNvPr id="0" name=""/>
        <dsp:cNvSpPr/>
      </dsp:nvSpPr>
      <dsp:spPr>
        <a:xfrm rot="10800000">
          <a:off x="276812" y="1653567"/>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Policies and Procedures	</a:t>
          </a:r>
          <a:endParaRPr lang="en-US" sz="1400" kern="1200" dirty="0">
            <a:solidFill>
              <a:sysClr val="window" lastClr="FFFFFF"/>
            </a:solidFill>
            <a:latin typeface="+mn-lt"/>
            <a:ea typeface="+mn-ea"/>
            <a:cs typeface="+mn-cs"/>
          </a:endParaRPr>
        </a:p>
      </dsp:txBody>
      <dsp:txXfrm rot="10800000">
        <a:off x="316051" y="1653567"/>
        <a:ext cx="1197440" cy="2003055"/>
      </dsp:txXfrm>
    </dsp:sp>
    <dsp:sp modelId="{500EC475-96FB-45B4-874E-C4A8749A94E8}">
      <dsp:nvSpPr>
        <dsp:cNvPr id="0" name=""/>
        <dsp:cNvSpPr/>
      </dsp:nvSpPr>
      <dsp:spPr>
        <a:xfrm>
          <a:off x="1722071" y="222795"/>
          <a:ext cx="1275918" cy="122537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D53A5F0D-F49F-4041-BAC5-D98E0695BA3D}">
      <dsp:nvSpPr>
        <dsp:cNvPr id="0" name=""/>
        <dsp:cNvSpPr/>
      </dsp:nvSpPr>
      <dsp:spPr>
        <a:xfrm rot="10800000">
          <a:off x="1722071"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Compliance Officer and Compliance Oversight	</a:t>
          </a:r>
          <a:endParaRPr lang="en-US" sz="1400" kern="1200" dirty="0">
            <a:solidFill>
              <a:sysClr val="window" lastClr="FFFFFF"/>
            </a:solidFill>
            <a:latin typeface="+mn-lt"/>
            <a:ea typeface="+mn-ea"/>
            <a:cs typeface="+mn-cs"/>
          </a:endParaRPr>
        </a:p>
      </dsp:txBody>
      <dsp:txXfrm rot="10800000">
        <a:off x="1761310" y="1670968"/>
        <a:ext cx="1197440" cy="2003055"/>
      </dsp:txXfrm>
    </dsp:sp>
    <dsp:sp modelId="{8EA9F918-1918-4583-9077-EBFA836AFF2F}">
      <dsp:nvSpPr>
        <dsp:cNvPr id="0" name=""/>
        <dsp:cNvSpPr/>
      </dsp:nvSpPr>
      <dsp:spPr>
        <a:xfrm>
          <a:off x="3125582" y="222795"/>
          <a:ext cx="1275918" cy="122537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0D3CC4E9-60A6-4789-B20B-7AEA4D0E7DE0}">
      <dsp:nvSpPr>
        <dsp:cNvPr id="0" name=""/>
        <dsp:cNvSpPr/>
      </dsp:nvSpPr>
      <dsp:spPr>
        <a:xfrm rot="10800000">
          <a:off x="3125582"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Screening Employees, Contractors, Physicians, Board Members</a:t>
          </a:r>
          <a:endParaRPr lang="en-US" sz="1400" kern="1200" dirty="0">
            <a:solidFill>
              <a:sysClr val="window" lastClr="FFFFFF"/>
            </a:solidFill>
            <a:latin typeface="+mn-lt"/>
            <a:ea typeface="+mn-ea"/>
            <a:cs typeface="+mn-cs"/>
          </a:endParaRPr>
        </a:p>
      </dsp:txBody>
      <dsp:txXfrm rot="10800000">
        <a:off x="3164821" y="1670968"/>
        <a:ext cx="1197440" cy="2003055"/>
      </dsp:txXfrm>
    </dsp:sp>
    <dsp:sp modelId="{5A077D6F-326E-4515-8D73-85FB4ABAB286}">
      <dsp:nvSpPr>
        <dsp:cNvPr id="0" name=""/>
        <dsp:cNvSpPr/>
      </dsp:nvSpPr>
      <dsp:spPr>
        <a:xfrm>
          <a:off x="4529093" y="222795"/>
          <a:ext cx="1275918" cy="122537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BAE9FADF-8F24-4862-9E3A-50ABE16289F3}">
      <dsp:nvSpPr>
        <dsp:cNvPr id="0" name=""/>
        <dsp:cNvSpPr/>
      </dsp:nvSpPr>
      <dsp:spPr>
        <a:xfrm rot="10800000">
          <a:off x="4529093"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Education</a:t>
          </a:r>
          <a:endParaRPr lang="en-US" sz="1400" kern="1200" dirty="0">
            <a:solidFill>
              <a:sysClr val="window" lastClr="FFFFFF"/>
            </a:solidFill>
            <a:latin typeface="+mn-lt"/>
            <a:ea typeface="+mn-ea"/>
            <a:cs typeface="+mn-cs"/>
          </a:endParaRPr>
        </a:p>
      </dsp:txBody>
      <dsp:txXfrm rot="10800000">
        <a:off x="4568332" y="1670968"/>
        <a:ext cx="1197440" cy="2003055"/>
      </dsp:txXfrm>
    </dsp:sp>
    <dsp:sp modelId="{3BBEC1A6-BA06-4261-9288-74496796F046}">
      <dsp:nvSpPr>
        <dsp:cNvPr id="0" name=""/>
        <dsp:cNvSpPr/>
      </dsp:nvSpPr>
      <dsp:spPr>
        <a:xfrm>
          <a:off x="5932603" y="222795"/>
          <a:ext cx="1275918" cy="122537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000" b="-3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61131EFA-16A1-4DF7-8973-416FA7F39696}">
      <dsp:nvSpPr>
        <dsp:cNvPr id="0" name=""/>
        <dsp:cNvSpPr/>
      </dsp:nvSpPr>
      <dsp:spPr>
        <a:xfrm rot="10800000">
          <a:off x="5932603"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Auditing and Monitoring</a:t>
          </a:r>
          <a:endParaRPr lang="en-US" sz="1400" kern="1200" dirty="0">
            <a:solidFill>
              <a:sysClr val="window" lastClr="FFFFFF"/>
            </a:solidFill>
            <a:latin typeface="+mn-lt"/>
            <a:ea typeface="+mn-ea"/>
            <a:cs typeface="+mn-cs"/>
          </a:endParaRPr>
        </a:p>
      </dsp:txBody>
      <dsp:txXfrm rot="10800000">
        <a:off x="5971842" y="1670968"/>
        <a:ext cx="1197440" cy="2003055"/>
      </dsp:txXfrm>
    </dsp:sp>
    <dsp:sp modelId="{A382449D-14B1-49B1-A8DE-9548BE5F5D96}">
      <dsp:nvSpPr>
        <dsp:cNvPr id="0" name=""/>
        <dsp:cNvSpPr/>
      </dsp:nvSpPr>
      <dsp:spPr>
        <a:xfrm>
          <a:off x="7336114" y="222795"/>
          <a:ext cx="1275918" cy="1225376"/>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9000" r="-19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842A77D7-963C-4B8C-9E4C-33B07435E274}">
      <dsp:nvSpPr>
        <dsp:cNvPr id="0" name=""/>
        <dsp:cNvSpPr/>
      </dsp:nvSpPr>
      <dsp:spPr>
        <a:xfrm rot="10800000">
          <a:off x="7336114"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Corrective Actions to Identified Problems</a:t>
          </a:r>
          <a:endParaRPr lang="en-US" sz="1400" kern="1200" dirty="0">
            <a:solidFill>
              <a:sysClr val="window" lastClr="FFFFFF"/>
            </a:solidFill>
            <a:latin typeface="+mn-lt"/>
            <a:ea typeface="+mn-ea"/>
            <a:cs typeface="+mn-cs"/>
          </a:endParaRPr>
        </a:p>
      </dsp:txBody>
      <dsp:txXfrm rot="10800000">
        <a:off x="7375353" y="1670968"/>
        <a:ext cx="1197440" cy="2003055"/>
      </dsp:txXfrm>
    </dsp:sp>
    <dsp:sp modelId="{75E2AB88-A9BF-413F-BE5D-1394EA1E4AE8}">
      <dsp:nvSpPr>
        <dsp:cNvPr id="0" name=""/>
        <dsp:cNvSpPr/>
      </dsp:nvSpPr>
      <dsp:spPr>
        <a:xfrm>
          <a:off x="8739625" y="222795"/>
          <a:ext cx="1275918" cy="1225376"/>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6000" r="-26000"/>
          </a:stretch>
        </a:blip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dsp:style>
    </dsp:sp>
    <dsp:sp modelId="{DE51F039-C434-47F0-A9BB-84DD31A60762}">
      <dsp:nvSpPr>
        <dsp:cNvPr id="0" name=""/>
        <dsp:cNvSpPr/>
      </dsp:nvSpPr>
      <dsp:spPr>
        <a:xfrm rot="10800000">
          <a:off x="8739625" y="1670968"/>
          <a:ext cx="1275918" cy="2042294"/>
        </a:xfrm>
        <a:prstGeom prst="round2SameRect">
          <a:avLst>
            <a:gd name="adj1" fmla="val 10500"/>
            <a:gd name="adj2" fmla="val 0"/>
          </a:avLst>
        </a:prstGeom>
        <a:solidFill>
          <a:srgbClr val="4F81BD">
            <a:hueOff val="0"/>
            <a:satOff val="0"/>
            <a:lumOff val="0"/>
            <a:alphaOff val="0"/>
          </a:srgbClr>
        </a:solidFill>
        <a:ln w="11429" cap="flat" cmpd="sng" algn="ctr">
          <a:solidFill>
            <a:sysClr val="window" lastClr="FFFFFF">
              <a:hueOff val="0"/>
              <a:satOff val="0"/>
              <a:lumOff val="0"/>
              <a:alphaOff val="0"/>
            </a:sysClr>
          </a:solidFill>
          <a:prstDash val="sys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solidFill>
                <a:sysClr val="window" lastClr="FFFFFF"/>
              </a:solidFill>
              <a:latin typeface="+mn-lt"/>
              <a:ea typeface="+mn-ea"/>
              <a:cs typeface="+mn-cs"/>
            </a:rPr>
            <a:t>Enforcement of Violations</a:t>
          </a:r>
          <a:endParaRPr lang="en-US" sz="1400" kern="1200" dirty="0">
            <a:solidFill>
              <a:sysClr val="window" lastClr="FFFFFF"/>
            </a:solidFill>
            <a:latin typeface="+mn-lt"/>
            <a:ea typeface="+mn-ea"/>
            <a:cs typeface="+mn-cs"/>
          </a:endParaRPr>
        </a:p>
      </dsp:txBody>
      <dsp:txXfrm rot="10800000">
        <a:off x="8778864" y="1670968"/>
        <a:ext cx="1197440" cy="200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7FDB9-53E2-47BF-A427-8641EB0F3E49}">
      <dsp:nvSpPr>
        <dsp:cNvPr id="0" name=""/>
        <dsp:cNvSpPr/>
      </dsp:nvSpPr>
      <dsp:spPr>
        <a:xfrm rot="5400000">
          <a:off x="5739430" y="-2857572"/>
          <a:ext cx="794236" cy="67120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Billing functions for professional, hospital, and home care services are regularly monitored by applicable departments.</a:t>
          </a:r>
          <a:endParaRPr lang="en-US" sz="1400" kern="1200" dirty="0"/>
        </a:p>
      </dsp:txBody>
      <dsp:txXfrm rot="-5400000">
        <a:off x="2780514" y="140115"/>
        <a:ext cx="6673298" cy="716694"/>
      </dsp:txXfrm>
    </dsp:sp>
    <dsp:sp modelId="{3FBD64DD-F8D1-4BE0-872E-47F701478DE1}">
      <dsp:nvSpPr>
        <dsp:cNvPr id="0" name=""/>
        <dsp:cNvSpPr/>
      </dsp:nvSpPr>
      <dsp:spPr>
        <a:xfrm>
          <a:off x="995024" y="2064"/>
          <a:ext cx="1785490" cy="9927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Monitoring</a:t>
          </a:r>
          <a:endParaRPr lang="en-US" sz="1400" kern="1200" dirty="0"/>
        </a:p>
      </dsp:txBody>
      <dsp:txXfrm>
        <a:off x="1043488" y="50528"/>
        <a:ext cx="1688562" cy="895868"/>
      </dsp:txXfrm>
    </dsp:sp>
    <dsp:sp modelId="{FE39A45C-2061-4F2B-A0B9-58B4BB0E5D49}">
      <dsp:nvSpPr>
        <dsp:cNvPr id="0" name=""/>
        <dsp:cNvSpPr/>
      </dsp:nvSpPr>
      <dsp:spPr>
        <a:xfrm rot="5400000">
          <a:off x="5739430" y="-1815136"/>
          <a:ext cx="794236" cy="67120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National and Local Coverage Determinations identify Medicare’s payment and coverage criteria for certain tests and procedures.  Many of these National and Local Coverage Determinations are ‘built’ in EPIC and generate prompts when entering a test or procedure.</a:t>
          </a:r>
          <a:endParaRPr lang="en-US" sz="1400" kern="1200" dirty="0"/>
        </a:p>
      </dsp:txBody>
      <dsp:txXfrm rot="-5400000">
        <a:off x="2780514" y="1182551"/>
        <a:ext cx="6673298" cy="716694"/>
      </dsp:txXfrm>
    </dsp:sp>
    <dsp:sp modelId="{1853C540-8443-492D-9DC0-7CD16D753C20}">
      <dsp:nvSpPr>
        <dsp:cNvPr id="0" name=""/>
        <dsp:cNvSpPr/>
      </dsp:nvSpPr>
      <dsp:spPr>
        <a:xfrm>
          <a:off x="995024" y="1044500"/>
          <a:ext cx="1785490" cy="9927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dirty="0" smtClean="0"/>
            <a:t>National and Local Coverage Determinations</a:t>
          </a:r>
          <a:endParaRPr lang="en-US" sz="1400" kern="1200" dirty="0"/>
        </a:p>
      </dsp:txBody>
      <dsp:txXfrm>
        <a:off x="1043488" y="1092964"/>
        <a:ext cx="1688562" cy="895868"/>
      </dsp:txXfrm>
    </dsp:sp>
    <dsp:sp modelId="{3FD6FFFF-29BD-4FB6-8821-C42D5FCE8A7A}">
      <dsp:nvSpPr>
        <dsp:cNvPr id="0" name=""/>
        <dsp:cNvSpPr/>
      </dsp:nvSpPr>
      <dsp:spPr>
        <a:xfrm rot="5400000">
          <a:off x="5739430" y="-772700"/>
          <a:ext cx="794236" cy="67120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Audits are performed by Internal Audit, Compliance &amp; Integrity, and external contractors.</a:t>
          </a:r>
          <a:endParaRPr lang="en-US" sz="1400" kern="1200" dirty="0"/>
        </a:p>
      </dsp:txBody>
      <dsp:txXfrm rot="-5400000">
        <a:off x="2780514" y="2224987"/>
        <a:ext cx="6673298" cy="716694"/>
      </dsp:txXfrm>
    </dsp:sp>
    <dsp:sp modelId="{2B4123DE-A7C9-4877-826D-9C28CE1BACEF}">
      <dsp:nvSpPr>
        <dsp:cNvPr id="0" name=""/>
        <dsp:cNvSpPr/>
      </dsp:nvSpPr>
      <dsp:spPr>
        <a:xfrm>
          <a:off x="995024" y="2086935"/>
          <a:ext cx="1785490" cy="9927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smtClean="0"/>
            <a:t>Audits</a:t>
          </a:r>
          <a:endParaRPr lang="en-US" sz="1400" kern="1200"/>
        </a:p>
      </dsp:txBody>
      <dsp:txXfrm>
        <a:off x="1043488" y="2135399"/>
        <a:ext cx="1688562" cy="895868"/>
      </dsp:txXfrm>
    </dsp:sp>
    <dsp:sp modelId="{E168675D-48D7-4DFD-BE6D-E2DD7B1A580A}">
      <dsp:nvSpPr>
        <dsp:cNvPr id="0" name=""/>
        <dsp:cNvSpPr/>
      </dsp:nvSpPr>
      <dsp:spPr>
        <a:xfrm rot="5400000">
          <a:off x="5739430" y="269735"/>
          <a:ext cx="794236" cy="67120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smtClean="0"/>
            <a:t>Team members are required to report any suspected concern with billing activities which may result in overpayment.  Reports can be made using any of the available reporting methods.</a:t>
          </a:r>
          <a:endParaRPr lang="en-US" sz="1400" kern="1200"/>
        </a:p>
      </dsp:txBody>
      <dsp:txXfrm rot="-5400000">
        <a:off x="2780514" y="3267423"/>
        <a:ext cx="6673298" cy="716694"/>
      </dsp:txXfrm>
    </dsp:sp>
    <dsp:sp modelId="{23B480F4-A3AE-42E7-9BFD-0111DD98795D}">
      <dsp:nvSpPr>
        <dsp:cNvPr id="0" name=""/>
        <dsp:cNvSpPr/>
      </dsp:nvSpPr>
      <dsp:spPr>
        <a:xfrm>
          <a:off x="995024" y="3129371"/>
          <a:ext cx="1785490" cy="9927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kern="1200" smtClean="0"/>
            <a:t>Reporting</a:t>
          </a:r>
          <a:endParaRPr lang="en-US" sz="1400" kern="1200"/>
        </a:p>
      </dsp:txBody>
      <dsp:txXfrm>
        <a:off x="1043488" y="3177835"/>
        <a:ext cx="1688562" cy="895868"/>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F9795-A7A8-4707-9A09-48C72A271FB5}"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3C8C-86A4-40E9-965D-33F22CAE6455}" type="slidenum">
              <a:rPr lang="en-US" smtClean="0"/>
              <a:t>‹#›</a:t>
            </a:fld>
            <a:endParaRPr lang="en-US"/>
          </a:p>
        </p:txBody>
      </p:sp>
    </p:spTree>
    <p:extLst>
      <p:ext uri="{BB962C8B-B14F-4D97-AF65-F5344CB8AC3E}">
        <p14:creationId xmlns:p14="http://schemas.microsoft.com/office/powerpoint/2010/main" val="369155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a:t>
            </a:fld>
            <a:endParaRPr lang="en-US"/>
          </a:p>
        </p:txBody>
      </p:sp>
    </p:spTree>
    <p:extLst>
      <p:ext uri="{BB962C8B-B14F-4D97-AF65-F5344CB8AC3E}">
        <p14:creationId xmlns:p14="http://schemas.microsoft.com/office/powerpoint/2010/main" val="235722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10</a:t>
            </a:fld>
            <a:endParaRPr lang="en-US"/>
          </a:p>
        </p:txBody>
      </p:sp>
    </p:spTree>
    <p:extLst>
      <p:ext uri="{BB962C8B-B14F-4D97-AF65-F5344CB8AC3E}">
        <p14:creationId xmlns:p14="http://schemas.microsoft.com/office/powerpoint/2010/main" val="211436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11</a:t>
            </a:fld>
            <a:endParaRPr lang="en-US"/>
          </a:p>
        </p:txBody>
      </p:sp>
    </p:spTree>
    <p:extLst>
      <p:ext uri="{BB962C8B-B14F-4D97-AF65-F5344CB8AC3E}">
        <p14:creationId xmlns:p14="http://schemas.microsoft.com/office/powerpoint/2010/main" val="306894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12</a:t>
            </a:fld>
            <a:endParaRPr lang="en-US"/>
          </a:p>
        </p:txBody>
      </p:sp>
    </p:spTree>
    <p:extLst>
      <p:ext uri="{BB962C8B-B14F-4D97-AF65-F5344CB8AC3E}">
        <p14:creationId xmlns:p14="http://schemas.microsoft.com/office/powerpoint/2010/main" val="300704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13</a:t>
            </a:fld>
            <a:endParaRPr lang="en-US"/>
          </a:p>
        </p:txBody>
      </p:sp>
    </p:spTree>
    <p:extLst>
      <p:ext uri="{BB962C8B-B14F-4D97-AF65-F5344CB8AC3E}">
        <p14:creationId xmlns:p14="http://schemas.microsoft.com/office/powerpoint/2010/main" val="51423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14</a:t>
            </a:fld>
            <a:endParaRPr lang="en-US"/>
          </a:p>
        </p:txBody>
      </p:sp>
    </p:spTree>
    <p:extLst>
      <p:ext uri="{BB962C8B-B14F-4D97-AF65-F5344CB8AC3E}">
        <p14:creationId xmlns:p14="http://schemas.microsoft.com/office/powerpoint/2010/main" val="358201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15</a:t>
            </a:fld>
            <a:endParaRPr lang="en-US"/>
          </a:p>
        </p:txBody>
      </p:sp>
    </p:spTree>
    <p:extLst>
      <p:ext uri="{BB962C8B-B14F-4D97-AF65-F5344CB8AC3E}">
        <p14:creationId xmlns:p14="http://schemas.microsoft.com/office/powerpoint/2010/main" val="147697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16</a:t>
            </a:fld>
            <a:endParaRPr lang="en-US"/>
          </a:p>
        </p:txBody>
      </p:sp>
    </p:spTree>
    <p:extLst>
      <p:ext uri="{BB962C8B-B14F-4D97-AF65-F5344CB8AC3E}">
        <p14:creationId xmlns:p14="http://schemas.microsoft.com/office/powerpoint/2010/main" val="249673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17</a:t>
            </a:fld>
            <a:endParaRPr lang="en-US"/>
          </a:p>
        </p:txBody>
      </p:sp>
    </p:spTree>
    <p:extLst>
      <p:ext uri="{BB962C8B-B14F-4D97-AF65-F5344CB8AC3E}">
        <p14:creationId xmlns:p14="http://schemas.microsoft.com/office/powerpoint/2010/main" val="1223164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18</a:t>
            </a:fld>
            <a:endParaRPr lang="en-US"/>
          </a:p>
        </p:txBody>
      </p:sp>
    </p:spTree>
    <p:extLst>
      <p:ext uri="{BB962C8B-B14F-4D97-AF65-F5344CB8AC3E}">
        <p14:creationId xmlns:p14="http://schemas.microsoft.com/office/powerpoint/2010/main" val="1696047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19</a:t>
            </a:fld>
            <a:endParaRPr lang="en-US"/>
          </a:p>
        </p:txBody>
      </p:sp>
    </p:spTree>
    <p:extLst>
      <p:ext uri="{BB962C8B-B14F-4D97-AF65-F5344CB8AC3E}">
        <p14:creationId xmlns:p14="http://schemas.microsoft.com/office/powerpoint/2010/main" val="152459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a:t>
            </a:fld>
            <a:endParaRPr lang="en-US"/>
          </a:p>
        </p:txBody>
      </p:sp>
    </p:spTree>
    <p:extLst>
      <p:ext uri="{BB962C8B-B14F-4D97-AF65-F5344CB8AC3E}">
        <p14:creationId xmlns:p14="http://schemas.microsoft.com/office/powerpoint/2010/main" val="104422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20</a:t>
            </a:fld>
            <a:endParaRPr lang="en-US"/>
          </a:p>
        </p:txBody>
      </p:sp>
    </p:spTree>
    <p:extLst>
      <p:ext uri="{BB962C8B-B14F-4D97-AF65-F5344CB8AC3E}">
        <p14:creationId xmlns:p14="http://schemas.microsoft.com/office/powerpoint/2010/main" val="1818109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21</a:t>
            </a:fld>
            <a:endParaRPr lang="en-US"/>
          </a:p>
        </p:txBody>
      </p:sp>
    </p:spTree>
    <p:extLst>
      <p:ext uri="{BB962C8B-B14F-4D97-AF65-F5344CB8AC3E}">
        <p14:creationId xmlns:p14="http://schemas.microsoft.com/office/powerpoint/2010/main" val="645763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22</a:t>
            </a:fld>
            <a:endParaRPr lang="en-US"/>
          </a:p>
        </p:txBody>
      </p:sp>
    </p:spTree>
    <p:extLst>
      <p:ext uri="{BB962C8B-B14F-4D97-AF65-F5344CB8AC3E}">
        <p14:creationId xmlns:p14="http://schemas.microsoft.com/office/powerpoint/2010/main" val="3429305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23</a:t>
            </a:fld>
            <a:endParaRPr lang="en-US"/>
          </a:p>
        </p:txBody>
      </p:sp>
    </p:spTree>
    <p:extLst>
      <p:ext uri="{BB962C8B-B14F-4D97-AF65-F5344CB8AC3E}">
        <p14:creationId xmlns:p14="http://schemas.microsoft.com/office/powerpoint/2010/main" val="145953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24</a:t>
            </a:fld>
            <a:endParaRPr lang="en-US"/>
          </a:p>
        </p:txBody>
      </p:sp>
    </p:spTree>
    <p:extLst>
      <p:ext uri="{BB962C8B-B14F-4D97-AF65-F5344CB8AC3E}">
        <p14:creationId xmlns:p14="http://schemas.microsoft.com/office/powerpoint/2010/main" val="256135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25</a:t>
            </a:fld>
            <a:endParaRPr lang="en-US"/>
          </a:p>
        </p:txBody>
      </p:sp>
    </p:spTree>
    <p:extLst>
      <p:ext uri="{BB962C8B-B14F-4D97-AF65-F5344CB8AC3E}">
        <p14:creationId xmlns:p14="http://schemas.microsoft.com/office/powerpoint/2010/main" val="2129455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26</a:t>
            </a:fld>
            <a:endParaRPr lang="en-US"/>
          </a:p>
        </p:txBody>
      </p:sp>
    </p:spTree>
    <p:extLst>
      <p:ext uri="{BB962C8B-B14F-4D97-AF65-F5344CB8AC3E}">
        <p14:creationId xmlns:p14="http://schemas.microsoft.com/office/powerpoint/2010/main" val="2298312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134D2-AFB4-43CD-AE3A-C86973BA0265}" type="slidenum">
              <a:rPr lang="en-US" smtClean="0"/>
              <a:pPr/>
              <a:t>27</a:t>
            </a:fld>
            <a:endParaRPr lang="en-US"/>
          </a:p>
        </p:txBody>
      </p:sp>
    </p:spTree>
    <p:extLst>
      <p:ext uri="{BB962C8B-B14F-4D97-AF65-F5344CB8AC3E}">
        <p14:creationId xmlns:p14="http://schemas.microsoft.com/office/powerpoint/2010/main" val="2550073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28</a:t>
            </a:fld>
            <a:endParaRPr lang="en-US"/>
          </a:p>
        </p:txBody>
      </p:sp>
    </p:spTree>
    <p:extLst>
      <p:ext uri="{BB962C8B-B14F-4D97-AF65-F5344CB8AC3E}">
        <p14:creationId xmlns:p14="http://schemas.microsoft.com/office/powerpoint/2010/main" val="3392510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29</a:t>
            </a:fld>
            <a:endParaRPr lang="en-US"/>
          </a:p>
        </p:txBody>
      </p:sp>
    </p:spTree>
    <p:extLst>
      <p:ext uri="{BB962C8B-B14F-4D97-AF65-F5344CB8AC3E}">
        <p14:creationId xmlns:p14="http://schemas.microsoft.com/office/powerpoint/2010/main" val="403085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a:t>
            </a:fld>
            <a:endParaRPr lang="en-US"/>
          </a:p>
        </p:txBody>
      </p:sp>
    </p:spTree>
    <p:extLst>
      <p:ext uri="{BB962C8B-B14F-4D97-AF65-F5344CB8AC3E}">
        <p14:creationId xmlns:p14="http://schemas.microsoft.com/office/powerpoint/2010/main" val="372597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30</a:t>
            </a:fld>
            <a:endParaRPr lang="en-US"/>
          </a:p>
        </p:txBody>
      </p:sp>
    </p:spTree>
    <p:extLst>
      <p:ext uri="{BB962C8B-B14F-4D97-AF65-F5344CB8AC3E}">
        <p14:creationId xmlns:p14="http://schemas.microsoft.com/office/powerpoint/2010/main" val="3708749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31</a:t>
            </a:fld>
            <a:endParaRPr lang="en-US"/>
          </a:p>
        </p:txBody>
      </p:sp>
    </p:spTree>
    <p:extLst>
      <p:ext uri="{BB962C8B-B14F-4D97-AF65-F5344CB8AC3E}">
        <p14:creationId xmlns:p14="http://schemas.microsoft.com/office/powerpoint/2010/main" val="831948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32</a:t>
            </a:fld>
            <a:endParaRPr lang="en-US"/>
          </a:p>
        </p:txBody>
      </p:sp>
    </p:spTree>
    <p:extLst>
      <p:ext uri="{BB962C8B-B14F-4D97-AF65-F5344CB8AC3E}">
        <p14:creationId xmlns:p14="http://schemas.microsoft.com/office/powerpoint/2010/main" val="3554096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33</a:t>
            </a:fld>
            <a:endParaRPr lang="en-US"/>
          </a:p>
        </p:txBody>
      </p:sp>
    </p:spTree>
    <p:extLst>
      <p:ext uri="{BB962C8B-B14F-4D97-AF65-F5344CB8AC3E}">
        <p14:creationId xmlns:p14="http://schemas.microsoft.com/office/powerpoint/2010/main" val="3440394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34</a:t>
            </a:fld>
            <a:endParaRPr lang="en-US"/>
          </a:p>
        </p:txBody>
      </p:sp>
    </p:spTree>
    <p:extLst>
      <p:ext uri="{BB962C8B-B14F-4D97-AF65-F5344CB8AC3E}">
        <p14:creationId xmlns:p14="http://schemas.microsoft.com/office/powerpoint/2010/main" val="1255467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35</a:t>
            </a:fld>
            <a:endParaRPr lang="en-US"/>
          </a:p>
        </p:txBody>
      </p:sp>
    </p:spTree>
    <p:extLst>
      <p:ext uri="{BB962C8B-B14F-4D97-AF65-F5344CB8AC3E}">
        <p14:creationId xmlns:p14="http://schemas.microsoft.com/office/powerpoint/2010/main" val="3380321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0FAEE-2D46-48AC-BFE4-D2544B1F5603}" type="slidenum">
              <a:rPr lang="en-US" smtClean="0"/>
              <a:pPr/>
              <a:t>36</a:t>
            </a:fld>
            <a:endParaRPr lang="en-US" dirty="0"/>
          </a:p>
        </p:txBody>
      </p:sp>
    </p:spTree>
    <p:extLst>
      <p:ext uri="{BB962C8B-B14F-4D97-AF65-F5344CB8AC3E}">
        <p14:creationId xmlns:p14="http://schemas.microsoft.com/office/powerpoint/2010/main" val="1993942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37</a:t>
            </a:fld>
            <a:endParaRPr lang="en-US"/>
          </a:p>
        </p:txBody>
      </p:sp>
    </p:spTree>
    <p:extLst>
      <p:ext uri="{BB962C8B-B14F-4D97-AF65-F5344CB8AC3E}">
        <p14:creationId xmlns:p14="http://schemas.microsoft.com/office/powerpoint/2010/main" val="575044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38</a:t>
            </a:fld>
            <a:endParaRPr lang="en-US"/>
          </a:p>
        </p:txBody>
      </p:sp>
    </p:spTree>
    <p:extLst>
      <p:ext uri="{BB962C8B-B14F-4D97-AF65-F5344CB8AC3E}">
        <p14:creationId xmlns:p14="http://schemas.microsoft.com/office/powerpoint/2010/main" val="1390953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39</a:t>
            </a:fld>
            <a:endParaRPr lang="en-US"/>
          </a:p>
        </p:txBody>
      </p:sp>
    </p:spTree>
    <p:extLst>
      <p:ext uri="{BB962C8B-B14F-4D97-AF65-F5344CB8AC3E}">
        <p14:creationId xmlns:p14="http://schemas.microsoft.com/office/powerpoint/2010/main" val="308769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a:t>
            </a:fld>
            <a:endParaRPr lang="en-US"/>
          </a:p>
        </p:txBody>
      </p:sp>
    </p:spTree>
    <p:extLst>
      <p:ext uri="{BB962C8B-B14F-4D97-AF65-F5344CB8AC3E}">
        <p14:creationId xmlns:p14="http://schemas.microsoft.com/office/powerpoint/2010/main" val="472617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40</a:t>
            </a:fld>
            <a:endParaRPr lang="en-US"/>
          </a:p>
        </p:txBody>
      </p:sp>
    </p:spTree>
    <p:extLst>
      <p:ext uri="{BB962C8B-B14F-4D97-AF65-F5344CB8AC3E}">
        <p14:creationId xmlns:p14="http://schemas.microsoft.com/office/powerpoint/2010/main" val="3585299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41</a:t>
            </a:fld>
            <a:endParaRPr lang="en-US"/>
          </a:p>
        </p:txBody>
      </p:sp>
    </p:spTree>
    <p:extLst>
      <p:ext uri="{BB962C8B-B14F-4D97-AF65-F5344CB8AC3E}">
        <p14:creationId xmlns:p14="http://schemas.microsoft.com/office/powerpoint/2010/main" val="28668855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42</a:t>
            </a:fld>
            <a:endParaRPr lang="en-US"/>
          </a:p>
        </p:txBody>
      </p:sp>
    </p:spTree>
    <p:extLst>
      <p:ext uri="{BB962C8B-B14F-4D97-AF65-F5344CB8AC3E}">
        <p14:creationId xmlns:p14="http://schemas.microsoft.com/office/powerpoint/2010/main" val="1474440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43</a:t>
            </a:fld>
            <a:endParaRPr lang="en-US"/>
          </a:p>
        </p:txBody>
      </p:sp>
    </p:spTree>
    <p:extLst>
      <p:ext uri="{BB962C8B-B14F-4D97-AF65-F5344CB8AC3E}">
        <p14:creationId xmlns:p14="http://schemas.microsoft.com/office/powerpoint/2010/main" val="3110227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44</a:t>
            </a:fld>
            <a:endParaRPr lang="en-US"/>
          </a:p>
        </p:txBody>
      </p:sp>
    </p:spTree>
    <p:extLst>
      <p:ext uri="{BB962C8B-B14F-4D97-AF65-F5344CB8AC3E}">
        <p14:creationId xmlns:p14="http://schemas.microsoft.com/office/powerpoint/2010/main" val="3393876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45</a:t>
            </a:fld>
            <a:endParaRPr lang="en-US"/>
          </a:p>
        </p:txBody>
      </p:sp>
    </p:spTree>
    <p:extLst>
      <p:ext uri="{BB962C8B-B14F-4D97-AF65-F5344CB8AC3E}">
        <p14:creationId xmlns:p14="http://schemas.microsoft.com/office/powerpoint/2010/main" val="2994045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46</a:t>
            </a:fld>
            <a:endParaRPr lang="en-US"/>
          </a:p>
        </p:txBody>
      </p:sp>
    </p:spTree>
    <p:extLst>
      <p:ext uri="{BB962C8B-B14F-4D97-AF65-F5344CB8AC3E}">
        <p14:creationId xmlns:p14="http://schemas.microsoft.com/office/powerpoint/2010/main" val="3782000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47</a:t>
            </a:fld>
            <a:endParaRPr lang="en-US"/>
          </a:p>
        </p:txBody>
      </p:sp>
    </p:spTree>
    <p:extLst>
      <p:ext uri="{BB962C8B-B14F-4D97-AF65-F5344CB8AC3E}">
        <p14:creationId xmlns:p14="http://schemas.microsoft.com/office/powerpoint/2010/main" val="3777639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48</a:t>
            </a:fld>
            <a:endParaRPr lang="en-US"/>
          </a:p>
        </p:txBody>
      </p:sp>
    </p:spTree>
    <p:extLst>
      <p:ext uri="{BB962C8B-B14F-4D97-AF65-F5344CB8AC3E}">
        <p14:creationId xmlns:p14="http://schemas.microsoft.com/office/powerpoint/2010/main" val="5572454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49</a:t>
            </a:fld>
            <a:endParaRPr lang="en-US"/>
          </a:p>
        </p:txBody>
      </p:sp>
    </p:spTree>
    <p:extLst>
      <p:ext uri="{BB962C8B-B14F-4D97-AF65-F5344CB8AC3E}">
        <p14:creationId xmlns:p14="http://schemas.microsoft.com/office/powerpoint/2010/main" val="1247461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a:t>
            </a:fld>
            <a:endParaRPr lang="en-US"/>
          </a:p>
        </p:txBody>
      </p:sp>
    </p:spTree>
    <p:extLst>
      <p:ext uri="{BB962C8B-B14F-4D97-AF65-F5344CB8AC3E}">
        <p14:creationId xmlns:p14="http://schemas.microsoft.com/office/powerpoint/2010/main" val="3331415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50</a:t>
            </a:fld>
            <a:endParaRPr lang="en-US"/>
          </a:p>
        </p:txBody>
      </p:sp>
    </p:spTree>
    <p:extLst>
      <p:ext uri="{BB962C8B-B14F-4D97-AF65-F5344CB8AC3E}">
        <p14:creationId xmlns:p14="http://schemas.microsoft.com/office/powerpoint/2010/main" val="16701295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51</a:t>
            </a:fld>
            <a:endParaRPr lang="en-US"/>
          </a:p>
        </p:txBody>
      </p:sp>
    </p:spTree>
    <p:extLst>
      <p:ext uri="{BB962C8B-B14F-4D97-AF65-F5344CB8AC3E}">
        <p14:creationId xmlns:p14="http://schemas.microsoft.com/office/powerpoint/2010/main" val="4156336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52</a:t>
            </a:fld>
            <a:endParaRPr lang="en-US"/>
          </a:p>
        </p:txBody>
      </p:sp>
    </p:spTree>
    <p:extLst>
      <p:ext uri="{BB962C8B-B14F-4D97-AF65-F5344CB8AC3E}">
        <p14:creationId xmlns:p14="http://schemas.microsoft.com/office/powerpoint/2010/main" val="1031544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53</a:t>
            </a:fld>
            <a:endParaRPr lang="en-US"/>
          </a:p>
        </p:txBody>
      </p:sp>
    </p:spTree>
    <p:extLst>
      <p:ext uri="{BB962C8B-B14F-4D97-AF65-F5344CB8AC3E}">
        <p14:creationId xmlns:p14="http://schemas.microsoft.com/office/powerpoint/2010/main" val="3661375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54</a:t>
            </a:fld>
            <a:endParaRPr lang="en-US"/>
          </a:p>
        </p:txBody>
      </p:sp>
    </p:spTree>
    <p:extLst>
      <p:ext uri="{BB962C8B-B14F-4D97-AF65-F5344CB8AC3E}">
        <p14:creationId xmlns:p14="http://schemas.microsoft.com/office/powerpoint/2010/main" val="1001965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6</a:t>
            </a:fld>
            <a:endParaRPr lang="en-US"/>
          </a:p>
        </p:txBody>
      </p:sp>
    </p:spTree>
    <p:extLst>
      <p:ext uri="{BB962C8B-B14F-4D97-AF65-F5344CB8AC3E}">
        <p14:creationId xmlns:p14="http://schemas.microsoft.com/office/powerpoint/2010/main" val="417914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7</a:t>
            </a:fld>
            <a:endParaRPr lang="en-US"/>
          </a:p>
        </p:txBody>
      </p:sp>
    </p:spTree>
    <p:extLst>
      <p:ext uri="{BB962C8B-B14F-4D97-AF65-F5344CB8AC3E}">
        <p14:creationId xmlns:p14="http://schemas.microsoft.com/office/powerpoint/2010/main" val="311340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8</a:t>
            </a:fld>
            <a:endParaRPr lang="en-US"/>
          </a:p>
        </p:txBody>
      </p:sp>
    </p:spTree>
    <p:extLst>
      <p:ext uri="{BB962C8B-B14F-4D97-AF65-F5344CB8AC3E}">
        <p14:creationId xmlns:p14="http://schemas.microsoft.com/office/powerpoint/2010/main" val="399851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FB3C8C-86A4-40E9-965D-33F22CAE6455}" type="slidenum">
              <a:rPr lang="en-US" smtClean="0"/>
              <a:t>9</a:t>
            </a:fld>
            <a:endParaRPr lang="en-US"/>
          </a:p>
        </p:txBody>
      </p:sp>
    </p:spTree>
    <p:extLst>
      <p:ext uri="{BB962C8B-B14F-4D97-AF65-F5344CB8AC3E}">
        <p14:creationId xmlns:p14="http://schemas.microsoft.com/office/powerpoint/2010/main" val="109595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238298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303682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340642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278367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347926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371993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197720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130055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287841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13355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51F7D7B-062F-4095-A974-54843DED70E1}" type="datetimeFigureOut">
              <a:rPr lang="en-US" smtClean="0"/>
              <a:t>6/1/2023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0752C3C-E83F-4DA7-8588-47AA4F8D1C75}" type="slidenum">
              <a:rPr lang="en-US" smtClean="0"/>
              <a:t>‹#›</a:t>
            </a:fld>
            <a:endParaRPr lang="en-US"/>
          </a:p>
        </p:txBody>
      </p:sp>
    </p:spTree>
    <p:extLst>
      <p:ext uri="{BB962C8B-B14F-4D97-AF65-F5344CB8AC3E}">
        <p14:creationId xmlns:p14="http://schemas.microsoft.com/office/powerpoint/2010/main" val="3167151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a:srcRect r="28914"/>
          <a:stretch/>
        </p:blipFill>
        <p:spPr>
          <a:xfrm>
            <a:off x="0" y="0"/>
            <a:ext cx="12192000" cy="1603387"/>
          </a:xfrm>
          <a:prstGeom prst="rect">
            <a:avLst/>
          </a:prstGeom>
        </p:spPr>
      </p:pic>
      <p:sp>
        <p:nvSpPr>
          <p:cNvPr id="2" name="Title Placeholder 1"/>
          <p:cNvSpPr>
            <a:spLocks noGrp="1"/>
          </p:cNvSpPr>
          <p:nvPr>
            <p:ph type="title"/>
          </p:nvPr>
        </p:nvSpPr>
        <p:spPr>
          <a:xfrm>
            <a:off x="838200" y="458435"/>
            <a:ext cx="10515600" cy="1325563"/>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91893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4"/>
          <a:stretch>
            <a:fillRect/>
          </a:stretch>
        </p:blipFill>
        <p:spPr>
          <a:xfrm>
            <a:off x="9642612" y="5766317"/>
            <a:ext cx="2112404" cy="672129"/>
          </a:xfrm>
          <a:prstGeom prst="rect">
            <a:avLst/>
          </a:prstGeom>
        </p:spPr>
      </p:pic>
    </p:spTree>
    <p:extLst>
      <p:ext uri="{BB962C8B-B14F-4D97-AF65-F5344CB8AC3E}">
        <p14:creationId xmlns:p14="http://schemas.microsoft.com/office/powerpoint/2010/main" val="397054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orporatecompliance@kdmc.kdhs.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teamkdmc.com/Portals/1/TeamKDMC/Documents/Legal/Compliance/ComplianceHandbookJune%202014%20Revisio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mkdhs.com/Portals/0/Kentucky%20Policies/Administrative%20Policies/I.%20%20Medical%20Staff%20and%20Administration/I15.%20%20Team%20Member%20Conflicts%20of%20Interest.pdf?ver=2017-09-29-090750-567&amp;timestamp=150706350194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Corporate Compliance</a:t>
            </a:r>
            <a:endParaRPr lang="en-US" dirty="0"/>
          </a:p>
        </p:txBody>
      </p:sp>
      <p:sp>
        <p:nvSpPr>
          <p:cNvPr id="7" name="Subtitle 6"/>
          <p:cNvSpPr>
            <a:spLocks noGrp="1"/>
          </p:cNvSpPr>
          <p:nvPr>
            <p:ph type="subTitle" idx="1"/>
          </p:nvPr>
        </p:nvSpPr>
        <p:spPr/>
        <p:txBody>
          <a:bodyPr/>
          <a:lstStyle/>
          <a:p>
            <a:r>
              <a:rPr lang="en-US" smtClean="0"/>
              <a:t>Heather Marcum</a:t>
            </a:r>
            <a:endParaRPr lang="en-US" dirty="0"/>
          </a:p>
        </p:txBody>
      </p:sp>
    </p:spTree>
    <p:extLst>
      <p:ext uri="{BB962C8B-B14F-4D97-AF65-F5344CB8AC3E}">
        <p14:creationId xmlns:p14="http://schemas.microsoft.com/office/powerpoint/2010/main" val="2173912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Fraud, Waste, &amp; Abuse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Healthcare is a government enforcement priority because of the potential for fraud, waste and abuse.</a:t>
            </a:r>
          </a:p>
          <a:p>
            <a:r>
              <a:rPr lang="en-US" b="1" dirty="0" smtClean="0"/>
              <a:t>Fraud</a:t>
            </a:r>
            <a:r>
              <a:rPr lang="en-US" dirty="0" smtClean="0"/>
              <a:t> is making material false statements or representations of facts that an individual knows to be false or does not believe to be true in order to obtain payment or other benefit to which we would otherwise not be entitled</a:t>
            </a:r>
          </a:p>
          <a:p>
            <a:r>
              <a:rPr lang="en-US" b="1" dirty="0" smtClean="0"/>
              <a:t>Abuse</a:t>
            </a:r>
            <a:r>
              <a:rPr lang="en-US" dirty="0" smtClean="0"/>
              <a:t> are practices that directly or indirectly result in unnecessary costs or improper payments for services which fail to meet recognized professional standards of care</a:t>
            </a:r>
          </a:p>
          <a:p>
            <a:r>
              <a:rPr lang="en-US" b="1" dirty="0" smtClean="0"/>
              <a:t>Waste</a:t>
            </a:r>
            <a:r>
              <a:rPr lang="en-US" dirty="0" smtClean="0"/>
              <a:t> is overutilization of services or other practices that, directly or indirectly, result in unnecessary costs to the health care system, including the Medicare and Medicaid programs.</a:t>
            </a:r>
          </a:p>
          <a:p>
            <a:r>
              <a:rPr lang="en-US" dirty="0" smtClean="0"/>
              <a:t>The </a:t>
            </a:r>
            <a:r>
              <a:rPr lang="en-US" b="1" dirty="0" smtClean="0"/>
              <a:t>Federal False Claims Act </a:t>
            </a:r>
            <a:r>
              <a:rPr lang="en-US" dirty="0" smtClean="0"/>
              <a:t>governs violations of Federal health care program requirements.</a:t>
            </a:r>
          </a:p>
          <a:p>
            <a:endParaRPr lang="en-US" dirty="0"/>
          </a:p>
        </p:txBody>
      </p:sp>
    </p:spTree>
    <p:extLst>
      <p:ext uri="{BB962C8B-B14F-4D97-AF65-F5344CB8AC3E}">
        <p14:creationId xmlns:p14="http://schemas.microsoft.com/office/powerpoint/2010/main" val="172460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Fraud, Waste, &amp; Abuse</a:t>
            </a:r>
            <a:endParaRPr lang="en-US" dirty="0"/>
          </a:p>
        </p:txBody>
      </p:sp>
      <p:sp>
        <p:nvSpPr>
          <p:cNvPr id="3" name="Content Placeholder 2"/>
          <p:cNvSpPr>
            <a:spLocks noGrp="1"/>
          </p:cNvSpPr>
          <p:nvPr>
            <p:ph idx="1"/>
          </p:nvPr>
        </p:nvSpPr>
        <p:spPr>
          <a:xfrm>
            <a:off x="4912822" y="1918935"/>
            <a:ext cx="6440977" cy="4351338"/>
          </a:xfrm>
        </p:spPr>
        <p:txBody>
          <a:bodyPr>
            <a:normAutofit/>
          </a:bodyPr>
          <a:lstStyle/>
          <a:p>
            <a:r>
              <a:rPr lang="en-US" dirty="0" smtClean="0"/>
              <a:t>King’s Daughters is committed to preventing, detecting, and correcting fraud, waste, and abuse within our operations.</a:t>
            </a:r>
          </a:p>
          <a:p>
            <a:r>
              <a:rPr lang="en-US" dirty="0" smtClean="0"/>
              <a:t>All team members have an obligation to report possible compliance violations to the Compliance &amp; Integrity Department. </a:t>
            </a:r>
          </a:p>
          <a:p>
            <a:r>
              <a:rPr lang="en-US" dirty="0" smtClean="0"/>
              <a:t>Team members also have the ability to report possible violations of the False Claims Act (FCA) directly to the Federal Department of Justice as a qui tam (also known as whistleblower) relator.</a:t>
            </a:r>
            <a:endParaRPr lang="en-US" dirty="0"/>
          </a:p>
        </p:txBody>
      </p:sp>
      <p:pic>
        <p:nvPicPr>
          <p:cNvPr id="4" name="Picture 3"/>
          <p:cNvPicPr>
            <a:picLocks noChangeAspect="1"/>
          </p:cNvPicPr>
          <p:nvPr/>
        </p:nvPicPr>
        <p:blipFill>
          <a:blip r:embed="rId3"/>
          <a:stretch>
            <a:fillRect/>
          </a:stretch>
        </p:blipFill>
        <p:spPr>
          <a:xfrm>
            <a:off x="838200" y="2083016"/>
            <a:ext cx="3605633" cy="3510029"/>
          </a:xfrm>
          <a:prstGeom prst="rect">
            <a:avLst/>
          </a:prstGeom>
        </p:spPr>
      </p:pic>
    </p:spTree>
    <p:extLst>
      <p:ext uri="{BB962C8B-B14F-4D97-AF65-F5344CB8AC3E}">
        <p14:creationId xmlns:p14="http://schemas.microsoft.com/office/powerpoint/2010/main" val="372062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False Claims Act</a:t>
            </a:r>
            <a:endParaRPr lang="en-US" dirty="0"/>
          </a:p>
        </p:txBody>
      </p:sp>
      <p:sp>
        <p:nvSpPr>
          <p:cNvPr id="3" name="Content Placeholder 2"/>
          <p:cNvSpPr>
            <a:spLocks noGrp="1"/>
          </p:cNvSpPr>
          <p:nvPr>
            <p:ph idx="1"/>
          </p:nvPr>
        </p:nvSpPr>
        <p:spPr/>
        <p:txBody>
          <a:bodyPr/>
          <a:lstStyle/>
          <a:p>
            <a:r>
              <a:rPr lang="en-US" dirty="0" smtClean="0"/>
              <a:t>The False Claims Act provides for civil liability for individuals and organizations that knowingly submit, or cause the submission of, false claims to the Federal Government. </a:t>
            </a:r>
          </a:p>
          <a:p>
            <a:r>
              <a:rPr lang="en-US" dirty="0" smtClean="0"/>
              <a:t>Examples include, but are not limited to, claims for services that:</a:t>
            </a:r>
          </a:p>
          <a:p>
            <a:pPr lvl="1"/>
            <a:r>
              <a:rPr lang="en-US" dirty="0" smtClean="0"/>
              <a:t>Have not been provided</a:t>
            </a:r>
          </a:p>
          <a:p>
            <a:pPr lvl="1"/>
            <a:r>
              <a:rPr lang="en-US" dirty="0" smtClean="0"/>
              <a:t>Are not supported by documentation in the patient’s medical record</a:t>
            </a:r>
          </a:p>
          <a:p>
            <a:pPr lvl="1"/>
            <a:r>
              <a:rPr lang="en-US" dirty="0" smtClean="0"/>
              <a:t>Are paid or being paid by another claim</a:t>
            </a:r>
          </a:p>
          <a:p>
            <a:pPr lvl="1"/>
            <a:r>
              <a:rPr lang="en-US" dirty="0" smtClean="0"/>
              <a:t>Are incorrectly coded</a:t>
            </a:r>
          </a:p>
          <a:p>
            <a:endParaRPr lang="en-US" dirty="0"/>
          </a:p>
        </p:txBody>
      </p:sp>
    </p:spTree>
    <p:extLst>
      <p:ext uri="{BB962C8B-B14F-4D97-AF65-F5344CB8AC3E}">
        <p14:creationId xmlns:p14="http://schemas.microsoft.com/office/powerpoint/2010/main" val="120016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Overpayments</a:t>
            </a:r>
            <a:endParaRPr lang="en-US" dirty="0"/>
          </a:p>
        </p:txBody>
      </p:sp>
      <p:sp>
        <p:nvSpPr>
          <p:cNvPr id="3" name="Content Placeholder 2"/>
          <p:cNvSpPr>
            <a:spLocks noGrp="1"/>
          </p:cNvSpPr>
          <p:nvPr>
            <p:ph idx="1"/>
          </p:nvPr>
        </p:nvSpPr>
        <p:spPr>
          <a:xfrm>
            <a:off x="838200" y="1918934"/>
            <a:ext cx="10515600" cy="4668477"/>
          </a:xfrm>
        </p:spPr>
        <p:txBody>
          <a:bodyPr>
            <a:normAutofit fontScale="92500" lnSpcReduction="10000"/>
          </a:bodyPr>
          <a:lstStyle/>
          <a:p>
            <a:pPr marL="0" indent="0">
              <a:buNone/>
            </a:pPr>
            <a:r>
              <a:rPr lang="en-US" dirty="0" smtClean="0"/>
              <a:t>The Affordable Care Act requires that a person (e.g., provider, hospital, medical office) who received a Medicare or Medicaid Overpayment to report and return the Overpayment.</a:t>
            </a:r>
          </a:p>
          <a:p>
            <a:endParaRPr lang="en-US" dirty="0" smtClean="0"/>
          </a:p>
          <a:p>
            <a:pPr marL="0" indent="0">
              <a:buNone/>
            </a:pPr>
            <a:r>
              <a:rPr lang="en-US" b="1" dirty="0" smtClean="0"/>
              <a:t>What is an Overpayment? </a:t>
            </a:r>
            <a:r>
              <a:rPr lang="en-US" dirty="0" smtClean="0"/>
              <a:t/>
            </a:r>
            <a:br>
              <a:rPr lang="en-US" dirty="0" smtClean="0"/>
            </a:br>
            <a:r>
              <a:rPr lang="en-US" dirty="0" smtClean="0"/>
              <a:t>A Medicare or Medicaid overpayment is “any funds that a person receives or retains to which the person, after applicable reconciliation, is not entitled.” </a:t>
            </a:r>
          </a:p>
          <a:p>
            <a:pPr marL="0" indent="0">
              <a:buNone/>
            </a:pPr>
            <a:endParaRPr lang="en-US" dirty="0" smtClean="0"/>
          </a:p>
          <a:p>
            <a:r>
              <a:rPr lang="en-US" dirty="0" smtClean="0"/>
              <a:t>Examples of Overpayments include, but are not limited to, the following:  </a:t>
            </a:r>
          </a:p>
          <a:p>
            <a:pPr lvl="1"/>
            <a:r>
              <a:rPr lang="en-US" dirty="0" smtClean="0"/>
              <a:t>Billing the wrong level of care for an office visit;</a:t>
            </a:r>
          </a:p>
          <a:p>
            <a:pPr lvl="1"/>
            <a:r>
              <a:rPr lang="en-US" dirty="0" smtClean="0"/>
              <a:t>Separately billing services which should have been bundled into one bill;</a:t>
            </a:r>
          </a:p>
          <a:p>
            <a:pPr lvl="1"/>
            <a:r>
              <a:rPr lang="en-US" dirty="0" smtClean="0"/>
              <a:t>Billing for an MRI when a CT was performed; </a:t>
            </a:r>
          </a:p>
          <a:p>
            <a:pPr lvl="1"/>
            <a:r>
              <a:rPr lang="en-US" dirty="0" smtClean="0"/>
              <a:t>Billing  for a service which was not properly documented; or</a:t>
            </a:r>
          </a:p>
          <a:p>
            <a:pPr lvl="1"/>
            <a:r>
              <a:rPr lang="en-US" dirty="0" smtClean="0"/>
              <a:t>Billing for a service which was not medically necessary.</a:t>
            </a:r>
          </a:p>
        </p:txBody>
      </p:sp>
    </p:spTree>
    <p:extLst>
      <p:ext uri="{BB962C8B-B14F-4D97-AF65-F5344CB8AC3E}">
        <p14:creationId xmlns:p14="http://schemas.microsoft.com/office/powerpoint/2010/main" val="403062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Overpayments</a:t>
            </a:r>
            <a:endParaRPr lang="en-US" dirty="0"/>
          </a:p>
        </p:txBody>
      </p:sp>
      <p:sp>
        <p:nvSpPr>
          <p:cNvPr id="3" name="Content Placeholder 2"/>
          <p:cNvSpPr>
            <a:spLocks noGrp="1"/>
          </p:cNvSpPr>
          <p:nvPr>
            <p:ph idx="1"/>
          </p:nvPr>
        </p:nvSpPr>
        <p:spPr/>
        <p:txBody>
          <a:bodyPr/>
          <a:lstStyle/>
          <a:p>
            <a:r>
              <a:rPr lang="en-US" dirty="0" smtClean="0"/>
              <a:t>It doesn’t matter if an Overpayment is a mistake or not intentional.  If Medicare or Medicaid paid an excess amount, an Overpayment occurred.</a:t>
            </a:r>
          </a:p>
          <a:p>
            <a:r>
              <a:rPr lang="en-US" dirty="0" smtClean="0"/>
              <a:t>An overpayment must be reported and returned no later than sixty (60) days after the date on which the Overpayment was identified. </a:t>
            </a:r>
          </a:p>
          <a:p>
            <a:r>
              <a:rPr lang="en-US" dirty="0" smtClean="0"/>
              <a:t>Failure to report an Overpayment may result in liability under the False Claims Act.</a:t>
            </a:r>
          </a:p>
          <a:p>
            <a:r>
              <a:rPr lang="en-US" dirty="0" smtClean="0"/>
              <a:t>If you suspect an Overpayment has occurred, immediately contract your supervisor or the Compliance and Integrity Department. </a:t>
            </a:r>
          </a:p>
          <a:p>
            <a:endParaRPr lang="en-US" dirty="0"/>
          </a:p>
        </p:txBody>
      </p:sp>
    </p:spTree>
    <p:extLst>
      <p:ext uri="{BB962C8B-B14F-4D97-AF65-F5344CB8AC3E}">
        <p14:creationId xmlns:p14="http://schemas.microsoft.com/office/powerpoint/2010/main" val="3202680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Overpayments</a:t>
            </a:r>
            <a:endParaRPr lang="en-US" dirty="0"/>
          </a:p>
        </p:txBody>
      </p:sp>
      <p:sp>
        <p:nvSpPr>
          <p:cNvPr id="5" name="Content Placeholder 4"/>
          <p:cNvSpPr>
            <a:spLocks noGrp="1"/>
          </p:cNvSpPr>
          <p:nvPr>
            <p:ph idx="1"/>
          </p:nvPr>
        </p:nvSpPr>
        <p:spPr>
          <a:xfrm>
            <a:off x="838200" y="1918935"/>
            <a:ext cx="10515600" cy="4351338"/>
          </a:xfrm>
        </p:spPr>
        <p:txBody>
          <a:bodyPr>
            <a:normAutofit/>
          </a:bodyPr>
          <a:lstStyle/>
          <a:p>
            <a:pPr marL="0" indent="0">
              <a:buNone/>
            </a:pPr>
            <a:r>
              <a:rPr lang="en-US" sz="2000" dirty="0" smtClean="0"/>
              <a:t>To reduce the chance that an overpayment could be made, King’s Daughters takes these actions:</a:t>
            </a:r>
            <a:endParaRPr lang="en-US" sz="2000" dirty="0"/>
          </a:p>
        </p:txBody>
      </p:sp>
      <p:graphicFrame>
        <p:nvGraphicFramePr>
          <p:cNvPr id="6" name="Content Placeholder 2"/>
          <p:cNvGraphicFramePr>
            <a:graphicFrameLocks/>
          </p:cNvGraphicFramePr>
          <p:nvPr>
            <p:extLst>
              <p:ext uri="{D42A27DB-BD31-4B8C-83A1-F6EECF244321}">
                <p14:modId xmlns:p14="http://schemas.microsoft.com/office/powerpoint/2010/main" val="4103732378"/>
              </p:ext>
            </p:extLst>
          </p:nvPr>
        </p:nvGraphicFramePr>
        <p:xfrm>
          <a:off x="0" y="2490256"/>
          <a:ext cx="10487608" cy="4124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09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report suspected compliance violations?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All King's Daughters team members, providers, and contractors/vendors are required to report concerns about actual, potential or perceived misconduct to the Compliance &amp; Integrity Department.  One may use any of the following reporting tools:</a:t>
            </a:r>
          </a:p>
          <a:p>
            <a:r>
              <a:rPr lang="en-US" dirty="0" smtClean="0"/>
              <a:t>Call the Compliance Hotline at (606) 408-4145 or (877) 327-4145</a:t>
            </a:r>
          </a:p>
          <a:p>
            <a:r>
              <a:rPr lang="en-US" dirty="0" smtClean="0"/>
              <a:t>Call the Lighthouse Services Hotline at (844) 940-0003 which is an independent third-party hotline provider contracted by King's Daughters as an additional anonymous reporting tool</a:t>
            </a:r>
          </a:p>
          <a:p>
            <a:r>
              <a:rPr lang="en-US" dirty="0" smtClean="0"/>
              <a:t>Complete the Compliance Concern Form found on the intranet</a:t>
            </a:r>
          </a:p>
          <a:p>
            <a:r>
              <a:rPr lang="en-US" dirty="0" smtClean="0"/>
              <a:t>Contact Executive Director/ Compliance &amp; Privacy Officer, Heather Marcum (606-408-0161)</a:t>
            </a:r>
          </a:p>
          <a:p>
            <a:r>
              <a:rPr lang="en-US" dirty="0" smtClean="0"/>
              <a:t>Contact Compliance &amp; Privacy Manager, Tonia Hall (606-408-4451)</a:t>
            </a:r>
          </a:p>
          <a:p>
            <a:r>
              <a:rPr lang="en-US" dirty="0" smtClean="0"/>
              <a:t>Contact your supervisor, director or Vice President</a:t>
            </a:r>
          </a:p>
          <a:p>
            <a:r>
              <a:rPr lang="en-US" dirty="0" smtClean="0"/>
              <a:t>Email </a:t>
            </a:r>
            <a:r>
              <a:rPr lang="en-US" dirty="0" smtClean="0">
                <a:hlinkClick r:id="rId3"/>
              </a:rPr>
              <a:t>corporatecompliance@kdmc.kdhs.us</a:t>
            </a:r>
            <a:r>
              <a:rPr lang="en-US" dirty="0" smtClean="0"/>
              <a:t> (not anonymous)</a:t>
            </a:r>
          </a:p>
          <a:p>
            <a:r>
              <a:rPr lang="en-US" dirty="0" smtClean="0"/>
              <a:t>Send written correspondence intercompany to 2201 Lexington Avenue, Ashland, KY  41101 </a:t>
            </a:r>
            <a:br>
              <a:rPr lang="en-US" dirty="0" smtClean="0"/>
            </a:br>
            <a:r>
              <a:rPr lang="en-US" dirty="0" smtClean="0"/>
              <a:t>Attn: Compliance &amp; Integrity Department</a:t>
            </a:r>
          </a:p>
          <a:p>
            <a:endParaRPr lang="en-US" dirty="0"/>
          </a:p>
        </p:txBody>
      </p:sp>
    </p:spTree>
    <p:extLst>
      <p:ext uri="{BB962C8B-B14F-4D97-AF65-F5344CB8AC3E}">
        <p14:creationId xmlns:p14="http://schemas.microsoft.com/office/powerpoint/2010/main" val="240543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kinds of things should I report?</a:t>
            </a:r>
            <a:endParaRPr lang="en-US" dirty="0"/>
          </a:p>
        </p:txBody>
      </p:sp>
      <p:sp>
        <p:nvSpPr>
          <p:cNvPr id="3" name="Content Placeholder 2"/>
          <p:cNvSpPr>
            <a:spLocks noGrp="1"/>
          </p:cNvSpPr>
          <p:nvPr>
            <p:ph sz="half" idx="1"/>
          </p:nvPr>
        </p:nvSpPr>
        <p:spPr>
          <a:xfrm>
            <a:off x="838200" y="1918935"/>
            <a:ext cx="5181600" cy="4351338"/>
          </a:xfrm>
        </p:spPr>
        <p:txBody>
          <a:bodyPr>
            <a:normAutofit lnSpcReduction="10000"/>
          </a:bodyPr>
          <a:lstStyle/>
          <a:p>
            <a:r>
              <a:rPr lang="en-US" dirty="0" smtClean="0"/>
              <a:t>Violations of the law (Federal, state or local)</a:t>
            </a:r>
          </a:p>
          <a:p>
            <a:r>
              <a:rPr lang="en-US" dirty="0" smtClean="0"/>
              <a:t>Violations of the Federal healthcare program requirements</a:t>
            </a:r>
          </a:p>
          <a:p>
            <a:r>
              <a:rPr lang="en-US" dirty="0" smtClean="0"/>
              <a:t>Inappropriate gifts, entertainment or gratuities</a:t>
            </a:r>
          </a:p>
          <a:p>
            <a:r>
              <a:rPr lang="en-US" dirty="0" smtClean="0"/>
              <a:t>Discrimination</a:t>
            </a:r>
          </a:p>
          <a:p>
            <a:r>
              <a:rPr lang="en-US" dirty="0" smtClean="0"/>
              <a:t>Workplace or sexual harassment</a:t>
            </a:r>
          </a:p>
          <a:p>
            <a:r>
              <a:rPr lang="en-US" dirty="0" smtClean="0"/>
              <a:t>Hostile work environment, bullying</a:t>
            </a:r>
          </a:p>
          <a:p>
            <a:r>
              <a:rPr lang="en-US" dirty="0" smtClean="0"/>
              <a:t>Stealing/misused of King's Daughters assets</a:t>
            </a:r>
          </a:p>
        </p:txBody>
      </p:sp>
      <p:sp>
        <p:nvSpPr>
          <p:cNvPr id="4" name="Content Placeholder 3"/>
          <p:cNvSpPr>
            <a:spLocks noGrp="1"/>
          </p:cNvSpPr>
          <p:nvPr>
            <p:ph sz="half" idx="2"/>
          </p:nvPr>
        </p:nvSpPr>
        <p:spPr>
          <a:xfrm>
            <a:off x="6172200" y="1918935"/>
            <a:ext cx="5181600" cy="4351338"/>
          </a:xfrm>
        </p:spPr>
        <p:txBody>
          <a:bodyPr>
            <a:normAutofit lnSpcReduction="10000"/>
          </a:bodyPr>
          <a:lstStyle/>
          <a:p>
            <a:r>
              <a:rPr lang="en-US" smtClean="0"/>
              <a:t>Billing or coding concerns</a:t>
            </a:r>
          </a:p>
          <a:p>
            <a:r>
              <a:rPr lang="en-US" smtClean="0"/>
              <a:t>Documentation issues</a:t>
            </a:r>
          </a:p>
          <a:p>
            <a:r>
              <a:rPr lang="en-US" smtClean="0"/>
              <a:t>Violations of patient confidentiality (can be reported to Heather Marcum or Tonia Hall)</a:t>
            </a:r>
          </a:p>
          <a:p>
            <a:r>
              <a:rPr lang="en-US" smtClean="0"/>
              <a:t>Violations of the Code of Conduct</a:t>
            </a:r>
          </a:p>
          <a:p>
            <a:r>
              <a:rPr lang="en-US" smtClean="0"/>
              <a:t>Violations of policies and procedures</a:t>
            </a:r>
          </a:p>
          <a:p>
            <a:r>
              <a:rPr lang="en-US" smtClean="0"/>
              <a:t>Potential conflicts of interest</a:t>
            </a:r>
          </a:p>
          <a:p>
            <a:endParaRPr lang="en-US" dirty="0"/>
          </a:p>
        </p:txBody>
      </p:sp>
    </p:spTree>
    <p:extLst>
      <p:ext uri="{BB962C8B-B14F-4D97-AF65-F5344CB8AC3E}">
        <p14:creationId xmlns:p14="http://schemas.microsoft.com/office/powerpoint/2010/main" val="162774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KD prevent violations of </a:t>
            </a:r>
            <a:br>
              <a:rPr lang="en-US" dirty="0" smtClean="0"/>
            </a:br>
            <a:r>
              <a:rPr lang="en-US" dirty="0" smtClean="0"/>
              <a:t>the False Claim Act?</a:t>
            </a:r>
            <a:endParaRPr lang="en-US" dirty="0"/>
          </a:p>
        </p:txBody>
      </p:sp>
      <p:sp>
        <p:nvSpPr>
          <p:cNvPr id="3" name="Content Placeholder 2"/>
          <p:cNvSpPr>
            <a:spLocks noGrp="1"/>
          </p:cNvSpPr>
          <p:nvPr>
            <p:ph idx="1"/>
          </p:nvPr>
        </p:nvSpPr>
        <p:spPr>
          <a:xfrm>
            <a:off x="838200" y="1918935"/>
            <a:ext cx="10515600" cy="4705800"/>
          </a:xfrm>
        </p:spPr>
        <p:txBody>
          <a:bodyPr>
            <a:normAutofit lnSpcReduction="10000"/>
          </a:bodyPr>
          <a:lstStyle/>
          <a:p>
            <a:pPr marL="0" indent="0">
              <a:buNone/>
            </a:pPr>
            <a:r>
              <a:rPr lang="en-US" dirty="0" smtClean="0"/>
              <a:t>King’s Daughters established a comprehensive compliance program through the establishment of the Compliance &amp; Integrity Department. </a:t>
            </a:r>
          </a:p>
          <a:p>
            <a:pPr marL="0" indent="0">
              <a:buNone/>
            </a:pPr>
            <a:r>
              <a:rPr lang="en-US" dirty="0" smtClean="0"/>
              <a:t>Here are some examples of compliance program activities</a:t>
            </a:r>
          </a:p>
          <a:p>
            <a:pPr lvl="1"/>
            <a:r>
              <a:rPr lang="en-US" dirty="0" smtClean="0"/>
              <a:t>Internal Audit’s auditing efforts</a:t>
            </a:r>
          </a:p>
          <a:p>
            <a:pPr lvl="1"/>
            <a:r>
              <a:rPr lang="en-US" dirty="0" smtClean="0"/>
              <a:t>Compliance &amp; Integrity Department’s monitoring and auditing compliance plan</a:t>
            </a:r>
          </a:p>
          <a:p>
            <a:pPr lvl="1"/>
            <a:r>
              <a:rPr lang="en-US" dirty="0" smtClean="0"/>
              <a:t>Contracting with external resources to provide reviews </a:t>
            </a:r>
          </a:p>
          <a:p>
            <a:pPr lvl="1"/>
            <a:r>
              <a:rPr lang="en-US" dirty="0" smtClean="0"/>
              <a:t>Revenue Cycle’s data mining and monitoring</a:t>
            </a:r>
          </a:p>
          <a:p>
            <a:pPr lvl="1"/>
            <a:r>
              <a:rPr lang="en-US" dirty="0" smtClean="0"/>
              <a:t>Leaders’ self-monitoring their department risks;</a:t>
            </a:r>
          </a:p>
          <a:p>
            <a:pPr lvl="1"/>
            <a:r>
              <a:rPr lang="en-US" dirty="0" smtClean="0"/>
              <a:t>Annual Compliance Risk Assessment </a:t>
            </a:r>
          </a:p>
          <a:p>
            <a:pPr lvl="1"/>
            <a:r>
              <a:rPr lang="en-US" dirty="0" smtClean="0"/>
              <a:t>Review of the Office of Inspector (OIG) Work Plan which identifies risks</a:t>
            </a:r>
          </a:p>
          <a:p>
            <a:pPr lvl="1"/>
            <a:r>
              <a:rPr lang="en-US" dirty="0" smtClean="0"/>
              <a:t>Follow up on concerns reported to the Compliance &amp; </a:t>
            </a:r>
            <a:br>
              <a:rPr lang="en-US" dirty="0" smtClean="0"/>
            </a:br>
            <a:r>
              <a:rPr lang="en-US" dirty="0" smtClean="0"/>
              <a:t>Integrity Department</a:t>
            </a:r>
          </a:p>
          <a:p>
            <a:endParaRPr lang="en-US" dirty="0"/>
          </a:p>
        </p:txBody>
      </p:sp>
    </p:spTree>
    <p:extLst>
      <p:ext uri="{BB962C8B-B14F-4D97-AF65-F5344CB8AC3E}">
        <p14:creationId xmlns:p14="http://schemas.microsoft.com/office/powerpoint/2010/main" val="3894392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Inducements</a:t>
            </a:r>
            <a:endParaRPr lang="en-US" dirty="0"/>
          </a:p>
        </p:txBody>
      </p:sp>
      <p:sp>
        <p:nvSpPr>
          <p:cNvPr id="3" name="Content Placeholder 2"/>
          <p:cNvSpPr>
            <a:spLocks noGrp="1"/>
          </p:cNvSpPr>
          <p:nvPr>
            <p:ph idx="1"/>
          </p:nvPr>
        </p:nvSpPr>
        <p:spPr/>
        <p:txBody>
          <a:bodyPr>
            <a:normAutofit/>
          </a:bodyPr>
          <a:lstStyle/>
          <a:p>
            <a:r>
              <a:rPr lang="en-US" sz="2400" dirty="0" smtClean="0"/>
              <a:t>The OIG has interpreted the prohibition on inducements to permit Medicare or Medicaid providers to offer beneficiaries inexpensive gifts (other than cash or cash equivalents) or services without violating the statute.  </a:t>
            </a:r>
          </a:p>
          <a:p>
            <a:endParaRPr lang="en-US" sz="2400" dirty="0" smtClean="0"/>
          </a:p>
          <a:p>
            <a:r>
              <a:rPr lang="en-US" sz="2400" dirty="0" smtClean="0"/>
              <a:t>For enforcement purposes, inexpensive gifts or services are those that have a retail value of no more than </a:t>
            </a:r>
            <a:r>
              <a:rPr lang="en-US" sz="2400" b="1" dirty="0" smtClean="0"/>
              <a:t>$</a:t>
            </a:r>
            <a:r>
              <a:rPr lang="en-US" sz="2400" b="1" u="sng" dirty="0" smtClean="0"/>
              <a:t>15</a:t>
            </a:r>
            <a:r>
              <a:rPr lang="en-US" sz="2400" b="1" dirty="0" smtClean="0"/>
              <a:t> </a:t>
            </a:r>
            <a:r>
              <a:rPr lang="en-US" sz="2400" dirty="0" smtClean="0"/>
              <a:t>individually, and no more than </a:t>
            </a:r>
            <a:r>
              <a:rPr lang="en-US" sz="2400" b="1" dirty="0" smtClean="0"/>
              <a:t>$</a:t>
            </a:r>
            <a:r>
              <a:rPr lang="en-US" sz="2400" b="1" u="sng" dirty="0" smtClean="0"/>
              <a:t>75</a:t>
            </a:r>
            <a:r>
              <a:rPr lang="en-US" sz="2400" dirty="0" smtClean="0"/>
              <a:t> in the aggregate annually per patient.</a:t>
            </a:r>
          </a:p>
          <a:p>
            <a:endParaRPr lang="en-US" sz="2400" dirty="0"/>
          </a:p>
        </p:txBody>
      </p:sp>
    </p:spTree>
    <p:extLst>
      <p:ext uri="{BB962C8B-B14F-4D97-AF65-F5344CB8AC3E}">
        <p14:creationId xmlns:p14="http://schemas.microsoft.com/office/powerpoint/2010/main" val="173027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Corporate Compliance and Integrity Team</a:t>
            </a:r>
            <a:endParaRPr lang="en-US" dirty="0"/>
          </a:p>
        </p:txBody>
      </p:sp>
      <p:sp>
        <p:nvSpPr>
          <p:cNvPr id="7" name="Text Placeholder 6"/>
          <p:cNvSpPr>
            <a:spLocks noGrp="1"/>
          </p:cNvSpPr>
          <p:nvPr>
            <p:ph type="body" idx="1"/>
          </p:nvPr>
        </p:nvSpPr>
        <p:spPr>
          <a:xfrm>
            <a:off x="2508231" y="5290098"/>
            <a:ext cx="3069604" cy="1210628"/>
          </a:xfrm>
        </p:spPr>
        <p:txBody>
          <a:bodyPr anchor="t">
            <a:noAutofit/>
          </a:bodyPr>
          <a:lstStyle/>
          <a:p>
            <a:pPr algn="ctr"/>
            <a:r>
              <a:rPr lang="en-US" sz="2000" smtClean="0"/>
              <a:t>Heather Marcum</a:t>
            </a:r>
          </a:p>
          <a:p>
            <a:pPr algn="ctr"/>
            <a:r>
              <a:rPr lang="en-US" sz="1600" b="0" smtClean="0"/>
              <a:t>Executive Director/</a:t>
            </a:r>
            <a:br>
              <a:rPr lang="en-US" sz="1600" b="0" smtClean="0"/>
            </a:br>
            <a:r>
              <a:rPr lang="en-US" sz="1600" b="0" smtClean="0"/>
              <a:t>Compliance &amp; Privacy Officer</a:t>
            </a:r>
            <a:br>
              <a:rPr lang="en-US" sz="1600" b="0" smtClean="0"/>
            </a:br>
            <a:r>
              <a:rPr lang="en-US" sz="1600" b="0" smtClean="0"/>
              <a:t>x80161</a:t>
            </a:r>
            <a:endParaRPr lang="en-US" sz="1600" b="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30" y="2189189"/>
            <a:ext cx="3069604" cy="305934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550" r="2693"/>
          <a:stretch/>
        </p:blipFill>
        <p:spPr>
          <a:xfrm>
            <a:off x="5856373" y="2189189"/>
            <a:ext cx="3076199" cy="3059344"/>
          </a:xfrm>
          <a:prstGeom prst="rect">
            <a:avLst/>
          </a:prstGeom>
        </p:spPr>
      </p:pic>
      <p:sp>
        <p:nvSpPr>
          <p:cNvPr id="11" name="Text Placeholder 6"/>
          <p:cNvSpPr>
            <a:spLocks noGrp="1"/>
          </p:cNvSpPr>
          <p:nvPr>
            <p:ph type="body" idx="1"/>
          </p:nvPr>
        </p:nvSpPr>
        <p:spPr>
          <a:xfrm>
            <a:off x="5858255" y="5290098"/>
            <a:ext cx="3069604" cy="1210628"/>
          </a:xfrm>
        </p:spPr>
        <p:txBody>
          <a:bodyPr anchor="t">
            <a:noAutofit/>
          </a:bodyPr>
          <a:lstStyle/>
          <a:p>
            <a:pPr algn="ctr"/>
            <a:r>
              <a:rPr lang="en-US" sz="2000" dirty="0"/>
              <a:t>Tonia Hall</a:t>
            </a:r>
          </a:p>
          <a:p>
            <a:pPr algn="ctr"/>
            <a:r>
              <a:rPr lang="en-US" sz="1600" b="0" dirty="0"/>
              <a:t>Compliance &amp; Privacy </a:t>
            </a:r>
            <a:br>
              <a:rPr lang="en-US" sz="1600" b="0" dirty="0"/>
            </a:br>
            <a:r>
              <a:rPr lang="en-US" sz="1600" b="0" dirty="0"/>
              <a:t>Manager</a:t>
            </a:r>
            <a:br>
              <a:rPr lang="en-US" sz="1600" b="0" dirty="0"/>
            </a:br>
            <a:r>
              <a:rPr lang="en-US" sz="1600" b="0" dirty="0"/>
              <a:t>x84451</a:t>
            </a:r>
          </a:p>
        </p:txBody>
      </p:sp>
    </p:spTree>
    <p:extLst>
      <p:ext uri="{BB962C8B-B14F-4D97-AF65-F5344CB8AC3E}">
        <p14:creationId xmlns:p14="http://schemas.microsoft.com/office/powerpoint/2010/main" val="67023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Guidelines for Gifts and Gratuities</a:t>
            </a:r>
            <a:endParaRPr lang="en-US" dirty="0"/>
          </a:p>
        </p:txBody>
      </p:sp>
      <p:sp>
        <p:nvSpPr>
          <p:cNvPr id="3" name="Content Placeholder 2"/>
          <p:cNvSpPr>
            <a:spLocks noGrp="1"/>
          </p:cNvSpPr>
          <p:nvPr>
            <p:ph idx="1"/>
          </p:nvPr>
        </p:nvSpPr>
        <p:spPr/>
        <p:txBody>
          <a:bodyPr/>
          <a:lstStyle/>
          <a:p>
            <a:r>
              <a:rPr lang="en-US" sz="2400" dirty="0"/>
              <a:t>Team members and contracted employees are </a:t>
            </a:r>
            <a:r>
              <a:rPr lang="en-US" sz="2400" b="1" dirty="0"/>
              <a:t>prohibited from soliciting </a:t>
            </a:r>
            <a:r>
              <a:rPr lang="en-US" sz="2400" dirty="0"/>
              <a:t>tips, personal gratuities or gifts from patients or vendors </a:t>
            </a:r>
          </a:p>
          <a:p>
            <a:r>
              <a:rPr lang="en-US" sz="2400" dirty="0"/>
              <a:t>Team members </a:t>
            </a:r>
            <a:r>
              <a:rPr lang="en-US" sz="2400" b="1" dirty="0"/>
              <a:t>may accept unsolicited </a:t>
            </a:r>
            <a:r>
              <a:rPr lang="en-US" sz="2400" dirty="0"/>
              <a:t>business courtesies from vendors, excluding cash, up to a value of $50.00</a:t>
            </a:r>
          </a:p>
          <a:p>
            <a:r>
              <a:rPr lang="en-US" sz="2400" dirty="0"/>
              <a:t>Any business courtesy from a vendor in excess of $50.00 in value must be approved by Compliance and Integrity Department in advance of team member acceptance</a:t>
            </a:r>
          </a:p>
          <a:p>
            <a:r>
              <a:rPr lang="en-US" sz="2400" dirty="0"/>
              <a:t>Team members and contracted providers may accept an </a:t>
            </a:r>
            <a:r>
              <a:rPr lang="en-US" sz="2400" b="1" dirty="0"/>
              <a:t>unsolicited gift </a:t>
            </a:r>
            <a:r>
              <a:rPr lang="en-US" sz="2400" dirty="0"/>
              <a:t>from a patient or a patient’s family member of nominal value (</a:t>
            </a:r>
            <a:r>
              <a:rPr lang="en-US" sz="2400" dirty="0" err="1"/>
              <a:t>i.e</a:t>
            </a:r>
            <a:r>
              <a:rPr lang="en-US" sz="2400" dirty="0"/>
              <a:t>, having a value of less than $100.00)</a:t>
            </a:r>
          </a:p>
          <a:p>
            <a:endParaRPr lang="en-US" dirty="0"/>
          </a:p>
        </p:txBody>
      </p:sp>
    </p:spTree>
    <p:extLst>
      <p:ext uri="{BB962C8B-B14F-4D97-AF65-F5344CB8AC3E}">
        <p14:creationId xmlns:p14="http://schemas.microsoft.com/office/powerpoint/2010/main" val="2440453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Disruptive Behavior, Workplace Harassment and Sexual Harassment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7216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007705"/>
            <a:ext cx="10515600" cy="5262567"/>
          </a:xfrm>
        </p:spPr>
        <p:txBody>
          <a:bodyPr>
            <a:noAutofit/>
          </a:bodyPr>
          <a:lstStyle/>
          <a:p>
            <a:pPr marL="0" indent="0">
              <a:buNone/>
            </a:pPr>
            <a:r>
              <a:rPr lang="en-US" sz="2300" dirty="0" smtClean="0"/>
              <a:t>King’s Daughters strives to maintain a workplace that fosters mutual team member’s respect and promotes harmonious, productive working relationships. In providing a productive working environment, King’s Daughters believes that its team members should be able to enjoy a workplace free from all forms of discrimination, including harassment on the basis of race, color, religion, gender, national origin, age, disability, veteran status, uniformed service, marital status, pregnancy, sexual orientation, gender identity, or any other status or characteristic protected by law. </a:t>
            </a:r>
          </a:p>
          <a:p>
            <a:pPr marL="0" indent="0">
              <a:buNone/>
            </a:pPr>
            <a:r>
              <a:rPr lang="en-US" sz="2300" dirty="0" smtClean="0"/>
              <a:t>It is King’s Daughters policy to provide an environment free from such harassment. </a:t>
            </a:r>
          </a:p>
          <a:p>
            <a:pPr marL="0" indent="0">
              <a:buNone/>
            </a:pPr>
            <a:r>
              <a:rPr lang="en-US" sz="2300" dirty="0" smtClean="0"/>
              <a:t>It is a violation of policy for any team member, whether a manager, supervisor or co-worker, to harass another team member. Harassment of third parties by King’s Daughters team members, or harassment by third parties of King’s Daughters team members, is also prohibited. </a:t>
            </a:r>
          </a:p>
          <a:p>
            <a:pPr marL="0" indent="0">
              <a:buNone/>
            </a:pPr>
            <a:r>
              <a:rPr lang="en-US" sz="2300" dirty="0" smtClean="0"/>
              <a:t>Please report suspected or violations to the Human Resource Department, supervisor, manager, director, or to the Compliance and Integrity Department.</a:t>
            </a:r>
          </a:p>
          <a:p>
            <a:endParaRPr lang="en-US" sz="2300" dirty="0"/>
          </a:p>
        </p:txBody>
      </p:sp>
    </p:spTree>
    <p:extLst>
      <p:ext uri="{BB962C8B-B14F-4D97-AF65-F5344CB8AC3E}">
        <p14:creationId xmlns:p14="http://schemas.microsoft.com/office/powerpoint/2010/main" val="220404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inappropriate behavior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If you feel that you are being bullied, discriminated against, victimized or subjected to any form of harassment:</a:t>
            </a:r>
          </a:p>
          <a:p>
            <a:r>
              <a:rPr lang="en-US" b="1" dirty="0" smtClean="0"/>
              <a:t>DO</a:t>
            </a:r>
          </a:p>
          <a:p>
            <a:pPr lvl="1"/>
            <a:r>
              <a:rPr lang="en-US" dirty="0" smtClean="0"/>
              <a:t>Firmly tell the person that his or her behavior is not acceptable and ask them to stop.  You can ask a person you trust, such as a supervisor or team member to be with you when you approach the person.</a:t>
            </a:r>
          </a:p>
          <a:p>
            <a:pPr lvl="1"/>
            <a:r>
              <a:rPr lang="en-US" dirty="0" smtClean="0"/>
              <a:t>Document the events in RL6 reporting system.  Record:</a:t>
            </a:r>
          </a:p>
          <a:p>
            <a:pPr lvl="2"/>
            <a:r>
              <a:rPr lang="en-US" dirty="0" smtClean="0"/>
              <a:t>The date, time, and what happened in as much detail as possible</a:t>
            </a:r>
          </a:p>
          <a:p>
            <a:pPr lvl="2"/>
            <a:r>
              <a:rPr lang="en-US" dirty="0" smtClean="0"/>
              <a:t>The names of witnesses</a:t>
            </a:r>
          </a:p>
          <a:p>
            <a:pPr lvl="2"/>
            <a:r>
              <a:rPr lang="en-US" dirty="0" smtClean="0"/>
              <a:t>The outcome of the event</a:t>
            </a:r>
          </a:p>
          <a:p>
            <a:pPr lvl="1"/>
            <a:r>
              <a:rPr lang="en-US" dirty="0" smtClean="0"/>
              <a:t>Remember, it is not just the character of the incidents, but intent of the behavior and the number, frequency, and especially the pattern that can reveal bullying or harassment.</a:t>
            </a:r>
          </a:p>
          <a:p>
            <a:pPr lvl="1"/>
            <a:r>
              <a:rPr lang="en-US" dirty="0" smtClean="0"/>
              <a:t>Keep copies of any letters, memos, e-mails, etc., received from the person.</a:t>
            </a:r>
          </a:p>
          <a:p>
            <a:pPr lvl="1"/>
            <a:r>
              <a:rPr lang="en-US" dirty="0" smtClean="0"/>
              <a:t>Please report suspected or violations to the Human Resource Department, supervisor, manager, director, Risk Management Department, or to the Compliance and Integrity Department.</a:t>
            </a:r>
          </a:p>
          <a:p>
            <a:pPr lvl="1"/>
            <a:r>
              <a:rPr lang="en-US" dirty="0" smtClean="0"/>
              <a:t>If your concerns are minimized, proceed to the next level of management.</a:t>
            </a:r>
            <a:endParaRPr lang="en-US" dirty="0"/>
          </a:p>
        </p:txBody>
      </p:sp>
    </p:spTree>
    <p:extLst>
      <p:ext uri="{BB962C8B-B14F-4D97-AF65-F5344CB8AC3E}">
        <p14:creationId xmlns:p14="http://schemas.microsoft.com/office/powerpoint/2010/main" val="319406729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a:t>
            </a:r>
            <a:endParaRPr lang="en-US" dirty="0"/>
          </a:p>
        </p:txBody>
      </p:sp>
      <p:sp>
        <p:nvSpPr>
          <p:cNvPr id="3" name="Content Placeholder 2"/>
          <p:cNvSpPr>
            <a:spLocks noGrp="1"/>
          </p:cNvSpPr>
          <p:nvPr>
            <p:ph idx="1"/>
          </p:nvPr>
        </p:nvSpPr>
        <p:spPr/>
        <p:txBody>
          <a:bodyPr/>
          <a:lstStyle/>
          <a:p>
            <a:r>
              <a:rPr lang="en-US" b="1" dirty="0"/>
              <a:t>DO NOT RETALIATE.  </a:t>
            </a:r>
            <a:r>
              <a:rPr lang="en-US" dirty="0"/>
              <a:t>You may end up looking like the perpetrator and will most certainly cause confusion for those responsible for evaluating and responding to the situation.</a:t>
            </a:r>
          </a:p>
          <a:p>
            <a:endParaRPr lang="en-US" dirty="0"/>
          </a:p>
        </p:txBody>
      </p:sp>
    </p:spTree>
    <p:extLst>
      <p:ext uri="{BB962C8B-B14F-4D97-AF65-F5344CB8AC3E}">
        <p14:creationId xmlns:p14="http://schemas.microsoft.com/office/powerpoint/2010/main" val="218049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Responsibilities and Rights</a:t>
            </a:r>
            <a:endParaRPr lang="en-US" dirty="0"/>
          </a:p>
        </p:txBody>
      </p:sp>
      <p:sp>
        <p:nvSpPr>
          <p:cNvPr id="3" name="Content Placeholder 2"/>
          <p:cNvSpPr>
            <a:spLocks noGrp="1"/>
          </p:cNvSpPr>
          <p:nvPr>
            <p:ph idx="1"/>
          </p:nvPr>
        </p:nvSpPr>
        <p:spPr/>
        <p:txBody>
          <a:bodyPr/>
          <a:lstStyle/>
          <a:p>
            <a:pPr lvl="0"/>
            <a:r>
              <a:rPr lang="en-US" smtClean="0"/>
              <a:t>Right to harassment-free workplace</a:t>
            </a:r>
          </a:p>
          <a:p>
            <a:pPr lvl="0"/>
            <a:r>
              <a:rPr lang="en-US" smtClean="0"/>
              <a:t>Responsibility to treat all team members, suppliers, contractors, patients, and providers with respect</a:t>
            </a:r>
          </a:p>
          <a:p>
            <a:pPr lvl="0"/>
            <a:r>
              <a:rPr lang="en-US" smtClean="0"/>
              <a:t>Responsibility to speak up when harassment  and inappropriate behavior occurs</a:t>
            </a:r>
          </a:p>
          <a:p>
            <a:pPr lvl="0"/>
            <a:r>
              <a:rPr lang="en-US" smtClean="0"/>
              <a:t>Responsibility to immediately report harassment and inappropriate behavior</a:t>
            </a:r>
          </a:p>
          <a:p>
            <a:endParaRPr lang="en-US" dirty="0"/>
          </a:p>
        </p:txBody>
      </p:sp>
    </p:spTree>
    <p:extLst>
      <p:ext uri="{BB962C8B-B14F-4D97-AF65-F5344CB8AC3E}">
        <p14:creationId xmlns:p14="http://schemas.microsoft.com/office/powerpoint/2010/main" val="325248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Non Retaliation</a:t>
            </a:r>
            <a:endParaRPr lang="en-US" dirty="0"/>
          </a:p>
        </p:txBody>
      </p:sp>
      <p:sp>
        <p:nvSpPr>
          <p:cNvPr id="3" name="Content Placeholder 2"/>
          <p:cNvSpPr>
            <a:spLocks noGrp="1"/>
          </p:cNvSpPr>
          <p:nvPr>
            <p:ph idx="1"/>
          </p:nvPr>
        </p:nvSpPr>
        <p:spPr/>
        <p:txBody>
          <a:bodyPr/>
          <a:lstStyle/>
          <a:p>
            <a:r>
              <a:rPr lang="en-US" smtClean="0"/>
              <a:t>You have a duty to promptly report actual or potential wrongdoing or inappropriate behavior</a:t>
            </a:r>
          </a:p>
          <a:p>
            <a:endParaRPr lang="en-US" smtClean="0"/>
          </a:p>
          <a:p>
            <a:r>
              <a:rPr lang="en-US" smtClean="0"/>
              <a:t>Retaliation against any one who, in good faith reports, is strictly forbidden</a:t>
            </a:r>
          </a:p>
          <a:p>
            <a:endParaRPr lang="en-US" dirty="0"/>
          </a:p>
        </p:txBody>
      </p:sp>
    </p:spTree>
    <p:extLst>
      <p:ext uri="{BB962C8B-B14F-4D97-AF65-F5344CB8AC3E}">
        <p14:creationId xmlns:p14="http://schemas.microsoft.com/office/powerpoint/2010/main" val="421754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560167" y="1828715"/>
            <a:ext cx="3681151" cy="382218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1318" y="3309253"/>
            <a:ext cx="5223528" cy="1280098"/>
          </a:xfrm>
          <a:prstGeom prst="rect">
            <a:avLst/>
          </a:prstGeom>
        </p:spPr>
      </p:pic>
    </p:spTree>
    <p:custDataLst>
      <p:tags r:id="rId1"/>
    </p:custDataLst>
    <p:extLst>
      <p:ext uri="{BB962C8B-B14F-4D97-AF65-F5344CB8AC3E}">
        <p14:creationId xmlns:p14="http://schemas.microsoft.com/office/powerpoint/2010/main" val="4060882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Privacy &amp; </a:t>
            </a:r>
            <a:br>
              <a:rPr lang="en-US" dirty="0" smtClean="0"/>
            </a:br>
            <a:r>
              <a:rPr lang="en-US" dirty="0" smtClean="0"/>
              <a:t>Security Training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069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sp>
        <p:nvSpPr>
          <p:cNvPr id="3" name="Content Placeholder 2"/>
          <p:cNvSpPr>
            <a:spLocks noGrp="1"/>
          </p:cNvSpPr>
          <p:nvPr>
            <p:ph idx="1"/>
          </p:nvPr>
        </p:nvSpPr>
        <p:spPr>
          <a:xfrm>
            <a:off x="838200" y="1918935"/>
            <a:ext cx="10515600" cy="4351338"/>
          </a:xfrm>
        </p:spPr>
        <p:txBody>
          <a:bodyPr/>
          <a:lstStyle/>
          <a:p>
            <a:r>
              <a:rPr lang="en-US" b="1" dirty="0" smtClean="0"/>
              <a:t>Health Insurance Portability and Accountability Act (HIPAA) </a:t>
            </a:r>
            <a:r>
              <a:rPr lang="en-US" dirty="0" smtClean="0"/>
              <a:t>imposes restrictions on the use and disclosure of all protected health information (“PHI”). It requires King’s Daughters to:</a:t>
            </a:r>
          </a:p>
          <a:p>
            <a:pPr lvl="1"/>
            <a:r>
              <a:rPr lang="en-US" dirty="0" smtClean="0"/>
              <a:t>Protect the privacy of patient health information</a:t>
            </a:r>
          </a:p>
          <a:p>
            <a:pPr lvl="1"/>
            <a:r>
              <a:rPr lang="en-US" dirty="0" smtClean="0"/>
              <a:t>Secure patient health information</a:t>
            </a:r>
          </a:p>
          <a:p>
            <a:pPr lvl="1"/>
            <a:r>
              <a:rPr lang="en-US" dirty="0" smtClean="0"/>
              <a:t>Use and disclose patient health information the </a:t>
            </a:r>
            <a:br>
              <a:rPr lang="en-US" dirty="0" smtClean="0"/>
            </a:br>
            <a:r>
              <a:rPr lang="en-US" b="1" dirty="0" smtClean="0">
                <a:solidFill>
                  <a:srgbClr val="C00000"/>
                </a:solidFill>
              </a:rPr>
              <a:t>minimum necessary</a:t>
            </a:r>
            <a:endParaRPr lang="en-US" b="1" dirty="0">
              <a:solidFill>
                <a:srgbClr val="C00000"/>
              </a:solidFill>
            </a:endParaRPr>
          </a:p>
        </p:txBody>
      </p:sp>
    </p:spTree>
    <p:extLst>
      <p:ext uri="{BB962C8B-B14F-4D97-AF65-F5344CB8AC3E}">
        <p14:creationId xmlns:p14="http://schemas.microsoft.com/office/powerpoint/2010/main" val="214693196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What is a Corporate Compliance program?</a:t>
            </a:r>
            <a:endParaRPr lang="en-US" dirty="0"/>
          </a:p>
        </p:txBody>
      </p:sp>
      <p:sp>
        <p:nvSpPr>
          <p:cNvPr id="5" name="Content Placeholder 4"/>
          <p:cNvSpPr>
            <a:spLocks noGrp="1"/>
          </p:cNvSpPr>
          <p:nvPr>
            <p:ph idx="1"/>
          </p:nvPr>
        </p:nvSpPr>
        <p:spPr/>
        <p:txBody>
          <a:bodyPr/>
          <a:lstStyle/>
          <a:p>
            <a:pPr marL="0" indent="0">
              <a:buNone/>
            </a:pPr>
            <a:r>
              <a:rPr lang="en-US" dirty="0" smtClean="0"/>
              <a:t>Corporate Compliance refers to King's Daughter's program to ensure King's Daughters complies with:</a:t>
            </a:r>
          </a:p>
          <a:p>
            <a:r>
              <a:rPr lang="en-US" dirty="0" smtClean="0"/>
              <a:t>Federal, state and local laws</a:t>
            </a:r>
          </a:p>
          <a:p>
            <a:r>
              <a:rPr lang="en-US" dirty="0" smtClean="0"/>
              <a:t>Federal healthcare program requirements</a:t>
            </a:r>
          </a:p>
          <a:p>
            <a:r>
              <a:rPr lang="en-US" dirty="0" smtClean="0"/>
              <a:t>The Code of Conduct</a:t>
            </a:r>
          </a:p>
          <a:p>
            <a:r>
              <a:rPr lang="en-US" dirty="0" smtClean="0"/>
              <a:t>King's Daughters policies and procedures</a:t>
            </a:r>
          </a:p>
          <a:p>
            <a:endParaRPr lang="en-US" dirty="0"/>
          </a:p>
        </p:txBody>
      </p:sp>
      <p:pic>
        <p:nvPicPr>
          <p:cNvPr id="2" name="Picture 1"/>
          <p:cNvPicPr>
            <a:picLocks noChangeAspect="1"/>
          </p:cNvPicPr>
          <p:nvPr/>
        </p:nvPicPr>
        <p:blipFill rotWithShape="1">
          <a:blip r:embed="rId3"/>
          <a:srcRect l="22074" r="7367"/>
          <a:stretch/>
        </p:blipFill>
        <p:spPr>
          <a:xfrm>
            <a:off x="7123889" y="2702087"/>
            <a:ext cx="4229911" cy="2501680"/>
          </a:xfrm>
          <a:prstGeom prst="rect">
            <a:avLst/>
          </a:prstGeom>
        </p:spPr>
      </p:pic>
    </p:spTree>
    <p:extLst>
      <p:ext uri="{BB962C8B-B14F-4D97-AF65-F5344CB8AC3E}">
        <p14:creationId xmlns:p14="http://schemas.microsoft.com/office/powerpoint/2010/main" val="58410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Protected Health Information</a:t>
            </a:r>
            <a:endParaRPr lang="en-US" dirty="0"/>
          </a:p>
        </p:txBody>
      </p:sp>
      <p:sp>
        <p:nvSpPr>
          <p:cNvPr id="3" name="Content Placeholder 2"/>
          <p:cNvSpPr>
            <a:spLocks noGrp="1"/>
          </p:cNvSpPr>
          <p:nvPr>
            <p:ph idx="1"/>
          </p:nvPr>
        </p:nvSpPr>
        <p:spPr/>
        <p:txBody>
          <a:bodyPr>
            <a:normAutofit/>
          </a:bodyPr>
          <a:lstStyle/>
          <a:p>
            <a:r>
              <a:rPr lang="en-US" b="1" dirty="0" smtClean="0"/>
              <a:t>Protected Health Information </a:t>
            </a:r>
            <a:r>
              <a:rPr lang="en-US" dirty="0" smtClean="0"/>
              <a:t>(PHI) is information you create or receive in the course of providing treatment or obtaining payment for services. It includes:</a:t>
            </a:r>
          </a:p>
          <a:p>
            <a:pPr lvl="1"/>
            <a:r>
              <a:rPr lang="en-US" dirty="0" smtClean="0"/>
              <a:t>Information related to the past, present or future physical and/or mental health or condition of an individual; the provision of healthcare to an individual; or the past, present or future payment for the provision of healthcare; AND</a:t>
            </a:r>
          </a:p>
          <a:p>
            <a:pPr lvl="1"/>
            <a:r>
              <a:rPr lang="en-US" dirty="0" smtClean="0"/>
              <a:t>Includes at least one of the </a:t>
            </a:r>
            <a:r>
              <a:rPr lang="en-US" dirty="0" smtClean="0">
                <a:solidFill>
                  <a:srgbClr val="C00000"/>
                </a:solidFill>
              </a:rPr>
              <a:t>18 personal identifiers </a:t>
            </a:r>
            <a:r>
              <a:rPr lang="en-US" b="1" dirty="0" smtClean="0"/>
              <a:t>OR</a:t>
            </a:r>
            <a:r>
              <a:rPr lang="en-US" dirty="0" smtClean="0"/>
              <a:t> there is a </a:t>
            </a:r>
            <a:r>
              <a:rPr lang="en-US" dirty="0" smtClean="0">
                <a:solidFill>
                  <a:srgbClr val="C00000"/>
                </a:solidFill>
              </a:rPr>
              <a:t>reasonable basis to believe</a:t>
            </a:r>
            <a:r>
              <a:rPr lang="en-US" dirty="0" smtClean="0"/>
              <a:t> the information can be used to identify the individual.</a:t>
            </a:r>
          </a:p>
          <a:p>
            <a:pPr lvl="1"/>
            <a:r>
              <a:rPr lang="en-US" dirty="0" smtClean="0"/>
              <a:t>In any format – oral, written, electronic – including videos, photographs, x-rays, etc.</a:t>
            </a:r>
          </a:p>
          <a:p>
            <a:pPr lvl="1"/>
            <a:r>
              <a:rPr lang="en-US" dirty="0" smtClean="0"/>
              <a:t>It </a:t>
            </a:r>
            <a:r>
              <a:rPr lang="en-US" b="1" dirty="0" smtClean="0"/>
              <a:t>DOES NOT </a:t>
            </a:r>
            <a:r>
              <a:rPr lang="en-US" dirty="0" smtClean="0"/>
              <a:t>include health information about individuals who have been deceased more than 50 years.</a:t>
            </a:r>
            <a:endParaRPr lang="en-US" dirty="0"/>
          </a:p>
        </p:txBody>
      </p:sp>
    </p:spTree>
    <p:extLst>
      <p:ext uri="{BB962C8B-B14F-4D97-AF65-F5344CB8AC3E}">
        <p14:creationId xmlns:p14="http://schemas.microsoft.com/office/powerpoint/2010/main" val="246312010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PHI Identifiers</a:t>
            </a:r>
            <a:endParaRPr lang="en-US" dirty="0"/>
          </a:p>
        </p:txBody>
      </p:sp>
      <p:sp>
        <p:nvSpPr>
          <p:cNvPr id="3" name="Content Placeholder 2"/>
          <p:cNvSpPr>
            <a:spLocks noGrp="1"/>
          </p:cNvSpPr>
          <p:nvPr>
            <p:ph type="body" idx="1"/>
          </p:nvPr>
        </p:nvSpPr>
        <p:spPr/>
        <p:txBody>
          <a:bodyPr>
            <a:normAutofit/>
          </a:bodyPr>
          <a:lstStyle/>
          <a:p>
            <a:r>
              <a:rPr lang="en-US" dirty="0" smtClean="0"/>
              <a:t>The 18 identifiers are:</a:t>
            </a:r>
          </a:p>
        </p:txBody>
      </p:sp>
      <p:sp>
        <p:nvSpPr>
          <p:cNvPr id="11" name="Content Placeholder 10"/>
          <p:cNvSpPr>
            <a:spLocks noGrp="1"/>
          </p:cNvSpPr>
          <p:nvPr>
            <p:ph sz="half" idx="2"/>
          </p:nvPr>
        </p:nvSpPr>
        <p:spPr/>
        <p:txBody>
          <a:bodyPr>
            <a:noAutofit/>
          </a:bodyPr>
          <a:lstStyle/>
          <a:p>
            <a:pPr marL="914400" lvl="1" indent="-457200">
              <a:buFont typeface="+mj-lt"/>
              <a:buAutoNum type="arabicPeriod"/>
            </a:pPr>
            <a:r>
              <a:rPr lang="en-US" sz="2200" dirty="0"/>
              <a:t>Name</a:t>
            </a:r>
          </a:p>
          <a:p>
            <a:pPr marL="914400" lvl="1" indent="-457200">
              <a:buFont typeface="+mj-lt"/>
              <a:buAutoNum type="arabicPeriod"/>
            </a:pPr>
            <a:r>
              <a:rPr lang="en-US" sz="2200" dirty="0"/>
              <a:t>Postal Address</a:t>
            </a:r>
          </a:p>
          <a:p>
            <a:pPr marL="914400" lvl="1" indent="-457200">
              <a:buFont typeface="+mj-lt"/>
              <a:buAutoNum type="arabicPeriod"/>
            </a:pPr>
            <a:r>
              <a:rPr lang="en-US" sz="2200" dirty="0"/>
              <a:t>All elements of dates except year</a:t>
            </a:r>
          </a:p>
          <a:p>
            <a:pPr marL="914400" lvl="1" indent="-457200">
              <a:buFont typeface="+mj-lt"/>
              <a:buAutoNum type="arabicPeriod"/>
            </a:pPr>
            <a:r>
              <a:rPr lang="en-US" sz="2200" dirty="0"/>
              <a:t>Telephone number</a:t>
            </a:r>
          </a:p>
          <a:p>
            <a:pPr marL="914400" lvl="1" indent="-457200">
              <a:buFont typeface="+mj-lt"/>
              <a:buAutoNum type="arabicPeriod"/>
            </a:pPr>
            <a:r>
              <a:rPr lang="en-US" sz="2200" dirty="0"/>
              <a:t>Fax number</a:t>
            </a:r>
          </a:p>
          <a:p>
            <a:pPr marL="914400" lvl="1" indent="-457200">
              <a:buFont typeface="+mj-lt"/>
              <a:buAutoNum type="arabicPeriod"/>
            </a:pPr>
            <a:r>
              <a:rPr lang="en-US" sz="2200" dirty="0"/>
              <a:t>Email address</a:t>
            </a:r>
          </a:p>
          <a:p>
            <a:pPr marL="914400" lvl="1" indent="-457200">
              <a:buFont typeface="+mj-lt"/>
              <a:buAutoNum type="arabicPeriod"/>
            </a:pPr>
            <a:r>
              <a:rPr lang="en-US" sz="2200" dirty="0"/>
              <a:t>URL address</a:t>
            </a:r>
          </a:p>
          <a:p>
            <a:pPr marL="914400" lvl="1" indent="-457200">
              <a:buFont typeface="+mj-lt"/>
              <a:buAutoNum type="arabicPeriod"/>
            </a:pPr>
            <a:r>
              <a:rPr lang="en-US" sz="2200" dirty="0"/>
              <a:t>IP address</a:t>
            </a:r>
          </a:p>
          <a:p>
            <a:pPr marL="914400" lvl="1" indent="-457200">
              <a:buFont typeface="+mj-lt"/>
              <a:buAutoNum type="arabicPeriod"/>
            </a:pPr>
            <a:r>
              <a:rPr lang="en-US" sz="2200" dirty="0"/>
              <a:t>Social Security </a:t>
            </a:r>
            <a:r>
              <a:rPr lang="en-US" sz="2200" dirty="0" smtClean="0"/>
              <a:t>Number</a:t>
            </a:r>
          </a:p>
          <a:p>
            <a:pPr marL="914400" lvl="1" indent="-457200">
              <a:buFont typeface="+mj-lt"/>
              <a:buAutoNum type="arabicPeriod"/>
            </a:pPr>
            <a:r>
              <a:rPr lang="en-US" sz="2200" dirty="0"/>
              <a:t>Account Numbers</a:t>
            </a:r>
          </a:p>
          <a:p>
            <a:pPr marL="914400" lvl="1" indent="-457200">
              <a:buFont typeface="+mj-lt"/>
              <a:buAutoNum type="arabicPeriod"/>
            </a:pPr>
            <a:r>
              <a:rPr lang="en-US" sz="2200" dirty="0"/>
              <a:t>License </a:t>
            </a:r>
            <a:r>
              <a:rPr lang="en-US" sz="2200" dirty="0" smtClean="0"/>
              <a:t>numbers</a:t>
            </a:r>
            <a:endParaRPr lang="en-US" sz="2200" dirty="0"/>
          </a:p>
        </p:txBody>
      </p:sp>
      <p:sp>
        <p:nvSpPr>
          <p:cNvPr id="13" name="Content Placeholder 12"/>
          <p:cNvSpPr>
            <a:spLocks noGrp="1"/>
          </p:cNvSpPr>
          <p:nvPr>
            <p:ph sz="quarter" idx="4"/>
          </p:nvPr>
        </p:nvSpPr>
        <p:spPr>
          <a:xfrm>
            <a:off x="5826965" y="2505075"/>
            <a:ext cx="5183188" cy="3684588"/>
          </a:xfrm>
        </p:spPr>
        <p:txBody>
          <a:bodyPr>
            <a:normAutofit fontScale="92500" lnSpcReduction="10000"/>
          </a:bodyPr>
          <a:lstStyle/>
          <a:p>
            <a:pPr marL="914400" lvl="1" indent="-457200">
              <a:buFont typeface="+mj-lt"/>
              <a:buAutoNum type="arabicPeriod" startAt="12"/>
            </a:pPr>
            <a:r>
              <a:rPr lang="en-US" dirty="0" smtClean="0"/>
              <a:t>Medical </a:t>
            </a:r>
            <a:r>
              <a:rPr lang="en-US" dirty="0"/>
              <a:t>record number</a:t>
            </a:r>
          </a:p>
          <a:p>
            <a:pPr marL="914400" lvl="1" indent="-457200">
              <a:buFont typeface="+mj-lt"/>
              <a:buAutoNum type="arabicPeriod" startAt="12"/>
            </a:pPr>
            <a:r>
              <a:rPr lang="en-US" dirty="0"/>
              <a:t>Health plan beneficiary number</a:t>
            </a:r>
          </a:p>
          <a:p>
            <a:pPr marL="914400" lvl="1" indent="-457200">
              <a:buFont typeface="+mj-lt"/>
              <a:buAutoNum type="arabicPeriod" startAt="12"/>
            </a:pPr>
            <a:r>
              <a:rPr lang="en-US" dirty="0"/>
              <a:t>Device identifiers &amp; their serial numbers</a:t>
            </a:r>
          </a:p>
          <a:p>
            <a:pPr marL="914400" lvl="1" indent="-457200">
              <a:buFont typeface="+mj-lt"/>
              <a:buAutoNum type="arabicPeriod" startAt="12"/>
            </a:pPr>
            <a:r>
              <a:rPr lang="en-US" dirty="0"/>
              <a:t>Vehicle identifiers and serial number</a:t>
            </a:r>
          </a:p>
          <a:p>
            <a:pPr marL="914400" lvl="1" indent="-457200">
              <a:buFont typeface="+mj-lt"/>
              <a:buAutoNum type="arabicPeriod" startAt="12"/>
            </a:pPr>
            <a:r>
              <a:rPr lang="en-US" dirty="0"/>
              <a:t>Biometric identifiers</a:t>
            </a:r>
          </a:p>
          <a:p>
            <a:pPr marL="914400" lvl="1" indent="-457200">
              <a:buFont typeface="+mj-lt"/>
              <a:buAutoNum type="arabicPeriod" startAt="12"/>
            </a:pPr>
            <a:r>
              <a:rPr lang="en-US" dirty="0"/>
              <a:t>Full face photos &amp; other similar images</a:t>
            </a:r>
          </a:p>
          <a:p>
            <a:pPr marL="914400" lvl="1" indent="-457200">
              <a:buFont typeface="+mj-lt"/>
              <a:buAutoNum type="arabicPeriod" startAt="12"/>
            </a:pPr>
            <a:r>
              <a:rPr lang="en-US" dirty="0"/>
              <a:t>Any other unique identifying number, code or, characteristic</a:t>
            </a:r>
          </a:p>
          <a:p>
            <a:endParaRPr lang="en-US" dirty="0"/>
          </a:p>
        </p:txBody>
      </p:sp>
    </p:spTree>
    <p:extLst>
      <p:ext uri="{BB962C8B-B14F-4D97-AF65-F5344CB8AC3E}">
        <p14:creationId xmlns:p14="http://schemas.microsoft.com/office/powerpoint/2010/main" val="763958685"/>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PHI be used?</a:t>
            </a:r>
            <a:endParaRPr lang="en-US" dirty="0"/>
          </a:p>
        </p:txBody>
      </p:sp>
      <p:sp>
        <p:nvSpPr>
          <p:cNvPr id="3" name="Content Placeholder 2"/>
          <p:cNvSpPr>
            <a:spLocks noGrp="1"/>
          </p:cNvSpPr>
          <p:nvPr>
            <p:ph idx="1"/>
          </p:nvPr>
        </p:nvSpPr>
        <p:spPr>
          <a:xfrm>
            <a:off x="838200" y="1918935"/>
            <a:ext cx="10515600" cy="4827098"/>
          </a:xfrm>
        </p:spPr>
        <p:txBody>
          <a:bodyPr>
            <a:normAutofit/>
          </a:bodyPr>
          <a:lstStyle/>
          <a:p>
            <a:r>
              <a:rPr lang="en-US" dirty="0" smtClean="0"/>
              <a:t>You are permitted to use or disclose PHI for:</a:t>
            </a:r>
          </a:p>
          <a:p>
            <a:pPr lvl="1"/>
            <a:r>
              <a:rPr lang="en-US" dirty="0" smtClean="0"/>
              <a:t>Treatment</a:t>
            </a:r>
          </a:p>
          <a:p>
            <a:pPr lvl="1"/>
            <a:r>
              <a:rPr lang="en-US" dirty="0" smtClean="0"/>
              <a:t>Payment</a:t>
            </a:r>
          </a:p>
          <a:p>
            <a:pPr lvl="1"/>
            <a:r>
              <a:rPr lang="en-US" dirty="0" smtClean="0"/>
              <a:t>Healthcare operations (e.g., legal, medical staff/peer review, audit, business management)</a:t>
            </a:r>
          </a:p>
          <a:p>
            <a:pPr lvl="1"/>
            <a:r>
              <a:rPr lang="en-US" dirty="0" smtClean="0"/>
              <a:t>The individual patient who is the subject of the PHI</a:t>
            </a:r>
          </a:p>
          <a:p>
            <a:pPr lvl="1"/>
            <a:r>
              <a:rPr lang="en-US" dirty="0" smtClean="0"/>
              <a:t>Other uses and disclosures required by law</a:t>
            </a:r>
          </a:p>
          <a:p>
            <a:pPr lvl="1"/>
            <a:endParaRPr lang="en-US" dirty="0" smtClean="0"/>
          </a:p>
          <a:p>
            <a:pPr lvl="1"/>
            <a:r>
              <a:rPr lang="en-US" dirty="0" smtClean="0"/>
              <a:t>In </a:t>
            </a:r>
            <a:r>
              <a:rPr lang="en-US" b="1" u="sng" dirty="0" smtClean="0"/>
              <a:t>all other instances</a:t>
            </a:r>
            <a:r>
              <a:rPr lang="en-US" dirty="0" smtClean="0"/>
              <a:t>, a </a:t>
            </a:r>
            <a:r>
              <a:rPr lang="en-US" b="1" u="sng" dirty="0" smtClean="0">
                <a:solidFill>
                  <a:srgbClr val="C00000"/>
                </a:solidFill>
              </a:rPr>
              <a:t>written authorization </a:t>
            </a:r>
            <a:r>
              <a:rPr lang="en-US" dirty="0" smtClean="0"/>
              <a:t>from the patient is needed.</a:t>
            </a:r>
          </a:p>
          <a:p>
            <a:pPr lvl="1"/>
            <a:r>
              <a:rPr lang="en-US" dirty="0" smtClean="0"/>
              <a:t>Whenever in doubt about release of information,</a:t>
            </a:r>
            <a:br>
              <a:rPr lang="en-US" dirty="0" smtClean="0"/>
            </a:br>
            <a:r>
              <a:rPr lang="en-US" dirty="0" smtClean="0"/>
              <a:t>contact Medical Records, Privacy officer,  or </a:t>
            </a:r>
            <a:br>
              <a:rPr lang="en-US" dirty="0" smtClean="0"/>
            </a:br>
            <a:r>
              <a:rPr lang="en-US" dirty="0" smtClean="0"/>
              <a:t>Legal Services for guidance.</a:t>
            </a:r>
            <a:endParaRPr lang="en-US" dirty="0"/>
          </a:p>
        </p:txBody>
      </p:sp>
    </p:spTree>
    <p:extLst>
      <p:ext uri="{BB962C8B-B14F-4D97-AF65-F5344CB8AC3E}">
        <p14:creationId xmlns:p14="http://schemas.microsoft.com/office/powerpoint/2010/main" val="4212374524"/>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Minimum Necessary</a:t>
            </a:r>
            <a:endParaRPr lang="en-US" dirty="0"/>
          </a:p>
        </p:txBody>
      </p:sp>
      <p:sp>
        <p:nvSpPr>
          <p:cNvPr id="3" name="Content Placeholder 2"/>
          <p:cNvSpPr>
            <a:spLocks noGrp="1"/>
          </p:cNvSpPr>
          <p:nvPr>
            <p:ph idx="1"/>
          </p:nvPr>
        </p:nvSpPr>
        <p:spPr>
          <a:xfrm>
            <a:off x="838200" y="2227811"/>
            <a:ext cx="5230091" cy="4042462"/>
          </a:xfrm>
        </p:spPr>
        <p:txBody>
          <a:bodyPr/>
          <a:lstStyle/>
          <a:p>
            <a:r>
              <a:rPr lang="en-US" dirty="0" smtClean="0"/>
              <a:t>As a KDMC team member you should only have access to patient information via computer systems and other sources that you need to do </a:t>
            </a:r>
            <a:r>
              <a:rPr lang="en-US" u="sng" dirty="0" smtClean="0"/>
              <a:t>your job</a:t>
            </a:r>
            <a:r>
              <a:rPr lang="en-US" dirty="0" smtClean="0"/>
              <a:t>.</a:t>
            </a:r>
          </a:p>
          <a:p>
            <a:r>
              <a:rPr lang="en-US" dirty="0" smtClean="0"/>
              <a:t>Accessing patient information which you do not need to as </a:t>
            </a:r>
            <a:r>
              <a:rPr lang="en-US" u="sng" dirty="0" smtClean="0"/>
              <a:t>part of your job duties</a:t>
            </a:r>
            <a:r>
              <a:rPr lang="en-US" dirty="0" smtClean="0"/>
              <a:t> violates policy.</a:t>
            </a:r>
          </a:p>
        </p:txBody>
      </p:sp>
      <p:pic>
        <p:nvPicPr>
          <p:cNvPr id="4" name="Picture 3"/>
          <p:cNvPicPr>
            <a:picLocks noChangeAspect="1"/>
          </p:cNvPicPr>
          <p:nvPr/>
        </p:nvPicPr>
        <p:blipFill>
          <a:blip r:embed="rId3"/>
          <a:stretch>
            <a:fillRect/>
          </a:stretch>
        </p:blipFill>
        <p:spPr>
          <a:xfrm>
            <a:off x="7180811" y="2227811"/>
            <a:ext cx="3057237" cy="3057237"/>
          </a:xfrm>
          <a:prstGeom prst="rect">
            <a:avLst/>
          </a:prstGeom>
        </p:spPr>
      </p:pic>
    </p:spTree>
    <p:extLst>
      <p:ext uri="{BB962C8B-B14F-4D97-AF65-F5344CB8AC3E}">
        <p14:creationId xmlns:p14="http://schemas.microsoft.com/office/powerpoint/2010/main" val="178199811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Rights Under HIPAA</a:t>
            </a:r>
            <a:endParaRPr lang="en-US" dirty="0"/>
          </a:p>
        </p:txBody>
      </p:sp>
      <p:sp>
        <p:nvSpPr>
          <p:cNvPr id="3" name="Content Placeholder 2"/>
          <p:cNvSpPr>
            <a:spLocks noGrp="1"/>
          </p:cNvSpPr>
          <p:nvPr>
            <p:ph idx="1"/>
          </p:nvPr>
        </p:nvSpPr>
        <p:spPr/>
        <p:txBody>
          <a:bodyPr/>
          <a:lstStyle/>
          <a:p>
            <a:r>
              <a:rPr lang="en-US" smtClean="0"/>
              <a:t>Right to access and receive a copy of one’s own PHI (paper or electronic format)</a:t>
            </a:r>
          </a:p>
          <a:p>
            <a:r>
              <a:rPr lang="en-US" smtClean="0"/>
              <a:t>Right to request amendments to information</a:t>
            </a:r>
          </a:p>
          <a:p>
            <a:r>
              <a:rPr lang="en-US" smtClean="0"/>
              <a:t>Right to request restriction of PHI uses and disclosures</a:t>
            </a:r>
          </a:p>
          <a:p>
            <a:r>
              <a:rPr lang="en-US" smtClean="0"/>
              <a:t>Right to restrict disclosure to health plans for services self-paid in full</a:t>
            </a:r>
          </a:p>
          <a:p>
            <a:r>
              <a:rPr lang="en-US" smtClean="0"/>
              <a:t>Right to request alternative forms of communications</a:t>
            </a:r>
          </a:p>
          <a:p>
            <a:r>
              <a:rPr lang="en-US" smtClean="0"/>
              <a:t>Right to an accounting of the disclosures of PHI</a:t>
            </a:r>
            <a:endParaRPr lang="en-US" dirty="0"/>
          </a:p>
        </p:txBody>
      </p:sp>
    </p:spTree>
    <p:extLst>
      <p:ext uri="{BB962C8B-B14F-4D97-AF65-F5344CB8AC3E}">
        <p14:creationId xmlns:p14="http://schemas.microsoft.com/office/powerpoint/2010/main" val="1073545959"/>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Notice of Privacy Practice</a:t>
            </a:r>
            <a:endParaRPr lang="en-US" dirty="0"/>
          </a:p>
        </p:txBody>
      </p:sp>
      <p:sp>
        <p:nvSpPr>
          <p:cNvPr id="3" name="Content Placeholder 2"/>
          <p:cNvSpPr>
            <a:spLocks noGrp="1"/>
          </p:cNvSpPr>
          <p:nvPr>
            <p:ph idx="1"/>
          </p:nvPr>
        </p:nvSpPr>
        <p:spPr/>
        <p:txBody>
          <a:bodyPr/>
          <a:lstStyle/>
          <a:p>
            <a:r>
              <a:rPr lang="en-US" smtClean="0"/>
              <a:t>King's Daughters must give each patient a “Notice of Privacy Practice” that:</a:t>
            </a:r>
          </a:p>
          <a:p>
            <a:pPr lvl="1"/>
            <a:r>
              <a:rPr lang="en-US" smtClean="0"/>
              <a:t>Describes how King's Daughters may use and disclose PHI</a:t>
            </a:r>
          </a:p>
          <a:p>
            <a:pPr lvl="1"/>
            <a:r>
              <a:rPr lang="en-US" smtClean="0"/>
              <a:t>Advises the patient of his/her privacy rights</a:t>
            </a:r>
          </a:p>
          <a:p>
            <a:r>
              <a:rPr lang="en-US" smtClean="0"/>
              <a:t>King's Daughters must attempt to obtain a patient’s signature acknowledging receipt of the Notice, EXCEPT in emergency situations. If a signature is not obtained, King's Daughters must document the reason it was not.</a:t>
            </a:r>
          </a:p>
          <a:p>
            <a:r>
              <a:rPr lang="en-US" smtClean="0"/>
              <a:t>The registration process is critical in distributing the Notice of Privacy Practices and getting patient signatures.</a:t>
            </a:r>
            <a:endParaRPr lang="en-US" dirty="0"/>
          </a:p>
        </p:txBody>
      </p:sp>
    </p:spTree>
    <p:extLst>
      <p:ext uri="{BB962C8B-B14F-4D97-AF65-F5344CB8AC3E}">
        <p14:creationId xmlns:p14="http://schemas.microsoft.com/office/powerpoint/2010/main" val="414265012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MyChart</a:t>
            </a:r>
            <a:endParaRPr lang="en-US" dirty="0"/>
          </a:p>
        </p:txBody>
      </p:sp>
      <p:sp>
        <p:nvSpPr>
          <p:cNvPr id="3" name="Content Placeholder 2"/>
          <p:cNvSpPr>
            <a:spLocks noGrp="1"/>
          </p:cNvSpPr>
          <p:nvPr>
            <p:ph idx="1"/>
          </p:nvPr>
        </p:nvSpPr>
        <p:spPr/>
        <p:txBody>
          <a:bodyPr/>
          <a:lstStyle/>
          <a:p>
            <a:pPr marL="0" indent="0">
              <a:buNone/>
            </a:pPr>
            <a:r>
              <a:rPr lang="en-US" dirty="0" err="1" smtClean="0"/>
              <a:t>MyChart</a:t>
            </a:r>
            <a:r>
              <a:rPr lang="en-US" dirty="0" smtClean="0"/>
              <a:t> is a great way for our team members and patients to stay connected to their care.</a:t>
            </a:r>
          </a:p>
          <a:p>
            <a:r>
              <a:rPr lang="en-US" dirty="0" smtClean="0"/>
              <a:t>Available 24/7</a:t>
            </a:r>
          </a:p>
          <a:p>
            <a:r>
              <a:rPr lang="en-US" dirty="0" smtClean="0"/>
              <a:t>Offers personalized and secure online access</a:t>
            </a:r>
          </a:p>
          <a:p>
            <a:r>
              <a:rPr lang="en-US" dirty="0" smtClean="0"/>
              <a:t>It’s free</a:t>
            </a:r>
          </a:p>
          <a:p>
            <a:r>
              <a:rPr lang="en-US" dirty="0" smtClean="0"/>
              <a:t>Proxy access is available for minor age children or aging adults</a:t>
            </a:r>
            <a:endParaRPr lang="en-US" dirty="0"/>
          </a:p>
        </p:txBody>
      </p:sp>
    </p:spTree>
    <p:extLst>
      <p:ext uri="{BB962C8B-B14F-4D97-AF65-F5344CB8AC3E}">
        <p14:creationId xmlns:p14="http://schemas.microsoft.com/office/powerpoint/2010/main" val="202769616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you do with MyChart?</a:t>
            </a:r>
            <a:endParaRPr lang="en-US" dirty="0"/>
          </a:p>
        </p:txBody>
      </p:sp>
      <p:sp>
        <p:nvSpPr>
          <p:cNvPr id="3" name="Content Placeholder 2"/>
          <p:cNvSpPr>
            <a:spLocks noGrp="1"/>
          </p:cNvSpPr>
          <p:nvPr>
            <p:ph idx="1"/>
          </p:nvPr>
        </p:nvSpPr>
        <p:spPr/>
        <p:txBody>
          <a:bodyPr/>
          <a:lstStyle/>
          <a:p>
            <a:r>
              <a:rPr lang="en-US" dirty="0" smtClean="0"/>
              <a:t>Ask your provider a question through secure messaging</a:t>
            </a:r>
          </a:p>
          <a:p>
            <a:r>
              <a:rPr lang="en-US" dirty="0" smtClean="0"/>
              <a:t>Review lab and outpatient test results</a:t>
            </a:r>
          </a:p>
          <a:p>
            <a:r>
              <a:rPr lang="en-US" dirty="0" smtClean="0"/>
              <a:t>Save time by doing e-Check in prior to an appointment with your primary care or specialty provider</a:t>
            </a:r>
          </a:p>
          <a:p>
            <a:r>
              <a:rPr lang="en-US" dirty="0" smtClean="0"/>
              <a:t>Self Schedule an appointment (must be an established patient)</a:t>
            </a:r>
          </a:p>
          <a:p>
            <a:r>
              <a:rPr lang="en-US" dirty="0" smtClean="0"/>
              <a:t>View list of current medication and request refills</a:t>
            </a:r>
          </a:p>
          <a:p>
            <a:r>
              <a:rPr lang="en-US" dirty="0" smtClean="0"/>
              <a:t>Keep track of upcoming appointments</a:t>
            </a:r>
          </a:p>
          <a:p>
            <a:r>
              <a:rPr lang="en-US" dirty="0" smtClean="0"/>
              <a:t>Access health history, learn more about health conditions, and screening recommendations</a:t>
            </a:r>
            <a:endParaRPr lang="en-US" dirty="0"/>
          </a:p>
        </p:txBody>
      </p:sp>
    </p:spTree>
    <p:extLst>
      <p:ext uri="{BB962C8B-B14F-4D97-AF65-F5344CB8AC3E}">
        <p14:creationId xmlns:p14="http://schemas.microsoft.com/office/powerpoint/2010/main" val="80673508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Amendment</a:t>
            </a:r>
            <a:endParaRPr lang="en-US" dirty="0"/>
          </a:p>
        </p:txBody>
      </p:sp>
      <p:sp>
        <p:nvSpPr>
          <p:cNvPr id="3" name="Content Placeholder 2"/>
          <p:cNvSpPr>
            <a:spLocks noGrp="1"/>
          </p:cNvSpPr>
          <p:nvPr>
            <p:ph idx="1"/>
          </p:nvPr>
        </p:nvSpPr>
        <p:spPr/>
        <p:txBody>
          <a:bodyPr>
            <a:normAutofit/>
          </a:bodyPr>
          <a:lstStyle/>
          <a:p>
            <a:r>
              <a:rPr lang="en-US" dirty="0" smtClean="0"/>
              <a:t>Patients have the right to request that information in their record be amended.</a:t>
            </a:r>
          </a:p>
          <a:p>
            <a:r>
              <a:rPr lang="en-US" dirty="0" smtClean="0"/>
              <a:t>If a patient wants an amendment to their medical record, give them a copy of the “Request for Amendment” form, located in the Privacy Manual under the Policies Tab on TeamKDMC.com.</a:t>
            </a:r>
          </a:p>
          <a:p>
            <a:r>
              <a:rPr lang="en-US" dirty="0" smtClean="0"/>
              <a:t>You can also refer the patient to the Privacy Officer, who can help the patient through the process.</a:t>
            </a:r>
          </a:p>
          <a:p>
            <a:r>
              <a:rPr lang="en-US" dirty="0" smtClean="0"/>
              <a:t>The patient must fill out the form and send it to the Privacy Officer for review and approval.</a:t>
            </a:r>
          </a:p>
          <a:p>
            <a:pPr lvl="1"/>
            <a:r>
              <a:rPr lang="en-US" dirty="0" smtClean="0"/>
              <a:t>The Privacy Officer will work with the relevant medical provider on the requested amendment and perform all the required notifications.</a:t>
            </a:r>
          </a:p>
          <a:p>
            <a:endParaRPr lang="en-US" dirty="0"/>
          </a:p>
        </p:txBody>
      </p:sp>
    </p:spTree>
    <p:extLst>
      <p:ext uri="{BB962C8B-B14F-4D97-AF65-F5344CB8AC3E}">
        <p14:creationId xmlns:p14="http://schemas.microsoft.com/office/powerpoint/2010/main" val="227678363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Breaches and Reporting</a:t>
            </a:r>
            <a:endParaRPr lang="en-US" dirty="0"/>
          </a:p>
        </p:txBody>
      </p:sp>
      <p:sp>
        <p:nvSpPr>
          <p:cNvPr id="3" name="Content Placeholder 2"/>
          <p:cNvSpPr>
            <a:spLocks noGrp="1"/>
          </p:cNvSpPr>
          <p:nvPr>
            <p:ph idx="1"/>
          </p:nvPr>
        </p:nvSpPr>
        <p:spPr/>
        <p:txBody>
          <a:bodyPr/>
          <a:lstStyle/>
          <a:p>
            <a:r>
              <a:rPr lang="en-US" dirty="0" smtClean="0"/>
              <a:t>Under the </a:t>
            </a:r>
            <a:r>
              <a:rPr lang="en-US" b="1" dirty="0" smtClean="0"/>
              <a:t>Health Information Technology for Economic and Clinical Health Act (HITECH)</a:t>
            </a:r>
            <a:r>
              <a:rPr lang="en-US" dirty="0" smtClean="0"/>
              <a:t>,</a:t>
            </a:r>
            <a:r>
              <a:rPr lang="en-US" b="1" dirty="0" smtClean="0"/>
              <a:t> </a:t>
            </a:r>
            <a:r>
              <a:rPr lang="en-US" dirty="0" smtClean="0"/>
              <a:t>when a breach of patient information occurs, King's Daughters has to notify each individual (and the federal government) and let them know their PHI has been compromised.</a:t>
            </a:r>
          </a:p>
          <a:p>
            <a:r>
              <a:rPr lang="en-US" dirty="0" smtClean="0"/>
              <a:t>There are deadlines by which King’s Daughters has to provide notification, so report breaches to the Privacy Officer or Compliance Officer to make sure we meet our deadlines.</a:t>
            </a:r>
          </a:p>
          <a:p>
            <a:endParaRPr lang="en-US" dirty="0"/>
          </a:p>
        </p:txBody>
      </p:sp>
    </p:spTree>
    <p:extLst>
      <p:ext uri="{BB962C8B-B14F-4D97-AF65-F5344CB8AC3E}">
        <p14:creationId xmlns:p14="http://schemas.microsoft.com/office/powerpoint/2010/main" val="206610830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Our Corporate Compliance Program</a:t>
            </a:r>
            <a:endParaRPr lang="en-US" dirty="0"/>
          </a:p>
        </p:txBody>
      </p:sp>
      <p:sp>
        <p:nvSpPr>
          <p:cNvPr id="8" name="Content Placeholder 7"/>
          <p:cNvSpPr>
            <a:spLocks noGrp="1"/>
          </p:cNvSpPr>
          <p:nvPr>
            <p:ph idx="1"/>
          </p:nvPr>
        </p:nvSpPr>
        <p:spPr/>
        <p:txBody>
          <a:bodyPr>
            <a:normAutofit fontScale="92500" lnSpcReduction="10000"/>
          </a:bodyPr>
          <a:lstStyle/>
          <a:p>
            <a:r>
              <a:rPr lang="en-US" smtClean="0"/>
              <a:t>Demonstrates to the community King's Daughters commitment to corporate citizenship</a:t>
            </a:r>
          </a:p>
          <a:p>
            <a:r>
              <a:rPr lang="en-US" smtClean="0"/>
              <a:t>Reinforces King's Daughters culture of ethics, integrity accuracy to all team members and provides guidelines for leadership compliance responsibilities</a:t>
            </a:r>
          </a:p>
          <a:p>
            <a:r>
              <a:rPr lang="en-US" smtClean="0"/>
              <a:t>Provides an expectation of team member, provider and contractor behavior</a:t>
            </a:r>
          </a:p>
          <a:p>
            <a:r>
              <a:rPr lang="en-US" smtClean="0"/>
              <a:t>Provides procedures to correct misconduct</a:t>
            </a:r>
          </a:p>
          <a:p>
            <a:r>
              <a:rPr lang="en-US" smtClean="0"/>
              <a:t>Provides effective communications for Board of Directors through an organized framework for regulatory compliance tracking and reporting</a:t>
            </a:r>
          </a:p>
          <a:p>
            <a:r>
              <a:rPr lang="en-US" smtClean="0"/>
              <a:t>Protects the financial viability of King's Daughters</a:t>
            </a:r>
          </a:p>
          <a:p>
            <a:r>
              <a:rPr lang="en-US" smtClean="0"/>
              <a:t>Mitigates sanctions which may be imposed by the government</a:t>
            </a:r>
          </a:p>
          <a:p>
            <a:r>
              <a:rPr lang="en-US" smtClean="0"/>
              <a:t>Ensures King's Daughters provides the highest level of quality care</a:t>
            </a:r>
          </a:p>
          <a:p>
            <a:r>
              <a:rPr lang="en-US" smtClean="0"/>
              <a:t>Protects the Protected Health Information (PHI) of the patients</a:t>
            </a:r>
          </a:p>
          <a:p>
            <a:endParaRPr lang="en-US" dirty="0"/>
          </a:p>
        </p:txBody>
      </p:sp>
    </p:spTree>
    <p:extLst>
      <p:ext uri="{BB962C8B-B14F-4D97-AF65-F5344CB8AC3E}">
        <p14:creationId xmlns:p14="http://schemas.microsoft.com/office/powerpoint/2010/main" val="3373765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Breaches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Here are examples of common unauthorized uses and disclosures of PHI that must be reported to the Privacy Officer:</a:t>
            </a:r>
          </a:p>
          <a:p>
            <a:r>
              <a:rPr lang="en-US" dirty="0" smtClean="0"/>
              <a:t>Fax sent to wrong number</a:t>
            </a:r>
          </a:p>
          <a:p>
            <a:r>
              <a:rPr lang="en-US" dirty="0" smtClean="0"/>
              <a:t>Patient statements or discharge papers given to wrong patient</a:t>
            </a:r>
          </a:p>
          <a:p>
            <a:r>
              <a:rPr lang="en-US" dirty="0" smtClean="0"/>
              <a:t>Envelopes not sealed or having the wrong mailed label affixed</a:t>
            </a:r>
          </a:p>
          <a:p>
            <a:r>
              <a:rPr lang="en-US" dirty="0" smtClean="0"/>
              <a:t>Unencrypted mobile devices or storage media</a:t>
            </a:r>
          </a:p>
          <a:p>
            <a:r>
              <a:rPr lang="en-US" dirty="0" smtClean="0"/>
              <a:t>Unauthorized patient pictures or information posted on social media websites</a:t>
            </a:r>
          </a:p>
          <a:p>
            <a:r>
              <a:rPr lang="en-US" dirty="0" smtClean="0"/>
              <a:t>Disposing of patient information incorrectly</a:t>
            </a:r>
          </a:p>
          <a:p>
            <a:r>
              <a:rPr lang="en-US" dirty="0" smtClean="0"/>
              <a:t>Accessing patient information that is not job-related</a:t>
            </a:r>
          </a:p>
          <a:p>
            <a:r>
              <a:rPr lang="en-US" dirty="0" smtClean="0"/>
              <a:t>Giving information and not obtaining information at registration process</a:t>
            </a:r>
            <a:endParaRPr lang="en-US" dirty="0"/>
          </a:p>
        </p:txBody>
      </p:sp>
    </p:spTree>
    <p:extLst>
      <p:ext uri="{BB962C8B-B14F-4D97-AF65-F5344CB8AC3E}">
        <p14:creationId xmlns:p14="http://schemas.microsoft.com/office/powerpoint/2010/main" val="3285888312"/>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 Tips  </a:t>
            </a:r>
            <a:endParaRPr lang="en-US" dirty="0"/>
          </a:p>
        </p:txBody>
      </p:sp>
      <p:sp>
        <p:nvSpPr>
          <p:cNvPr id="3" name="Content Placeholder 2"/>
          <p:cNvSpPr>
            <a:spLocks noGrp="1"/>
          </p:cNvSpPr>
          <p:nvPr>
            <p:ph idx="1"/>
          </p:nvPr>
        </p:nvSpPr>
        <p:spPr/>
        <p:txBody>
          <a:bodyPr/>
          <a:lstStyle/>
          <a:p>
            <a:r>
              <a:rPr lang="en-US" dirty="0" smtClean="0"/>
              <a:t>Never take PHI home with you</a:t>
            </a:r>
          </a:p>
          <a:p>
            <a:r>
              <a:rPr lang="en-US" dirty="0" smtClean="0"/>
              <a:t>Speak quietly</a:t>
            </a:r>
          </a:p>
          <a:p>
            <a:r>
              <a:rPr lang="en-US" dirty="0" smtClean="0"/>
              <a:t>Avoid using patient names in public areas</a:t>
            </a:r>
          </a:p>
          <a:p>
            <a:pPr lvl="1"/>
            <a:r>
              <a:rPr lang="en-US" dirty="0" smtClean="0"/>
              <a:t>We live in a small community, and even the smallest details can be identifiable to someone who overhears</a:t>
            </a:r>
          </a:p>
          <a:p>
            <a:r>
              <a:rPr lang="en-US" dirty="0" smtClean="0"/>
              <a:t>Use the shred bins located throughout King’s Daughters to shred documents (that do not need to be preserved) with PHI</a:t>
            </a:r>
          </a:p>
          <a:p>
            <a:r>
              <a:rPr lang="en-US" dirty="0" smtClean="0"/>
              <a:t>Always obtain at least two patient identifiers before handoff of documents or discussing patient information </a:t>
            </a:r>
            <a:endParaRPr lang="en-US" dirty="0"/>
          </a:p>
        </p:txBody>
      </p:sp>
    </p:spTree>
    <p:extLst>
      <p:ext uri="{BB962C8B-B14F-4D97-AF65-F5344CB8AC3E}">
        <p14:creationId xmlns:p14="http://schemas.microsoft.com/office/powerpoint/2010/main" val="2810286054"/>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HIPAA Security Rule</a:t>
            </a:r>
            <a:endParaRPr lang="en-US" dirty="0"/>
          </a:p>
        </p:txBody>
      </p:sp>
      <p:sp>
        <p:nvSpPr>
          <p:cNvPr id="3" name="Content Placeholder 2"/>
          <p:cNvSpPr>
            <a:spLocks noGrp="1"/>
          </p:cNvSpPr>
          <p:nvPr>
            <p:ph idx="1"/>
          </p:nvPr>
        </p:nvSpPr>
        <p:spPr/>
        <p:txBody>
          <a:bodyPr/>
          <a:lstStyle/>
          <a:p>
            <a:r>
              <a:rPr lang="en-US" altLang="en-US" smtClean="0"/>
              <a:t>A great deal of PHI is stored electronically and/or transmitted by electronic systems. The HIPAA Security Rule was created to specifically address electronic PHI (ePHI).</a:t>
            </a:r>
          </a:p>
          <a:p>
            <a:endParaRPr lang="en-US" dirty="0"/>
          </a:p>
        </p:txBody>
      </p:sp>
      <p:pic>
        <p:nvPicPr>
          <p:cNvPr id="5" name="Picture 4"/>
          <p:cNvPicPr>
            <a:picLocks noChangeAspect="1"/>
          </p:cNvPicPr>
          <p:nvPr/>
        </p:nvPicPr>
        <p:blipFill>
          <a:blip r:embed="rId3"/>
          <a:stretch>
            <a:fillRect/>
          </a:stretch>
        </p:blipFill>
        <p:spPr>
          <a:xfrm>
            <a:off x="4581525" y="3123711"/>
            <a:ext cx="3257550" cy="3400914"/>
          </a:xfrm>
          <a:prstGeom prst="rect">
            <a:avLst/>
          </a:prstGeom>
        </p:spPr>
      </p:pic>
    </p:spTree>
    <p:extLst>
      <p:ext uri="{BB962C8B-B14F-4D97-AF65-F5344CB8AC3E}">
        <p14:creationId xmlns:p14="http://schemas.microsoft.com/office/powerpoint/2010/main" val="340998220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User Credentials</a:t>
            </a:r>
            <a:endParaRPr lang="en-US" dirty="0"/>
          </a:p>
        </p:txBody>
      </p:sp>
      <p:sp>
        <p:nvSpPr>
          <p:cNvPr id="3" name="Content Placeholder 2"/>
          <p:cNvSpPr>
            <a:spLocks noGrp="1"/>
          </p:cNvSpPr>
          <p:nvPr>
            <p:ph idx="1"/>
          </p:nvPr>
        </p:nvSpPr>
        <p:spPr/>
        <p:txBody>
          <a:bodyPr/>
          <a:lstStyle/>
          <a:p>
            <a:r>
              <a:rPr lang="en-US" altLang="en-US" b="1" dirty="0" smtClean="0"/>
              <a:t>Only log on to computer systems with your own user ID and password. Never use someone else’s.</a:t>
            </a:r>
          </a:p>
          <a:p>
            <a:r>
              <a:rPr lang="en-US" altLang="en-US" dirty="0" smtClean="0"/>
              <a:t>You will be held responsible for all activity under your user ID.</a:t>
            </a:r>
          </a:p>
          <a:p>
            <a:r>
              <a:rPr lang="en-US" altLang="en-US" dirty="0" smtClean="0"/>
              <a:t>Do not share passwords, ID badges, or other access credentials with anyone.</a:t>
            </a:r>
          </a:p>
          <a:p>
            <a:r>
              <a:rPr lang="en-US" altLang="en-US" dirty="0" smtClean="0"/>
              <a:t>Password complexity is an important deterrent to unauthorized access.  </a:t>
            </a:r>
            <a:endParaRPr lang="en-US" altLang="en-US" dirty="0"/>
          </a:p>
        </p:txBody>
      </p:sp>
    </p:spTree>
    <p:extLst>
      <p:ext uri="{BB962C8B-B14F-4D97-AF65-F5344CB8AC3E}">
        <p14:creationId xmlns:p14="http://schemas.microsoft.com/office/powerpoint/2010/main" val="195019809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E-mail Accounts</a:t>
            </a:r>
            <a:endParaRPr lang="en-US" dirty="0"/>
          </a:p>
        </p:txBody>
      </p:sp>
      <p:sp>
        <p:nvSpPr>
          <p:cNvPr id="3" name="Content Placeholder 2"/>
          <p:cNvSpPr>
            <a:spLocks noGrp="1"/>
          </p:cNvSpPr>
          <p:nvPr>
            <p:ph idx="1"/>
          </p:nvPr>
        </p:nvSpPr>
        <p:spPr/>
        <p:txBody>
          <a:bodyPr/>
          <a:lstStyle/>
          <a:p>
            <a:pPr marL="0" indent="0" algn="ctr">
              <a:buNone/>
            </a:pPr>
            <a:endParaRPr lang="en-US" b="1" dirty="0" smtClean="0"/>
          </a:p>
          <a:p>
            <a:pPr marL="0" indent="0" algn="ctr">
              <a:buNone/>
            </a:pPr>
            <a:r>
              <a:rPr lang="en-US" b="1" dirty="0" smtClean="0"/>
              <a:t>DO NOT USE YOUR WORK EMAIL FOR PERSONAL BUSINESS</a:t>
            </a:r>
          </a:p>
          <a:p>
            <a:pPr marL="0" indent="0" algn="ctr">
              <a:buNone/>
            </a:pPr>
            <a:endParaRPr lang="en-US" b="1" dirty="0" smtClean="0"/>
          </a:p>
          <a:p>
            <a:r>
              <a:rPr lang="en-US" dirty="0" smtClean="0"/>
              <a:t>KDHS provides every employee with an email address.  Just because it has your name on it, doesn’t mean it’s yours.</a:t>
            </a:r>
          </a:p>
          <a:p>
            <a:r>
              <a:rPr lang="en-US" dirty="0" smtClean="0"/>
              <a:t>It’s tempting to start using this convenient new address everywhere, however, corporate email accounts are easy targets for spam and viruses.</a:t>
            </a:r>
            <a:endParaRPr lang="en-US" dirty="0"/>
          </a:p>
        </p:txBody>
      </p:sp>
    </p:spTree>
    <p:extLst>
      <p:ext uri="{BB962C8B-B14F-4D97-AF65-F5344CB8AC3E}">
        <p14:creationId xmlns:p14="http://schemas.microsoft.com/office/powerpoint/2010/main" val="361955744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Email Security and Protection</a:t>
            </a:r>
            <a:endParaRPr lang="en-US" dirty="0"/>
          </a:p>
        </p:txBody>
      </p:sp>
      <p:sp>
        <p:nvSpPr>
          <p:cNvPr id="3" name="Content Placeholder 2"/>
          <p:cNvSpPr>
            <a:spLocks noGrp="1"/>
          </p:cNvSpPr>
          <p:nvPr>
            <p:ph idx="1"/>
          </p:nvPr>
        </p:nvSpPr>
        <p:spPr>
          <a:xfrm>
            <a:off x="838200" y="1918935"/>
            <a:ext cx="10515600" cy="4351338"/>
          </a:xfrm>
        </p:spPr>
        <p:txBody>
          <a:bodyPr/>
          <a:lstStyle/>
          <a:p>
            <a:r>
              <a:rPr lang="en-US" altLang="en-US" dirty="0" smtClean="0"/>
              <a:t>Do not send confidential information in an email, in either the message or in an </a:t>
            </a:r>
            <a:br>
              <a:rPr lang="en-US" altLang="en-US" dirty="0" smtClean="0"/>
            </a:br>
            <a:r>
              <a:rPr lang="en-US" altLang="en-US" dirty="0" smtClean="0"/>
              <a:t>attachment, unless the communication line is secure and encrypted.        </a:t>
            </a:r>
          </a:p>
          <a:p>
            <a:r>
              <a:rPr lang="en-US" altLang="en-US" dirty="0" smtClean="0"/>
              <a:t>If you do not know the sender of an email do not open the email, if you inadvertently open the email please do not open attachments or select any hyperlinks.</a:t>
            </a:r>
            <a:endParaRPr lang="en-US" alt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 r="60730" b="58909"/>
          <a:stretch/>
        </p:blipFill>
        <p:spPr>
          <a:xfrm>
            <a:off x="3296111" y="3579860"/>
            <a:ext cx="4790614" cy="2825350"/>
          </a:xfrm>
          <a:prstGeom prst="rect">
            <a:avLst/>
          </a:prstGeom>
        </p:spPr>
      </p:pic>
      <p:cxnSp>
        <p:nvCxnSpPr>
          <p:cNvPr id="5" name="Straight Arrow Connector 4"/>
          <p:cNvCxnSpPr/>
          <p:nvPr/>
        </p:nvCxnSpPr>
        <p:spPr>
          <a:xfrm>
            <a:off x="2638425" y="5324475"/>
            <a:ext cx="2129298" cy="8410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13690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you do?</a:t>
            </a:r>
            <a:endParaRPr lang="en-US" dirty="0"/>
          </a:p>
        </p:txBody>
      </p:sp>
      <p:sp>
        <p:nvSpPr>
          <p:cNvPr id="3" name="Content Placeholder 2"/>
          <p:cNvSpPr>
            <a:spLocks noGrp="1"/>
          </p:cNvSpPr>
          <p:nvPr>
            <p:ph idx="1"/>
          </p:nvPr>
        </p:nvSpPr>
        <p:spPr>
          <a:xfrm>
            <a:off x="838200" y="1783998"/>
            <a:ext cx="10515600" cy="4486275"/>
          </a:xfrm>
        </p:spPr>
        <p:txBody>
          <a:bodyPr>
            <a:normAutofit fontScale="92500"/>
          </a:bodyPr>
          <a:lstStyle/>
          <a:p>
            <a:r>
              <a:rPr lang="en-US" dirty="0" smtClean="0"/>
              <a:t>To avoid these phishing schemes, please observe the following email best practices:</a:t>
            </a:r>
          </a:p>
          <a:p>
            <a:r>
              <a:rPr lang="en-US" dirty="0" smtClean="0"/>
              <a:t>Do not click on links or attachments from senders that you do not recognize.  Be especially wary of .zip or other compressed or executable file types.</a:t>
            </a:r>
          </a:p>
          <a:p>
            <a:r>
              <a:rPr lang="en-US" dirty="0" smtClean="0"/>
              <a:t>Do not provide sensitive personal information (like usernames and passwords) over email.</a:t>
            </a:r>
          </a:p>
          <a:p>
            <a:r>
              <a:rPr lang="en-US" dirty="0" smtClean="0"/>
              <a:t>Do not try to open any shared document that you’re not expecting to receive.</a:t>
            </a:r>
          </a:p>
          <a:p>
            <a:r>
              <a:rPr lang="en-US" dirty="0" smtClean="0"/>
              <a:t>Be especially cautious when opening attachments or clicking links if you receive an email containing a warning banner indicating that it originated from an external source.  If an email is from an @kdmc.net or @kdmc.kdhs.us email address and it has this warning banner indicating it is a phishing email attempt that has spoofed our email domain:</a:t>
            </a:r>
          </a:p>
          <a:p>
            <a:pPr marL="0" indent="0" algn="ctr">
              <a:buNone/>
            </a:pPr>
            <a:r>
              <a:rPr lang="en-US" sz="2200" i="1" dirty="0" smtClean="0">
                <a:solidFill>
                  <a:srgbClr val="C00000"/>
                </a:solidFill>
              </a:rPr>
              <a:t>***This is an email from an External Source – DO NOT click on unsolicited links or attachments </a:t>
            </a:r>
            <a:br>
              <a:rPr lang="en-US" sz="2200" i="1" dirty="0" smtClean="0">
                <a:solidFill>
                  <a:srgbClr val="C00000"/>
                </a:solidFill>
              </a:rPr>
            </a:br>
            <a:r>
              <a:rPr lang="en-US" sz="2200" i="1" dirty="0" smtClean="0">
                <a:solidFill>
                  <a:srgbClr val="C00000"/>
                </a:solidFill>
              </a:rPr>
              <a:t>from an unknown sender.  Never provide your User ID or Password***</a:t>
            </a:r>
          </a:p>
          <a:p>
            <a:endParaRPr lang="en-US" dirty="0" smtClean="0"/>
          </a:p>
          <a:p>
            <a:endParaRPr lang="en-US" dirty="0"/>
          </a:p>
        </p:txBody>
      </p:sp>
    </p:spTree>
    <p:extLst>
      <p:ext uri="{BB962C8B-B14F-4D97-AF65-F5344CB8AC3E}">
        <p14:creationId xmlns:p14="http://schemas.microsoft.com/office/powerpoint/2010/main" val="37940926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Access, and Media Protection</a:t>
            </a:r>
            <a:endParaRPr lang="en-US" dirty="0"/>
          </a:p>
        </p:txBody>
      </p:sp>
      <p:sp>
        <p:nvSpPr>
          <p:cNvPr id="3" name="Content Placeholder 2"/>
          <p:cNvSpPr>
            <a:spLocks noGrp="1"/>
          </p:cNvSpPr>
          <p:nvPr>
            <p:ph idx="1"/>
          </p:nvPr>
        </p:nvSpPr>
        <p:spPr/>
        <p:txBody>
          <a:bodyPr/>
          <a:lstStyle/>
          <a:p>
            <a:r>
              <a:rPr lang="en-US" altLang="en-US" dirty="0" smtClean="0"/>
              <a:t>Keep your KDMC badge with you or in a secure location at all times.  KDMC badges allow access to a variety of locations and should always be protected.</a:t>
            </a:r>
          </a:p>
          <a:p>
            <a:r>
              <a:rPr lang="en-US" altLang="en-US" dirty="0" smtClean="0"/>
              <a:t>Do not “prop” doors open or leave windows unlocked. This allows un-secured access.</a:t>
            </a:r>
          </a:p>
          <a:p>
            <a:r>
              <a:rPr lang="en-US" altLang="en-US" dirty="0" smtClean="0"/>
              <a:t>Keep all file cabinets and drawers locked that contain PHI when you are not present.  Remember to keep the keys in a secure location.</a:t>
            </a:r>
          </a:p>
          <a:p>
            <a:r>
              <a:rPr lang="en-US" altLang="en-US" dirty="0" smtClean="0"/>
              <a:t>Never leave computers unlocked or unattended.</a:t>
            </a:r>
          </a:p>
          <a:p>
            <a:r>
              <a:rPr lang="en-US" altLang="en-US" dirty="0" smtClean="0"/>
              <a:t>All storage media such as CD’s, DVD’s, and memory sticks must be kept in secure locations.</a:t>
            </a:r>
          </a:p>
          <a:p>
            <a:r>
              <a:rPr lang="en-US" altLang="en-US" dirty="0" smtClean="0"/>
              <a:t>If any mobile, electronic device, or storage media is lost or stolen, report immediately.</a:t>
            </a:r>
            <a:endParaRPr lang="en-US" altLang="en-US" dirty="0"/>
          </a:p>
        </p:txBody>
      </p:sp>
    </p:spTree>
    <p:extLst>
      <p:ext uri="{BB962C8B-B14F-4D97-AF65-F5344CB8AC3E}">
        <p14:creationId xmlns:p14="http://schemas.microsoft.com/office/powerpoint/2010/main" val="441088523"/>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Protecting Patient Information</a:t>
            </a:r>
            <a:endParaRPr lang="en-US" dirty="0"/>
          </a:p>
        </p:txBody>
      </p:sp>
      <p:sp>
        <p:nvSpPr>
          <p:cNvPr id="3" name="Content Placeholder 2"/>
          <p:cNvSpPr>
            <a:spLocks noGrp="1"/>
          </p:cNvSpPr>
          <p:nvPr>
            <p:ph idx="1"/>
          </p:nvPr>
        </p:nvSpPr>
        <p:spPr/>
        <p:txBody>
          <a:bodyPr>
            <a:normAutofit/>
          </a:bodyPr>
          <a:lstStyle/>
          <a:p>
            <a:endParaRPr lang="en-US" altLang="en-US" dirty="0" smtClean="0"/>
          </a:p>
          <a:p>
            <a:r>
              <a:rPr lang="en-US" altLang="en-US" dirty="0" smtClean="0"/>
              <a:t>As a KDMC Team Member, maintaining a patient's privacy is part of your job.  You should access or view a person's PHI </a:t>
            </a:r>
            <a:r>
              <a:rPr lang="en-US" altLang="en-US" u="sng" dirty="0" smtClean="0"/>
              <a:t>only</a:t>
            </a:r>
            <a:r>
              <a:rPr lang="en-US" altLang="en-US" dirty="0" smtClean="0"/>
              <a:t> when it is required for your job.  Simply because you are </a:t>
            </a:r>
            <a:r>
              <a:rPr lang="en-US" altLang="en-US" u="sng" dirty="0" smtClean="0"/>
              <a:t>able</a:t>
            </a:r>
            <a:r>
              <a:rPr lang="en-US" altLang="en-US" dirty="0" smtClean="0"/>
              <a:t> to see a person's PHI does not mean it is legal. </a:t>
            </a:r>
          </a:p>
          <a:p>
            <a:endParaRPr lang="en-US" altLang="en-US" dirty="0" smtClean="0"/>
          </a:p>
          <a:p>
            <a:r>
              <a:rPr lang="en-US" altLang="en-US" dirty="0" smtClean="0"/>
              <a:t>KDMC routinely conducts audits of access to patient records and our systems to ensure proper access by Team Members</a:t>
            </a:r>
          </a:p>
          <a:p>
            <a:endParaRPr lang="en-US" altLang="en-US" dirty="0" smtClean="0"/>
          </a:p>
          <a:p>
            <a:r>
              <a:rPr lang="en-US" altLang="en-US" dirty="0" smtClean="0"/>
              <a:t>All of our patients are entitled to privacy and confidentiality. </a:t>
            </a:r>
            <a:br>
              <a:rPr lang="en-US" altLang="en-US" dirty="0" smtClean="0"/>
            </a:br>
            <a:r>
              <a:rPr lang="en-US" altLang="en-US" dirty="0" smtClean="0"/>
              <a:t>Do your part and only look at information you need to do your job. </a:t>
            </a:r>
            <a:endParaRPr lang="en-US" altLang="en-US" dirty="0"/>
          </a:p>
        </p:txBody>
      </p:sp>
    </p:spTree>
    <p:extLst>
      <p:ext uri="{BB962C8B-B14F-4D97-AF65-F5344CB8AC3E}">
        <p14:creationId xmlns:p14="http://schemas.microsoft.com/office/powerpoint/2010/main" val="381692168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 NOT:</a:t>
            </a:r>
            <a:endParaRPr lang="en-US" dirty="0"/>
          </a:p>
        </p:txBody>
      </p:sp>
      <p:sp>
        <p:nvSpPr>
          <p:cNvPr id="3" name="Content Placeholder 2"/>
          <p:cNvSpPr>
            <a:spLocks noGrp="1"/>
          </p:cNvSpPr>
          <p:nvPr>
            <p:ph idx="1"/>
          </p:nvPr>
        </p:nvSpPr>
        <p:spPr>
          <a:xfrm>
            <a:off x="838200" y="1918935"/>
            <a:ext cx="5851849" cy="4351338"/>
          </a:xfrm>
        </p:spPr>
        <p:txBody>
          <a:bodyPr/>
          <a:lstStyle/>
          <a:p>
            <a:r>
              <a:rPr lang="en-US" altLang="en-US" dirty="0" smtClean="0"/>
              <a:t>Do not look up the medical records of co-workers, friends, family members, neighbors, or celebrities unless it is required by your job. </a:t>
            </a:r>
          </a:p>
          <a:p>
            <a:r>
              <a:rPr lang="en-US" altLang="en-US" dirty="0" smtClean="0"/>
              <a:t>Do not look up your own medical record. this is a violation of KDMC procedures. There are approved methods to retrieve your PHI.</a:t>
            </a:r>
          </a:p>
          <a:p>
            <a:r>
              <a:rPr lang="en-US" altLang="en-US" dirty="0" smtClean="0"/>
              <a:t>Snooping in a person’s PHI can lead to disciplinary action up to and including termination.</a:t>
            </a:r>
            <a:endParaRPr lang="en-US" alt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380"/>
          <a:stretch/>
        </p:blipFill>
        <p:spPr>
          <a:xfrm>
            <a:off x="7328897" y="2628900"/>
            <a:ext cx="3547861" cy="2301938"/>
          </a:xfrm>
          <a:prstGeom prst="rect">
            <a:avLst/>
          </a:prstGeom>
        </p:spPr>
      </p:pic>
    </p:spTree>
    <p:extLst>
      <p:ext uri="{BB962C8B-B14F-4D97-AF65-F5344CB8AC3E}">
        <p14:creationId xmlns:p14="http://schemas.microsoft.com/office/powerpoint/2010/main" val="312784176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Seven Elements of the OIG Model Compliance Program</a:t>
            </a:r>
            <a:endParaRPr lang="en-US" dirty="0"/>
          </a:p>
        </p:txBody>
      </p:sp>
      <p:graphicFrame>
        <p:nvGraphicFramePr>
          <p:cNvPr id="6" name="Diagram 5"/>
          <p:cNvGraphicFramePr/>
          <p:nvPr>
            <p:custDataLst>
              <p:tags r:id="rId1"/>
            </p:custDataLst>
            <p:extLst>
              <p:ext uri="{D42A27DB-BD31-4B8C-83A1-F6EECF244321}">
                <p14:modId xmlns:p14="http://schemas.microsoft.com/office/powerpoint/2010/main" val="3931472552"/>
              </p:ext>
            </p:extLst>
          </p:nvPr>
        </p:nvGraphicFramePr>
        <p:xfrm>
          <a:off x="928947" y="1931757"/>
          <a:ext cx="10334105" cy="3713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7570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Inappropriate Access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Accessing records to “check on a patient” because you saw a news story about the patient and wanted to see their status</a:t>
            </a:r>
          </a:p>
          <a:p>
            <a:endParaRPr lang="en-US" dirty="0" smtClean="0"/>
          </a:p>
          <a:p>
            <a:r>
              <a:rPr lang="en-US" dirty="0" smtClean="0"/>
              <a:t>Accessing the records of a family member when you are not involved in their care</a:t>
            </a:r>
          </a:p>
          <a:p>
            <a:endParaRPr lang="en-US" dirty="0" smtClean="0"/>
          </a:p>
          <a:p>
            <a:r>
              <a:rPr lang="en-US" dirty="0" smtClean="0"/>
              <a:t>Accessing medical records of a neighbor out of curiosity </a:t>
            </a:r>
          </a:p>
          <a:p>
            <a:endParaRPr lang="en-US" dirty="0" smtClean="0"/>
          </a:p>
          <a:p>
            <a:r>
              <a:rPr lang="en-US" dirty="0" smtClean="0"/>
              <a:t>Accessing medical records of a co-worker in the hospital to “see how they are doing”</a:t>
            </a:r>
          </a:p>
          <a:p>
            <a:endParaRPr lang="en-US" dirty="0" smtClean="0"/>
          </a:p>
          <a:p>
            <a:r>
              <a:rPr lang="en-US" dirty="0" smtClean="0"/>
              <a:t>Accessing your child’s or spouse’s medical records to check their health status</a:t>
            </a:r>
          </a:p>
          <a:p>
            <a:endParaRPr lang="en-US" dirty="0" smtClean="0"/>
          </a:p>
          <a:p>
            <a:r>
              <a:rPr lang="en-US" dirty="0" smtClean="0"/>
              <a:t>Obtaining telephone numbers or demographic information without proper authorization </a:t>
            </a:r>
            <a:br>
              <a:rPr lang="en-US" dirty="0" smtClean="0"/>
            </a:br>
            <a:r>
              <a:rPr lang="en-US" dirty="0" smtClean="0"/>
              <a:t>or necessary means</a:t>
            </a:r>
          </a:p>
          <a:p>
            <a:endParaRPr lang="en-US" dirty="0"/>
          </a:p>
        </p:txBody>
      </p:sp>
    </p:spTree>
    <p:extLst>
      <p:ext uri="{BB962C8B-B14F-4D97-AF65-F5344CB8AC3E}">
        <p14:creationId xmlns:p14="http://schemas.microsoft.com/office/powerpoint/2010/main" val="307621233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Social Media and Patient Privacy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NEVER share identifiable information about patients on social media, for example:</a:t>
            </a:r>
          </a:p>
          <a:p>
            <a:pPr lvl="1"/>
            <a:r>
              <a:rPr lang="en-US" dirty="0" smtClean="0"/>
              <a:t>Posting of patient name/date of birth</a:t>
            </a:r>
          </a:p>
          <a:p>
            <a:pPr lvl="1"/>
            <a:r>
              <a:rPr lang="en-US" dirty="0" smtClean="0"/>
              <a:t>Posting of images and videos of patients without written consent</a:t>
            </a:r>
          </a:p>
          <a:p>
            <a:pPr lvl="1"/>
            <a:r>
              <a:rPr lang="en-US" dirty="0" smtClean="0"/>
              <a:t>Posting of gossip about patients</a:t>
            </a:r>
          </a:p>
          <a:p>
            <a:pPr lvl="1"/>
            <a:r>
              <a:rPr lang="en-US" dirty="0" smtClean="0"/>
              <a:t>Posting of any information that could allow an individual to be identified</a:t>
            </a:r>
          </a:p>
          <a:p>
            <a:pPr lvl="1"/>
            <a:r>
              <a:rPr lang="en-US" dirty="0" smtClean="0"/>
              <a:t>Sharing of photographs or images taken inside a healthcare facility in which patients or PHI are visible</a:t>
            </a:r>
          </a:p>
          <a:p>
            <a:pPr lvl="1"/>
            <a:r>
              <a:rPr lang="en-US" dirty="0" smtClean="0"/>
              <a:t>Sharing of photos, videos, or text on social media platforms within a private group</a:t>
            </a:r>
          </a:p>
          <a:p>
            <a:r>
              <a:rPr lang="en-US" dirty="0" smtClean="0"/>
              <a:t>Identifiable information can also include tattoos, birthmarks, moles, patient’s face or initials </a:t>
            </a:r>
          </a:p>
          <a:p>
            <a:r>
              <a:rPr lang="en-US" dirty="0" smtClean="0"/>
              <a:t>Considered by Privacy Department to be a high risk activity</a:t>
            </a:r>
          </a:p>
          <a:p>
            <a:r>
              <a:rPr lang="en-US" dirty="0" smtClean="0"/>
              <a:t>Corrective action can include termination </a:t>
            </a:r>
          </a:p>
          <a:p>
            <a:endParaRPr lang="en-US" dirty="0" smtClean="0"/>
          </a:p>
          <a:p>
            <a:pPr marL="0" indent="0">
              <a:buNone/>
            </a:pPr>
            <a:r>
              <a:rPr lang="en-US" sz="1700" i="1" dirty="0" smtClean="0"/>
              <a:t>“HIPAA Social Media Rules”. HIPAA Journal. April 2022. www.hipaajournal.com/hipaa-social-media</a:t>
            </a:r>
          </a:p>
          <a:p>
            <a:endParaRPr lang="en-US" dirty="0"/>
          </a:p>
        </p:txBody>
      </p:sp>
    </p:spTree>
    <p:extLst>
      <p:ext uri="{BB962C8B-B14F-4D97-AF65-F5344CB8AC3E}">
        <p14:creationId xmlns:p14="http://schemas.microsoft.com/office/powerpoint/2010/main" val="234944089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8435"/>
            <a:ext cx="10750420" cy="1325563"/>
          </a:xfrm>
        </p:spPr>
        <p:txBody>
          <a:bodyPr/>
          <a:lstStyle/>
          <a:p>
            <a:r>
              <a:rPr lang="en-US" dirty="0" smtClean="0"/>
              <a:t>THINK before you speak, post online or hit send</a:t>
            </a:r>
            <a:endParaRPr lang="en-US" dirty="0"/>
          </a:p>
        </p:txBody>
      </p:sp>
      <p:sp>
        <p:nvSpPr>
          <p:cNvPr id="3" name="Content Placeholder 2"/>
          <p:cNvSpPr>
            <a:spLocks noGrp="1"/>
          </p:cNvSpPr>
          <p:nvPr>
            <p:ph idx="1"/>
          </p:nvPr>
        </p:nvSpPr>
        <p:spPr>
          <a:xfrm>
            <a:off x="838200" y="1987419"/>
            <a:ext cx="5944985" cy="4189543"/>
          </a:xfrm>
        </p:spPr>
        <p:txBody>
          <a:bodyPr/>
          <a:lstStyle/>
          <a:p>
            <a:r>
              <a:rPr lang="en-US" dirty="0" smtClean="0"/>
              <a:t>Take into consideration:</a:t>
            </a:r>
          </a:p>
          <a:p>
            <a:pPr lvl="1"/>
            <a:r>
              <a:rPr lang="en-US" dirty="0" smtClean="0"/>
              <a:t>Who might be able to read this?</a:t>
            </a:r>
          </a:p>
          <a:p>
            <a:pPr lvl="1"/>
            <a:r>
              <a:rPr lang="en-US" dirty="0" smtClean="0"/>
              <a:t>Am I posting in anger?</a:t>
            </a:r>
          </a:p>
          <a:p>
            <a:pPr lvl="1"/>
            <a:r>
              <a:rPr lang="en-US" dirty="0" smtClean="0"/>
              <a:t>Could someone feel disrespected?</a:t>
            </a:r>
          </a:p>
          <a:p>
            <a:pPr lvl="1"/>
            <a:r>
              <a:rPr lang="en-US" dirty="0" smtClean="0"/>
              <a:t>Does my post include information to identify the individual?</a:t>
            </a:r>
          </a:p>
          <a:p>
            <a:pPr lvl="1"/>
            <a:r>
              <a:rPr lang="en-US" dirty="0" smtClean="0"/>
              <a:t>Am I revealing too much about myself?</a:t>
            </a:r>
          </a:p>
          <a:p>
            <a:pPr lvl="1"/>
            <a:r>
              <a:rPr lang="en-US" dirty="0" smtClean="0"/>
              <a:t>Am I showing a bad side of myself?</a:t>
            </a:r>
          </a:p>
          <a:p>
            <a:pPr lvl="1"/>
            <a:r>
              <a:rPr lang="en-US" dirty="0" smtClean="0"/>
              <a:t>Could someone misinterpret what I’m saying?</a:t>
            </a:r>
          </a:p>
          <a:p>
            <a:endParaRPr lang="en-US" dirty="0"/>
          </a:p>
        </p:txBody>
      </p:sp>
      <p:pic>
        <p:nvPicPr>
          <p:cNvPr id="4" name="Picture 4" descr="THINK Before You Post... or Text or Snap (a photo, that i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833" y="2449484"/>
            <a:ext cx="362296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88619"/>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smtClean="0"/>
              <a:t>David McDonald, Information Security Officer, ext. 89139.</a:t>
            </a:r>
          </a:p>
          <a:p>
            <a:r>
              <a:rPr lang="en-US" smtClean="0"/>
              <a:t>Heather Marcum, Compliance &amp; Privacy Officer, ext. 80161.</a:t>
            </a:r>
            <a:endParaRPr lang="en-US" dirty="0"/>
          </a:p>
        </p:txBody>
      </p:sp>
    </p:spTree>
    <p:extLst>
      <p:ext uri="{BB962C8B-B14F-4D97-AF65-F5344CB8AC3E}">
        <p14:creationId xmlns:p14="http://schemas.microsoft.com/office/powerpoint/2010/main" val="2013265857"/>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p:txBody>
          <a:bodyPr/>
          <a:lstStyle/>
          <a:p>
            <a:r>
              <a:rPr lang="en-US" smtClean="0"/>
              <a:t>All KDMC Compliance, Privacy and Security Policies are located on the Intranet for Team Member education, reference and guidance. </a:t>
            </a:r>
          </a:p>
          <a:p>
            <a:endParaRPr lang="en-US" dirty="0"/>
          </a:p>
        </p:txBody>
      </p:sp>
    </p:spTree>
    <p:extLst>
      <p:ext uri="{BB962C8B-B14F-4D97-AF65-F5344CB8AC3E}">
        <p14:creationId xmlns:p14="http://schemas.microsoft.com/office/powerpoint/2010/main" val="309058094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Compliance &amp; Integrity Committee</a:t>
            </a:r>
            <a:endParaRPr lang="en-US" dirty="0"/>
          </a:p>
        </p:txBody>
      </p:sp>
      <p:sp>
        <p:nvSpPr>
          <p:cNvPr id="10" name="Content Placeholder 9"/>
          <p:cNvSpPr>
            <a:spLocks noGrp="1"/>
          </p:cNvSpPr>
          <p:nvPr>
            <p:ph type="body" idx="1"/>
          </p:nvPr>
        </p:nvSpPr>
        <p:spPr>
          <a:xfrm>
            <a:off x="839788" y="1681163"/>
            <a:ext cx="10241077" cy="823912"/>
          </a:xfrm>
        </p:spPr>
        <p:txBody>
          <a:bodyPr anchor="t">
            <a:normAutofit/>
          </a:bodyPr>
          <a:lstStyle/>
          <a:p>
            <a:r>
              <a:rPr lang="en-US" sz="2000" b="0" dirty="0" smtClean="0"/>
              <a:t>It is important you know representatives of the below departments are members of the Compliance &amp; Integrity Committee.  They are available to you as a compliance resource.  </a:t>
            </a:r>
          </a:p>
          <a:p>
            <a:endParaRPr lang="en-US" dirty="0"/>
          </a:p>
        </p:txBody>
      </p:sp>
      <p:sp>
        <p:nvSpPr>
          <p:cNvPr id="13" name="Content Placeholder 12"/>
          <p:cNvSpPr>
            <a:spLocks noGrp="1"/>
          </p:cNvSpPr>
          <p:nvPr>
            <p:ph sz="half" idx="2"/>
          </p:nvPr>
        </p:nvSpPr>
        <p:spPr/>
        <p:txBody>
          <a:bodyPr>
            <a:noAutofit/>
          </a:bodyPr>
          <a:lstStyle/>
          <a:p>
            <a:r>
              <a:rPr lang="en-US" sz="2000" dirty="0" smtClean="0"/>
              <a:t>Revenue Cycle </a:t>
            </a:r>
          </a:p>
          <a:p>
            <a:r>
              <a:rPr lang="en-US" sz="2000" dirty="0" err="1" smtClean="0"/>
              <a:t>Kingsbrook</a:t>
            </a:r>
            <a:endParaRPr lang="en-US" sz="2000" dirty="0" smtClean="0"/>
          </a:p>
          <a:p>
            <a:r>
              <a:rPr lang="en-US" sz="2000" dirty="0" smtClean="0"/>
              <a:t>Kings Daughters Ohio</a:t>
            </a:r>
          </a:p>
          <a:p>
            <a:r>
              <a:rPr lang="en-US" sz="2000" dirty="0" smtClean="0"/>
              <a:t>Medical Practice Services</a:t>
            </a:r>
          </a:p>
          <a:p>
            <a:r>
              <a:rPr lang="en-US" sz="2000" dirty="0" smtClean="0"/>
              <a:t>Radiology Services</a:t>
            </a:r>
          </a:p>
          <a:p>
            <a:r>
              <a:rPr lang="en-US" sz="2000" dirty="0" smtClean="0"/>
              <a:t>Laboratory Services</a:t>
            </a:r>
          </a:p>
        </p:txBody>
      </p:sp>
      <p:sp>
        <p:nvSpPr>
          <p:cNvPr id="15" name="Content Placeholder 14"/>
          <p:cNvSpPr>
            <a:spLocks noGrp="1"/>
          </p:cNvSpPr>
          <p:nvPr>
            <p:ph sz="quarter" idx="4"/>
          </p:nvPr>
        </p:nvSpPr>
        <p:spPr>
          <a:xfrm>
            <a:off x="4277644" y="2505075"/>
            <a:ext cx="3365363" cy="3684588"/>
          </a:xfrm>
        </p:spPr>
        <p:txBody>
          <a:bodyPr>
            <a:noAutofit/>
          </a:bodyPr>
          <a:lstStyle/>
          <a:p>
            <a:r>
              <a:rPr lang="en-US" sz="2000" dirty="0" smtClean="0"/>
              <a:t>Administration</a:t>
            </a:r>
          </a:p>
          <a:p>
            <a:r>
              <a:rPr lang="en-US" sz="2000" dirty="0" smtClean="0"/>
              <a:t>Quality </a:t>
            </a:r>
          </a:p>
          <a:p>
            <a:r>
              <a:rPr lang="en-US" sz="2000" dirty="0" smtClean="0"/>
              <a:t>Home Health</a:t>
            </a:r>
          </a:p>
          <a:p>
            <a:r>
              <a:rPr lang="en-US" sz="2000" dirty="0" smtClean="0"/>
              <a:t>Behavior</a:t>
            </a:r>
          </a:p>
          <a:p>
            <a:r>
              <a:rPr lang="en-US" sz="2000" dirty="0" smtClean="0"/>
              <a:t>IST Security</a:t>
            </a:r>
          </a:p>
          <a:p>
            <a:r>
              <a:rPr lang="en-US" sz="2000" dirty="0"/>
              <a:t>Transition of Care Services</a:t>
            </a:r>
          </a:p>
          <a:p>
            <a:endParaRPr lang="en-US" sz="2000" dirty="0" smtClean="0"/>
          </a:p>
        </p:txBody>
      </p:sp>
      <p:sp>
        <p:nvSpPr>
          <p:cNvPr id="16" name="Content Placeholder 14"/>
          <p:cNvSpPr txBox="1">
            <a:spLocks/>
          </p:cNvSpPr>
          <p:nvPr/>
        </p:nvSpPr>
        <p:spPr>
          <a:xfrm>
            <a:off x="8002892" y="2499706"/>
            <a:ext cx="3352496" cy="42697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tx1"/>
                </a:solidFill>
              </a:rPr>
              <a:t>Legal</a:t>
            </a:r>
            <a:endParaRPr lang="en-US" sz="2000" dirty="0">
              <a:solidFill>
                <a:schemeClr val="tx1"/>
              </a:solidFill>
            </a:endParaRPr>
          </a:p>
          <a:p>
            <a:r>
              <a:rPr lang="en-US" sz="2000" dirty="0" smtClean="0">
                <a:solidFill>
                  <a:schemeClr val="tx1"/>
                </a:solidFill>
              </a:rPr>
              <a:t>Human Resources</a:t>
            </a:r>
            <a:endParaRPr lang="en-US" sz="2000" dirty="0">
              <a:solidFill>
                <a:schemeClr val="tx1"/>
              </a:solidFill>
            </a:endParaRPr>
          </a:p>
          <a:p>
            <a:r>
              <a:rPr lang="en-US" sz="2000" dirty="0" smtClean="0">
                <a:solidFill>
                  <a:schemeClr val="tx1"/>
                </a:solidFill>
              </a:rPr>
              <a:t>Internal Audit</a:t>
            </a:r>
            <a:endParaRPr lang="en-US" sz="2000" dirty="0">
              <a:solidFill>
                <a:schemeClr val="tx1"/>
              </a:solidFill>
            </a:endParaRPr>
          </a:p>
          <a:p>
            <a:r>
              <a:rPr lang="en-US" sz="2000" dirty="0" smtClean="0">
                <a:solidFill>
                  <a:schemeClr val="tx1"/>
                </a:solidFill>
              </a:rPr>
              <a:t>Environmental / facility operations</a:t>
            </a:r>
          </a:p>
          <a:p>
            <a:r>
              <a:rPr lang="en-US" sz="2000" dirty="0" smtClean="0">
                <a:solidFill>
                  <a:schemeClr val="tx1"/>
                </a:solidFill>
              </a:rPr>
              <a:t>Social Work </a:t>
            </a:r>
            <a:endParaRPr lang="en-US" sz="2000" dirty="0">
              <a:solidFill>
                <a:schemeClr val="tx1"/>
              </a:solidFill>
            </a:endParaRPr>
          </a:p>
        </p:txBody>
      </p:sp>
    </p:spTree>
    <p:extLst>
      <p:ext uri="{BB962C8B-B14F-4D97-AF65-F5344CB8AC3E}">
        <p14:creationId xmlns:p14="http://schemas.microsoft.com/office/powerpoint/2010/main" val="1869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Code of Conduct</a:t>
            </a:r>
            <a:endParaRPr lang="en-US" dirty="0"/>
          </a:p>
        </p:txBody>
      </p:sp>
      <p:sp>
        <p:nvSpPr>
          <p:cNvPr id="7" name="Content Placeholder 6"/>
          <p:cNvSpPr>
            <a:spLocks noGrp="1"/>
          </p:cNvSpPr>
          <p:nvPr>
            <p:ph idx="1"/>
          </p:nvPr>
        </p:nvSpPr>
        <p:spPr/>
        <p:txBody>
          <a:bodyPr>
            <a:normAutofit lnSpcReduction="10000"/>
          </a:bodyPr>
          <a:lstStyle/>
          <a:p>
            <a:r>
              <a:rPr lang="en-US" smtClean="0"/>
              <a:t>King's Daughters Code of Conduct provides the principle guidelines to conduct daily business activities ethically and legally.</a:t>
            </a:r>
          </a:p>
          <a:p>
            <a:r>
              <a:rPr lang="en-US" smtClean="0"/>
              <a:t>The Code of Conduct is the “Constitution” of King's Daughters Compliance &amp; Integrity program and is designed to assure King's Daughters meet compliance goals.</a:t>
            </a:r>
          </a:p>
          <a:p>
            <a:r>
              <a:rPr lang="en-US" smtClean="0"/>
              <a:t>Each of us has a role to play and can make a real difference. We have individual responsibility and accountability to follow King's Daughters policies and procedures, Code of Conduct, Federal health care program requirements, and to conduct activities in an ethical manner.</a:t>
            </a:r>
          </a:p>
          <a:p>
            <a:r>
              <a:rPr lang="en-US" smtClean="0"/>
              <a:t>The Compliance Handbook contains King's Daughters Code of Conduct.  Review the </a:t>
            </a:r>
            <a:r>
              <a:rPr lang="en-US" smtClean="0">
                <a:hlinkClick r:id="rId3"/>
              </a:rPr>
              <a:t>Code of Conduct</a:t>
            </a:r>
            <a:r>
              <a:rPr lang="en-US" smtClean="0"/>
              <a:t> and ask questions if you do not understand what is expected of you.   </a:t>
            </a:r>
          </a:p>
          <a:p>
            <a:endParaRPr lang="en-US" dirty="0"/>
          </a:p>
        </p:txBody>
      </p:sp>
    </p:spTree>
    <p:extLst>
      <p:ext uri="{BB962C8B-B14F-4D97-AF65-F5344CB8AC3E}">
        <p14:creationId xmlns:p14="http://schemas.microsoft.com/office/powerpoint/2010/main" val="187019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Code of Conduct</a:t>
            </a:r>
            <a:endParaRPr lang="en-US" dirty="0"/>
          </a:p>
        </p:txBody>
      </p:sp>
      <p:sp>
        <p:nvSpPr>
          <p:cNvPr id="5" name="Content Placeholder 4"/>
          <p:cNvSpPr>
            <a:spLocks noGrp="1"/>
          </p:cNvSpPr>
          <p:nvPr>
            <p:ph idx="1"/>
          </p:nvPr>
        </p:nvSpPr>
        <p:spPr/>
        <p:txBody>
          <a:bodyPr>
            <a:normAutofit/>
          </a:bodyPr>
          <a:lstStyle/>
          <a:p>
            <a:pPr marL="0" indent="0">
              <a:buNone/>
            </a:pPr>
            <a:r>
              <a:rPr lang="en-US" dirty="0" smtClean="0"/>
              <a:t>The Code of Conduct must be observed by everyone:</a:t>
            </a:r>
          </a:p>
          <a:p>
            <a:pPr lvl="0"/>
            <a:endParaRPr lang="en-US" dirty="0" smtClean="0"/>
          </a:p>
          <a:p>
            <a:r>
              <a:rPr lang="en-US" dirty="0" smtClean="0"/>
              <a:t>Team Members</a:t>
            </a:r>
          </a:p>
          <a:p>
            <a:pPr lvl="0"/>
            <a:r>
              <a:rPr lang="en-US" dirty="0" smtClean="0"/>
              <a:t>Leadership Team</a:t>
            </a:r>
          </a:p>
          <a:p>
            <a:pPr lvl="0"/>
            <a:r>
              <a:rPr lang="en-US" dirty="0" smtClean="0"/>
              <a:t>Board of Directors</a:t>
            </a:r>
          </a:p>
          <a:p>
            <a:pPr lvl="0"/>
            <a:r>
              <a:rPr lang="en-US" dirty="0" smtClean="0"/>
              <a:t>Medical Staff and Allied Health Professionals</a:t>
            </a:r>
          </a:p>
          <a:p>
            <a:pPr lvl="0"/>
            <a:r>
              <a:rPr lang="en-US" dirty="0" smtClean="0"/>
              <a:t>Vendors and Contractors</a:t>
            </a:r>
          </a:p>
          <a:p>
            <a:pPr lvl="0"/>
            <a:r>
              <a:rPr lang="en-US" dirty="0" smtClean="0"/>
              <a:t>Students</a:t>
            </a:r>
          </a:p>
          <a:p>
            <a:pPr lvl="0"/>
            <a:r>
              <a:rPr lang="en-US" dirty="0" smtClean="0"/>
              <a:t>Volunteers</a:t>
            </a:r>
          </a:p>
          <a:p>
            <a:endParaRPr lang="en-US" dirty="0"/>
          </a:p>
        </p:txBody>
      </p:sp>
    </p:spTree>
    <p:extLst>
      <p:ext uri="{BB962C8B-B14F-4D97-AF65-F5344CB8AC3E}">
        <p14:creationId xmlns:p14="http://schemas.microsoft.com/office/powerpoint/2010/main" val="361765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Conflicts of Interest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 Conflict of Interest arises in the workplace when a team member has competing interests or loyalties that either are, or potentially can be, at odds with each other.</a:t>
            </a:r>
          </a:p>
          <a:p>
            <a:pPr marL="0" indent="0">
              <a:buNone/>
            </a:pPr>
            <a:r>
              <a:rPr lang="en-US" dirty="0" smtClean="0"/>
              <a:t>King's Daughters expects its Team Members, Medical Staff Members, Volunteers and Contractors and Vendors to exercise attention, good judgment and prudence in their relationships, obligations and financial interests so that they do not conflict with the interests of King's Daughters or the performance of their duties.</a:t>
            </a:r>
          </a:p>
          <a:p>
            <a:pPr marL="0" indent="0">
              <a:buNone/>
            </a:pPr>
            <a:r>
              <a:rPr lang="en-US" dirty="0" smtClean="0"/>
              <a:t>Review King's Daughters policy and procedure on </a:t>
            </a:r>
            <a:r>
              <a:rPr lang="en-US" dirty="0" smtClean="0">
                <a:hlinkClick r:id="rId3"/>
              </a:rPr>
              <a:t>Conflicts of Interest</a:t>
            </a:r>
            <a:r>
              <a:rPr lang="en-US" dirty="0" smtClean="0"/>
              <a:t>. </a:t>
            </a:r>
          </a:p>
          <a:p>
            <a:r>
              <a:rPr lang="en-US" dirty="0" smtClean="0"/>
              <a:t>Team Member’s are obligated to report potential conflicts of interest:	</a:t>
            </a:r>
          </a:p>
          <a:p>
            <a:pPr lvl="1"/>
            <a:r>
              <a:rPr lang="en-US" dirty="0" smtClean="0"/>
              <a:t>upon hire / on boarding process (conducted by HR)</a:t>
            </a:r>
          </a:p>
          <a:p>
            <a:pPr lvl="1"/>
            <a:r>
              <a:rPr lang="en-US" dirty="0" smtClean="0"/>
              <a:t>Anytime a conflict develops</a:t>
            </a:r>
          </a:p>
          <a:p>
            <a:pPr lvl="1"/>
            <a:r>
              <a:rPr lang="en-US" dirty="0" smtClean="0"/>
              <a:t>During annual general compliance training</a:t>
            </a:r>
          </a:p>
          <a:p>
            <a:r>
              <a:rPr lang="en-US" dirty="0" smtClean="0"/>
              <a:t>Examples of potential conflicts:</a:t>
            </a:r>
          </a:p>
          <a:p>
            <a:pPr lvl="1"/>
            <a:r>
              <a:rPr lang="en-US" dirty="0" smtClean="0"/>
              <a:t>Provide consulting services to competitor </a:t>
            </a:r>
          </a:p>
          <a:p>
            <a:pPr lvl="1"/>
            <a:r>
              <a:rPr lang="en-US" dirty="0" smtClean="0"/>
              <a:t>Directly supervising a close family member or in a position to make decisions </a:t>
            </a:r>
            <a:br>
              <a:rPr lang="en-US" dirty="0" smtClean="0"/>
            </a:br>
            <a:r>
              <a:rPr lang="en-US" dirty="0" smtClean="0"/>
              <a:t>to benefit the family member</a:t>
            </a:r>
          </a:p>
          <a:p>
            <a:endParaRPr lang="en-US" dirty="0"/>
          </a:p>
        </p:txBody>
      </p:sp>
    </p:spTree>
    <p:extLst>
      <p:ext uri="{BB962C8B-B14F-4D97-AF65-F5344CB8AC3E}">
        <p14:creationId xmlns:p14="http://schemas.microsoft.com/office/powerpoint/2010/main" val="2520407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IM_SPRITE_COUNT" val=" 2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b88502fe-d6a5-462e-9ff9-c81dcfc59883"/>
  <p:tag name="ARTICULATE_SLIDE_PAUSE" val="1"/>
  <p:tag name="ARTICULATE_NAV_LEVEL" val="1"/>
  <p:tag name="ARTICULATE_PLAYLIST_ID" val="-1"/>
  <p:tag name="ARTICULATE_VIEW_MODE" val="1"/>
  <p:tag name="ARTICULATE_LOCK_SLIDE" val="0"/>
  <p:tag name="ARTICULATE_SLIDE_NAV" val="29"/>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20003710\AppData\Local\Temp\articulate\presenter\imgtemp\zEPbRcCe_files\slide0001_image001.jp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4325</Words>
  <Application>Microsoft Office PowerPoint</Application>
  <PresentationFormat>Widescreen</PresentationFormat>
  <Paragraphs>423</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Corbel</vt:lpstr>
      <vt:lpstr>Office Theme</vt:lpstr>
      <vt:lpstr>Corporate Compliance</vt:lpstr>
      <vt:lpstr>Corporate Compliance and Integrity Team</vt:lpstr>
      <vt:lpstr>What is a Corporate Compliance program?</vt:lpstr>
      <vt:lpstr>Our Corporate Compliance Program</vt:lpstr>
      <vt:lpstr>Seven Elements of the OIG Model Compliance Program</vt:lpstr>
      <vt:lpstr>Compliance &amp; Integrity Committee</vt:lpstr>
      <vt:lpstr>Code of Conduct</vt:lpstr>
      <vt:lpstr>Code of Conduct</vt:lpstr>
      <vt:lpstr>Conflicts of Interest</vt:lpstr>
      <vt:lpstr>Fraud, Waste, &amp; Abuse</vt:lpstr>
      <vt:lpstr>Fraud, Waste, &amp; Abuse</vt:lpstr>
      <vt:lpstr>Federal False Claims Act</vt:lpstr>
      <vt:lpstr>Overpayments</vt:lpstr>
      <vt:lpstr>Overpayments</vt:lpstr>
      <vt:lpstr>Overpayments</vt:lpstr>
      <vt:lpstr>How do I report suspected compliance violations?</vt:lpstr>
      <vt:lpstr>What kinds of things should I report?</vt:lpstr>
      <vt:lpstr>How does KD prevent violations of  the False Claim Act?</vt:lpstr>
      <vt:lpstr>Inducements</vt:lpstr>
      <vt:lpstr>Guidelines for Gifts and Gratuities</vt:lpstr>
      <vt:lpstr>Disruptive Behavior, Workplace Harassment and Sexual Harassment</vt:lpstr>
      <vt:lpstr>PowerPoint Presentation</vt:lpstr>
      <vt:lpstr>Reporting inappropriate behavior</vt:lpstr>
      <vt:lpstr>Do not:</vt:lpstr>
      <vt:lpstr>Responsibilities and Rights</vt:lpstr>
      <vt:lpstr>Non Retaliation</vt:lpstr>
      <vt:lpstr>PowerPoint Presentation</vt:lpstr>
      <vt:lpstr>Privacy &amp;  Security Training</vt:lpstr>
      <vt:lpstr>HIPAA</vt:lpstr>
      <vt:lpstr>Protected Health Information</vt:lpstr>
      <vt:lpstr>PHI Identifiers</vt:lpstr>
      <vt:lpstr>How can PHI be used?</vt:lpstr>
      <vt:lpstr>Minimum Necessary</vt:lpstr>
      <vt:lpstr>Patient Rights Under HIPAA</vt:lpstr>
      <vt:lpstr>Notice of Privacy Practice</vt:lpstr>
      <vt:lpstr>MyChart</vt:lpstr>
      <vt:lpstr>What can you do with MyChart?</vt:lpstr>
      <vt:lpstr>Amendment</vt:lpstr>
      <vt:lpstr>Breaches and Reporting</vt:lpstr>
      <vt:lpstr>Common Breaches</vt:lpstr>
      <vt:lpstr>Privacy Tips  </vt:lpstr>
      <vt:lpstr>HIPAA Security Rule</vt:lpstr>
      <vt:lpstr> User Credentials</vt:lpstr>
      <vt:lpstr>Work E-mail Accounts</vt:lpstr>
      <vt:lpstr>Email Security and Protection</vt:lpstr>
      <vt:lpstr>What can you do?</vt:lpstr>
      <vt:lpstr>Location, Access, and Media Protection</vt:lpstr>
      <vt:lpstr> Protecting Patient Information</vt:lpstr>
      <vt:lpstr>DO NOT:</vt:lpstr>
      <vt:lpstr>Examples of Inappropriate Access</vt:lpstr>
      <vt:lpstr>Social Media and Patient Privacy</vt:lpstr>
      <vt:lpstr>THINK before you speak, post online or hit send</vt:lpstr>
      <vt:lpstr>Contact Information</vt:lpstr>
      <vt:lpstr>Additional Resources</vt:lpstr>
    </vt:vector>
  </TitlesOfParts>
  <Company>King's Daughters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Neal</dc:creator>
  <cp:lastModifiedBy>Heather Marcum</cp:lastModifiedBy>
  <cp:revision>16</cp:revision>
  <dcterms:created xsi:type="dcterms:W3CDTF">2023-05-22T16:10:38Z</dcterms:created>
  <dcterms:modified xsi:type="dcterms:W3CDTF">2023-06-01T15:38:32Z</dcterms:modified>
</cp:coreProperties>
</file>