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60" r:id="rId1"/>
    <p:sldMasterId id="2147483667" r:id="rId2"/>
    <p:sldMasterId id="2147484410" r:id="rId3"/>
  </p:sldMasterIdLst>
  <p:notesMasterIdLst>
    <p:notesMasterId r:id="rId165"/>
  </p:notesMasterIdLst>
  <p:handoutMasterIdLst>
    <p:handoutMasterId r:id="rId166"/>
  </p:handoutMasterIdLst>
  <p:sldIdLst>
    <p:sldId id="396" r:id="rId4"/>
    <p:sldId id="589" r:id="rId5"/>
    <p:sldId id="638" r:id="rId6"/>
    <p:sldId id="355" r:id="rId7"/>
    <p:sldId id="354" r:id="rId8"/>
    <p:sldId id="356" r:id="rId9"/>
    <p:sldId id="357" r:id="rId10"/>
    <p:sldId id="358" r:id="rId11"/>
    <p:sldId id="397" r:id="rId12"/>
    <p:sldId id="276" r:id="rId13"/>
    <p:sldId id="278" r:id="rId14"/>
    <p:sldId id="639" r:id="rId15"/>
    <p:sldId id="277" r:id="rId16"/>
    <p:sldId id="590" r:id="rId17"/>
    <p:sldId id="398" r:id="rId18"/>
    <p:sldId id="260" r:id="rId19"/>
    <p:sldId id="550" r:id="rId20"/>
    <p:sldId id="261" r:id="rId21"/>
    <p:sldId id="262" r:id="rId22"/>
    <p:sldId id="263" r:id="rId23"/>
    <p:sldId id="494" r:id="rId24"/>
    <p:sldId id="574" r:id="rId25"/>
    <p:sldId id="559" r:id="rId26"/>
    <p:sldId id="495" r:id="rId27"/>
    <p:sldId id="563" r:id="rId28"/>
    <p:sldId id="562" r:id="rId29"/>
    <p:sldId id="564" r:id="rId30"/>
    <p:sldId id="578" r:id="rId31"/>
    <p:sldId id="579" r:id="rId32"/>
    <p:sldId id="566" r:id="rId33"/>
    <p:sldId id="580" r:id="rId34"/>
    <p:sldId id="567" r:id="rId35"/>
    <p:sldId id="568" r:id="rId36"/>
    <p:sldId id="569" r:id="rId37"/>
    <p:sldId id="570" r:id="rId38"/>
    <p:sldId id="581" r:id="rId39"/>
    <p:sldId id="571" r:id="rId40"/>
    <p:sldId id="573" r:id="rId41"/>
    <p:sldId id="556" r:id="rId42"/>
    <p:sldId id="557" r:id="rId43"/>
    <p:sldId id="558" r:id="rId44"/>
    <p:sldId id="399" r:id="rId45"/>
    <p:sldId id="267" r:id="rId46"/>
    <p:sldId id="268" r:id="rId47"/>
    <p:sldId id="543" r:id="rId48"/>
    <p:sldId id="544" r:id="rId49"/>
    <p:sldId id="545" r:id="rId50"/>
    <p:sldId id="269" r:id="rId51"/>
    <p:sldId id="478" r:id="rId52"/>
    <p:sldId id="479" r:id="rId53"/>
    <p:sldId id="480" r:id="rId54"/>
    <p:sldId id="275" r:id="rId55"/>
    <p:sldId id="547" r:id="rId56"/>
    <p:sldId id="548" r:id="rId57"/>
    <p:sldId id="549" r:id="rId58"/>
    <p:sldId id="482" r:id="rId59"/>
    <p:sldId id="501" r:id="rId60"/>
    <p:sldId id="366" r:id="rId61"/>
    <p:sldId id="586" r:id="rId62"/>
    <p:sldId id="526" r:id="rId63"/>
    <p:sldId id="527" r:id="rId64"/>
    <p:sldId id="528" r:id="rId65"/>
    <p:sldId id="529" r:id="rId66"/>
    <p:sldId id="530" r:id="rId67"/>
    <p:sldId id="531" r:id="rId68"/>
    <p:sldId id="532" r:id="rId69"/>
    <p:sldId id="533" r:id="rId70"/>
    <p:sldId id="534" r:id="rId71"/>
    <p:sldId id="584" r:id="rId72"/>
    <p:sldId id="585" r:id="rId73"/>
    <p:sldId id="536" r:id="rId74"/>
    <p:sldId id="537" r:id="rId75"/>
    <p:sldId id="640" r:id="rId76"/>
    <p:sldId id="538" r:id="rId77"/>
    <p:sldId id="539" r:id="rId78"/>
    <p:sldId id="540" r:id="rId79"/>
    <p:sldId id="541" r:id="rId80"/>
    <p:sldId id="400" r:id="rId81"/>
    <p:sldId id="333" r:id="rId82"/>
    <p:sldId id="628" r:id="rId83"/>
    <p:sldId id="378" r:id="rId84"/>
    <p:sldId id="411" r:id="rId85"/>
    <p:sldId id="412" r:id="rId86"/>
    <p:sldId id="413" r:id="rId87"/>
    <p:sldId id="414" r:id="rId88"/>
    <p:sldId id="415" r:id="rId89"/>
    <p:sldId id="416" r:id="rId90"/>
    <p:sldId id="418" r:id="rId91"/>
    <p:sldId id="417" r:id="rId92"/>
    <p:sldId id="440" r:id="rId93"/>
    <p:sldId id="441" r:id="rId94"/>
    <p:sldId id="442" r:id="rId95"/>
    <p:sldId id="443" r:id="rId96"/>
    <p:sldId id="587" r:id="rId97"/>
    <p:sldId id="588" r:id="rId98"/>
    <p:sldId id="444" r:id="rId99"/>
    <p:sldId id="447" r:id="rId100"/>
    <p:sldId id="448" r:id="rId101"/>
    <p:sldId id="449" r:id="rId102"/>
    <p:sldId id="450" r:id="rId103"/>
    <p:sldId id="451" r:id="rId104"/>
    <p:sldId id="452" r:id="rId105"/>
    <p:sldId id="513" r:id="rId106"/>
    <p:sldId id="514" r:id="rId107"/>
    <p:sldId id="515" r:id="rId108"/>
    <p:sldId id="516" r:id="rId109"/>
    <p:sldId id="542" r:id="rId110"/>
    <p:sldId id="403" r:id="rId111"/>
    <p:sldId id="404" r:id="rId112"/>
    <p:sldId id="641" r:id="rId113"/>
    <p:sldId id="439" r:id="rId114"/>
    <p:sldId id="419" r:id="rId115"/>
    <p:sldId id="420" r:id="rId116"/>
    <p:sldId id="421" r:id="rId117"/>
    <p:sldId id="422" r:id="rId118"/>
    <p:sldId id="423" r:id="rId119"/>
    <p:sldId id="424" r:id="rId120"/>
    <p:sldId id="425" r:id="rId121"/>
    <p:sldId id="405" r:id="rId122"/>
    <p:sldId id="406" r:id="rId123"/>
    <p:sldId id="407" r:id="rId124"/>
    <p:sldId id="408" r:id="rId125"/>
    <p:sldId id="409" r:id="rId126"/>
    <p:sldId id="410" r:id="rId127"/>
    <p:sldId id="524" r:id="rId128"/>
    <p:sldId id="517" r:id="rId129"/>
    <p:sldId id="518" r:id="rId130"/>
    <p:sldId id="519" r:id="rId131"/>
    <p:sldId id="520" r:id="rId132"/>
    <p:sldId id="521" r:id="rId133"/>
    <p:sldId id="522" r:id="rId134"/>
    <p:sldId id="485" r:id="rId135"/>
    <p:sldId id="492" r:id="rId136"/>
    <p:sldId id="487" r:id="rId137"/>
    <p:sldId id="486" r:id="rId138"/>
    <p:sldId id="591" r:id="rId139"/>
    <p:sldId id="594" r:id="rId140"/>
    <p:sldId id="592" r:id="rId141"/>
    <p:sldId id="596" r:id="rId142"/>
    <p:sldId id="595" r:id="rId143"/>
    <p:sldId id="600" r:id="rId144"/>
    <p:sldId id="593" r:id="rId145"/>
    <p:sldId id="605" r:id="rId146"/>
    <p:sldId id="599" r:id="rId147"/>
    <p:sldId id="601" r:id="rId148"/>
    <p:sldId id="598" r:id="rId149"/>
    <p:sldId id="597" r:id="rId150"/>
    <p:sldId id="602" r:id="rId151"/>
    <p:sldId id="603" r:id="rId152"/>
    <p:sldId id="604" r:id="rId153"/>
    <p:sldId id="606" r:id="rId154"/>
    <p:sldId id="607" r:id="rId155"/>
    <p:sldId id="608" r:id="rId156"/>
    <p:sldId id="609" r:id="rId157"/>
    <p:sldId id="613" r:id="rId158"/>
    <p:sldId id="610" r:id="rId159"/>
    <p:sldId id="611" r:id="rId160"/>
    <p:sldId id="612" r:id="rId161"/>
    <p:sldId id="614" r:id="rId162"/>
    <p:sldId id="616" r:id="rId163"/>
    <p:sldId id="637" r:id="rId164"/>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94652"/>
  </p:normalViewPr>
  <p:slideViewPr>
    <p:cSldViewPr>
      <p:cViewPr varScale="1">
        <p:scale>
          <a:sx n="133" d="100"/>
          <a:sy n="133" d="100"/>
        </p:scale>
        <p:origin x="1808"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tableStyles" Target="tableStyle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notesMaster" Target="notesMasters/notesMaster1.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2EF01-6B43-472A-A72E-65DDD92DCDC1}" type="doc">
      <dgm:prSet loTypeId="urn:microsoft.com/office/officeart/2005/8/layout/lProcess1" loCatId="process" qsTypeId="urn:microsoft.com/office/officeart/2005/8/quickstyle/simple1" qsCatId="simple" csTypeId="urn:microsoft.com/office/officeart/2005/8/colors/colorful4" csCatId="colorful" phldr="1"/>
      <dgm:spPr/>
      <dgm:t>
        <a:bodyPr/>
        <a:lstStyle/>
        <a:p>
          <a:endParaRPr lang="en-US"/>
        </a:p>
      </dgm:t>
    </dgm:pt>
    <dgm:pt modelId="{C986A8D2-E932-48EE-80CE-6AA4311BC12C}">
      <dgm:prSet/>
      <dgm:spPr/>
      <dgm:t>
        <a:bodyPr/>
        <a:lstStyle/>
        <a:p>
          <a:pPr rtl="0"/>
          <a:r>
            <a:rPr lang="en-US" dirty="0"/>
            <a:t>Fraud:  theft by deception</a:t>
          </a:r>
        </a:p>
      </dgm:t>
    </dgm:pt>
    <dgm:pt modelId="{36F6C5E3-C9F3-4328-9F13-6EC64D9CB713}" type="parTrans" cxnId="{F9C506BD-2DEE-453C-B9B7-E5043920EC3B}">
      <dgm:prSet/>
      <dgm:spPr/>
      <dgm:t>
        <a:bodyPr/>
        <a:lstStyle/>
        <a:p>
          <a:endParaRPr lang="en-US"/>
        </a:p>
      </dgm:t>
    </dgm:pt>
    <dgm:pt modelId="{BCBEB358-1944-4443-AB01-21039245DBD6}" type="sibTrans" cxnId="{F9C506BD-2DEE-453C-B9B7-E5043920EC3B}">
      <dgm:prSet/>
      <dgm:spPr/>
      <dgm:t>
        <a:bodyPr/>
        <a:lstStyle/>
        <a:p>
          <a:endParaRPr lang="en-US"/>
        </a:p>
      </dgm:t>
    </dgm:pt>
    <dgm:pt modelId="{F87B2C4F-4ED6-4A29-A18E-EEFD3D3D52B3}">
      <dgm:prSet/>
      <dgm:spPr/>
      <dgm:t>
        <a:bodyPr/>
        <a:lstStyle/>
        <a:p>
          <a:pPr rtl="0"/>
          <a:r>
            <a:rPr lang="en-US" dirty="0"/>
            <a:t>Claiming payment for a service you did not deliver</a:t>
          </a:r>
        </a:p>
      </dgm:t>
    </dgm:pt>
    <dgm:pt modelId="{E40C1DE7-ADB6-4AA1-9164-228EF08467D1}" type="parTrans" cxnId="{B8F0E04B-41F2-4845-B729-F7CDF3B26169}">
      <dgm:prSet/>
      <dgm:spPr/>
      <dgm:t>
        <a:bodyPr/>
        <a:lstStyle/>
        <a:p>
          <a:endParaRPr lang="en-US"/>
        </a:p>
      </dgm:t>
    </dgm:pt>
    <dgm:pt modelId="{BA358575-57DA-4A12-B693-B29071795E41}" type="sibTrans" cxnId="{B8F0E04B-41F2-4845-B729-F7CDF3B26169}">
      <dgm:prSet/>
      <dgm:spPr/>
      <dgm:t>
        <a:bodyPr/>
        <a:lstStyle/>
        <a:p>
          <a:endParaRPr lang="en-US"/>
        </a:p>
      </dgm:t>
    </dgm:pt>
    <dgm:pt modelId="{FD6540C7-3DF3-486E-B58A-CFCF497C8AEF}">
      <dgm:prSet/>
      <dgm:spPr/>
      <dgm:t>
        <a:bodyPr/>
        <a:lstStyle/>
        <a:p>
          <a:pPr rtl="0"/>
          <a:r>
            <a:rPr lang="en-US" dirty="0"/>
            <a:t>Abuse:  “gaming the system”</a:t>
          </a:r>
        </a:p>
      </dgm:t>
    </dgm:pt>
    <dgm:pt modelId="{9A7D6012-D886-4B94-97A0-035D9AA87827}" type="parTrans" cxnId="{4CB87041-99A2-4D51-8939-1F846DD613EF}">
      <dgm:prSet/>
      <dgm:spPr/>
      <dgm:t>
        <a:bodyPr/>
        <a:lstStyle/>
        <a:p>
          <a:endParaRPr lang="en-US"/>
        </a:p>
      </dgm:t>
    </dgm:pt>
    <dgm:pt modelId="{5A86825E-AD0A-4B5B-8A8E-11BF449ACC0A}" type="sibTrans" cxnId="{4CB87041-99A2-4D51-8939-1F846DD613EF}">
      <dgm:prSet/>
      <dgm:spPr/>
      <dgm:t>
        <a:bodyPr/>
        <a:lstStyle/>
        <a:p>
          <a:endParaRPr lang="en-US"/>
        </a:p>
      </dgm:t>
    </dgm:pt>
    <dgm:pt modelId="{0278A767-D5CB-48BE-9535-2DE46DEA6541}">
      <dgm:prSet/>
      <dgm:spPr/>
      <dgm:t>
        <a:bodyPr/>
        <a:lstStyle/>
        <a:p>
          <a:pPr rtl="0"/>
          <a:r>
            <a:rPr lang="en-US" dirty="0"/>
            <a:t>Accepting a payment in exchange for referrals</a:t>
          </a:r>
        </a:p>
      </dgm:t>
    </dgm:pt>
    <dgm:pt modelId="{95A64163-068A-4157-81B0-B754002C8644}" type="parTrans" cxnId="{117B762C-601A-4F2F-A7F7-543E9B5E33B2}">
      <dgm:prSet/>
      <dgm:spPr/>
      <dgm:t>
        <a:bodyPr/>
        <a:lstStyle/>
        <a:p>
          <a:endParaRPr lang="en-US"/>
        </a:p>
      </dgm:t>
    </dgm:pt>
    <dgm:pt modelId="{CC17C305-093D-455E-BF50-37D5012F5672}" type="sibTrans" cxnId="{117B762C-601A-4F2F-A7F7-543E9B5E33B2}">
      <dgm:prSet/>
      <dgm:spPr/>
      <dgm:t>
        <a:bodyPr/>
        <a:lstStyle/>
        <a:p>
          <a:endParaRPr lang="en-US"/>
        </a:p>
      </dgm:t>
    </dgm:pt>
    <dgm:pt modelId="{96EE94E4-E4FD-41A4-8CE5-9EB4E112324A}" type="pres">
      <dgm:prSet presAssocID="{06B2EF01-6B43-472A-A72E-65DDD92DCDC1}" presName="Name0" presStyleCnt="0">
        <dgm:presLayoutVars>
          <dgm:dir/>
          <dgm:animLvl val="lvl"/>
          <dgm:resizeHandles val="exact"/>
        </dgm:presLayoutVars>
      </dgm:prSet>
      <dgm:spPr/>
    </dgm:pt>
    <dgm:pt modelId="{F31210FB-1209-4E73-8533-3F60C5512FF8}" type="pres">
      <dgm:prSet presAssocID="{C986A8D2-E932-48EE-80CE-6AA4311BC12C}" presName="vertFlow" presStyleCnt="0"/>
      <dgm:spPr/>
    </dgm:pt>
    <dgm:pt modelId="{0C931694-A3F8-4EC5-8BA8-1A1A9DA1E500}" type="pres">
      <dgm:prSet presAssocID="{C986A8D2-E932-48EE-80CE-6AA4311BC12C}" presName="header" presStyleLbl="node1" presStyleIdx="0" presStyleCnt="2"/>
      <dgm:spPr/>
    </dgm:pt>
    <dgm:pt modelId="{8A96305C-6A67-4501-9EDC-9A30E2AB6D70}" type="pres">
      <dgm:prSet presAssocID="{E40C1DE7-ADB6-4AA1-9164-228EF08467D1}" presName="parTrans" presStyleLbl="sibTrans2D1" presStyleIdx="0" presStyleCnt="2"/>
      <dgm:spPr/>
    </dgm:pt>
    <dgm:pt modelId="{8E7BF408-B582-414E-9319-B03587677872}" type="pres">
      <dgm:prSet presAssocID="{F87B2C4F-4ED6-4A29-A18E-EEFD3D3D52B3}" presName="child" presStyleLbl="alignAccFollowNode1" presStyleIdx="0" presStyleCnt="2">
        <dgm:presLayoutVars>
          <dgm:chMax val="0"/>
          <dgm:bulletEnabled val="1"/>
        </dgm:presLayoutVars>
      </dgm:prSet>
      <dgm:spPr/>
    </dgm:pt>
    <dgm:pt modelId="{0FEF7991-CC8F-4947-ABC4-5478A76FEE80}" type="pres">
      <dgm:prSet presAssocID="{C986A8D2-E932-48EE-80CE-6AA4311BC12C}" presName="hSp" presStyleCnt="0"/>
      <dgm:spPr/>
    </dgm:pt>
    <dgm:pt modelId="{EF0F5775-D52C-4D83-BCF2-C1583C364349}" type="pres">
      <dgm:prSet presAssocID="{FD6540C7-3DF3-486E-B58A-CFCF497C8AEF}" presName="vertFlow" presStyleCnt="0"/>
      <dgm:spPr/>
    </dgm:pt>
    <dgm:pt modelId="{A2411B8B-068D-4F29-B937-949854F56550}" type="pres">
      <dgm:prSet presAssocID="{FD6540C7-3DF3-486E-B58A-CFCF497C8AEF}" presName="header" presStyleLbl="node1" presStyleIdx="1" presStyleCnt="2"/>
      <dgm:spPr/>
    </dgm:pt>
    <dgm:pt modelId="{8A72B114-B563-43DD-AA15-1C33F8AD2846}" type="pres">
      <dgm:prSet presAssocID="{95A64163-068A-4157-81B0-B754002C8644}" presName="parTrans" presStyleLbl="sibTrans2D1" presStyleIdx="1" presStyleCnt="2"/>
      <dgm:spPr/>
    </dgm:pt>
    <dgm:pt modelId="{9FC6759F-8DA4-4ABC-9B7E-E033AAF3775C}" type="pres">
      <dgm:prSet presAssocID="{0278A767-D5CB-48BE-9535-2DE46DEA6541}" presName="child" presStyleLbl="alignAccFollowNode1" presStyleIdx="1" presStyleCnt="2">
        <dgm:presLayoutVars>
          <dgm:chMax val="0"/>
          <dgm:bulletEnabled val="1"/>
        </dgm:presLayoutVars>
      </dgm:prSet>
      <dgm:spPr/>
    </dgm:pt>
  </dgm:ptLst>
  <dgm:cxnLst>
    <dgm:cxn modelId="{33241F0A-8636-4D73-83DB-9575CB24DB2B}" type="presOf" srcId="{95A64163-068A-4157-81B0-B754002C8644}" destId="{8A72B114-B563-43DD-AA15-1C33F8AD2846}" srcOrd="0" destOrd="0" presId="urn:microsoft.com/office/officeart/2005/8/layout/lProcess1"/>
    <dgm:cxn modelId="{84F00F0D-7CF9-415D-94ED-5D347AC89399}" type="presOf" srcId="{06B2EF01-6B43-472A-A72E-65DDD92DCDC1}" destId="{96EE94E4-E4FD-41A4-8CE5-9EB4E112324A}" srcOrd="0" destOrd="0" presId="urn:microsoft.com/office/officeart/2005/8/layout/lProcess1"/>
    <dgm:cxn modelId="{5263FF21-BA3D-4D0F-AD38-E4A42ADFC7AE}" type="presOf" srcId="{0278A767-D5CB-48BE-9535-2DE46DEA6541}" destId="{9FC6759F-8DA4-4ABC-9B7E-E033AAF3775C}" srcOrd="0" destOrd="0" presId="urn:microsoft.com/office/officeart/2005/8/layout/lProcess1"/>
    <dgm:cxn modelId="{D1BC1D2B-507C-4815-B5DC-C13B6E018095}" type="presOf" srcId="{C986A8D2-E932-48EE-80CE-6AA4311BC12C}" destId="{0C931694-A3F8-4EC5-8BA8-1A1A9DA1E500}" srcOrd="0" destOrd="0" presId="urn:microsoft.com/office/officeart/2005/8/layout/lProcess1"/>
    <dgm:cxn modelId="{117B762C-601A-4F2F-A7F7-543E9B5E33B2}" srcId="{FD6540C7-3DF3-486E-B58A-CFCF497C8AEF}" destId="{0278A767-D5CB-48BE-9535-2DE46DEA6541}" srcOrd="0" destOrd="0" parTransId="{95A64163-068A-4157-81B0-B754002C8644}" sibTransId="{CC17C305-093D-455E-BF50-37D5012F5672}"/>
    <dgm:cxn modelId="{4CB87041-99A2-4D51-8939-1F846DD613EF}" srcId="{06B2EF01-6B43-472A-A72E-65DDD92DCDC1}" destId="{FD6540C7-3DF3-486E-B58A-CFCF497C8AEF}" srcOrd="1" destOrd="0" parTransId="{9A7D6012-D886-4B94-97A0-035D9AA87827}" sibTransId="{5A86825E-AD0A-4B5B-8A8E-11BF449ACC0A}"/>
    <dgm:cxn modelId="{9546674B-A7F2-43CE-B941-B9121889A245}" type="presOf" srcId="{FD6540C7-3DF3-486E-B58A-CFCF497C8AEF}" destId="{A2411B8B-068D-4F29-B937-949854F56550}" srcOrd="0" destOrd="0" presId="urn:microsoft.com/office/officeart/2005/8/layout/lProcess1"/>
    <dgm:cxn modelId="{B8F0E04B-41F2-4845-B729-F7CDF3B26169}" srcId="{C986A8D2-E932-48EE-80CE-6AA4311BC12C}" destId="{F87B2C4F-4ED6-4A29-A18E-EEFD3D3D52B3}" srcOrd="0" destOrd="0" parTransId="{E40C1DE7-ADB6-4AA1-9164-228EF08467D1}" sibTransId="{BA358575-57DA-4A12-B693-B29071795E41}"/>
    <dgm:cxn modelId="{7C7BC989-36FD-4D3B-9872-7C235015AACA}" type="presOf" srcId="{F87B2C4F-4ED6-4A29-A18E-EEFD3D3D52B3}" destId="{8E7BF408-B582-414E-9319-B03587677872}" srcOrd="0" destOrd="0" presId="urn:microsoft.com/office/officeart/2005/8/layout/lProcess1"/>
    <dgm:cxn modelId="{F9C506BD-2DEE-453C-B9B7-E5043920EC3B}" srcId="{06B2EF01-6B43-472A-A72E-65DDD92DCDC1}" destId="{C986A8D2-E932-48EE-80CE-6AA4311BC12C}" srcOrd="0" destOrd="0" parTransId="{36F6C5E3-C9F3-4328-9F13-6EC64D9CB713}" sibTransId="{BCBEB358-1944-4443-AB01-21039245DBD6}"/>
    <dgm:cxn modelId="{79A95FFA-E22C-498C-A7DF-C341C9B61F30}" type="presOf" srcId="{E40C1DE7-ADB6-4AA1-9164-228EF08467D1}" destId="{8A96305C-6A67-4501-9EDC-9A30E2AB6D70}" srcOrd="0" destOrd="0" presId="urn:microsoft.com/office/officeart/2005/8/layout/lProcess1"/>
    <dgm:cxn modelId="{124F4D3F-9944-47BA-B73D-01ADB6ECBCCB}" type="presParOf" srcId="{96EE94E4-E4FD-41A4-8CE5-9EB4E112324A}" destId="{F31210FB-1209-4E73-8533-3F60C5512FF8}" srcOrd="0" destOrd="0" presId="urn:microsoft.com/office/officeart/2005/8/layout/lProcess1"/>
    <dgm:cxn modelId="{A3623D02-ABB3-4D81-A340-B2F126125A9B}" type="presParOf" srcId="{F31210FB-1209-4E73-8533-3F60C5512FF8}" destId="{0C931694-A3F8-4EC5-8BA8-1A1A9DA1E500}" srcOrd="0" destOrd="0" presId="urn:microsoft.com/office/officeart/2005/8/layout/lProcess1"/>
    <dgm:cxn modelId="{8F4D4366-D064-451A-B906-9ABF356D12E9}" type="presParOf" srcId="{F31210FB-1209-4E73-8533-3F60C5512FF8}" destId="{8A96305C-6A67-4501-9EDC-9A30E2AB6D70}" srcOrd="1" destOrd="0" presId="urn:microsoft.com/office/officeart/2005/8/layout/lProcess1"/>
    <dgm:cxn modelId="{CBC2FCE7-3E34-41E0-908C-F81306DDC51B}" type="presParOf" srcId="{F31210FB-1209-4E73-8533-3F60C5512FF8}" destId="{8E7BF408-B582-414E-9319-B03587677872}" srcOrd="2" destOrd="0" presId="urn:microsoft.com/office/officeart/2005/8/layout/lProcess1"/>
    <dgm:cxn modelId="{C19E0D81-78D2-41EF-858C-A3B5DA2B5B2D}" type="presParOf" srcId="{96EE94E4-E4FD-41A4-8CE5-9EB4E112324A}" destId="{0FEF7991-CC8F-4947-ABC4-5478A76FEE80}" srcOrd="1" destOrd="0" presId="urn:microsoft.com/office/officeart/2005/8/layout/lProcess1"/>
    <dgm:cxn modelId="{15D544D2-5374-460C-BFC0-7FFE8F6ACF3C}" type="presParOf" srcId="{96EE94E4-E4FD-41A4-8CE5-9EB4E112324A}" destId="{EF0F5775-D52C-4D83-BCF2-C1583C364349}" srcOrd="2" destOrd="0" presId="urn:microsoft.com/office/officeart/2005/8/layout/lProcess1"/>
    <dgm:cxn modelId="{5F1F443B-6F62-4F9F-8F20-A39A8C7C8A04}" type="presParOf" srcId="{EF0F5775-D52C-4D83-BCF2-C1583C364349}" destId="{A2411B8B-068D-4F29-B937-949854F56550}" srcOrd="0" destOrd="0" presId="urn:microsoft.com/office/officeart/2005/8/layout/lProcess1"/>
    <dgm:cxn modelId="{0580B865-4C74-4FBB-B46A-4B188E38DEFA}" type="presParOf" srcId="{EF0F5775-D52C-4D83-BCF2-C1583C364349}" destId="{8A72B114-B563-43DD-AA15-1C33F8AD2846}" srcOrd="1" destOrd="0" presId="urn:microsoft.com/office/officeart/2005/8/layout/lProcess1"/>
    <dgm:cxn modelId="{1119BC04-2EBE-404F-87B5-884E8DBDDB8A}" type="presParOf" srcId="{EF0F5775-D52C-4D83-BCF2-C1583C364349}" destId="{9FC6759F-8DA4-4ABC-9B7E-E033AAF3775C}"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DA3615-31D9-4293-9F9C-18B0E9ED51E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DC8D43B-9350-44C0-BFD2-201E2BD86C2E}">
      <dgm:prSet/>
      <dgm:spPr/>
      <dgm:t>
        <a:bodyPr/>
        <a:lstStyle/>
        <a:p>
          <a:pPr rtl="0"/>
          <a:r>
            <a:rPr lang="en-US" b="1" dirty="0"/>
            <a:t>Health care professionals</a:t>
          </a:r>
        </a:p>
      </dgm:t>
    </dgm:pt>
    <dgm:pt modelId="{71869BC5-25A6-486A-BCF4-5F954B36A2FA}" type="parTrans" cxnId="{C31902BD-C85F-4E6B-AA7D-C92023349A7A}">
      <dgm:prSet/>
      <dgm:spPr/>
      <dgm:t>
        <a:bodyPr/>
        <a:lstStyle/>
        <a:p>
          <a:endParaRPr lang="en-US"/>
        </a:p>
      </dgm:t>
    </dgm:pt>
    <dgm:pt modelId="{97344E66-E465-4059-B9EC-15D8E44B47B1}" type="sibTrans" cxnId="{C31902BD-C85F-4E6B-AA7D-C92023349A7A}">
      <dgm:prSet/>
      <dgm:spPr/>
      <dgm:t>
        <a:bodyPr/>
        <a:lstStyle/>
        <a:p>
          <a:endParaRPr lang="en-US"/>
        </a:p>
      </dgm:t>
    </dgm:pt>
    <dgm:pt modelId="{D3874FD2-923F-4E97-AF53-DB97110FCC8E}">
      <dgm:prSet/>
      <dgm:spPr/>
      <dgm:t>
        <a:bodyPr/>
        <a:lstStyle/>
        <a:p>
          <a:pPr rtl="0"/>
          <a:r>
            <a:rPr lang="en-US" b="1" dirty="0"/>
            <a:t>Suppliers of equipment and drugs</a:t>
          </a:r>
        </a:p>
      </dgm:t>
    </dgm:pt>
    <dgm:pt modelId="{7779F227-8226-4CBD-A23C-8C11DD596E8E}" type="parTrans" cxnId="{00EE4234-A9B4-4FC2-8797-A8975EA68320}">
      <dgm:prSet/>
      <dgm:spPr/>
      <dgm:t>
        <a:bodyPr/>
        <a:lstStyle/>
        <a:p>
          <a:endParaRPr lang="en-US"/>
        </a:p>
      </dgm:t>
    </dgm:pt>
    <dgm:pt modelId="{5166958F-A0BC-4BDC-AD7C-18F55C6767B2}" type="sibTrans" cxnId="{00EE4234-A9B4-4FC2-8797-A8975EA68320}">
      <dgm:prSet/>
      <dgm:spPr/>
      <dgm:t>
        <a:bodyPr/>
        <a:lstStyle/>
        <a:p>
          <a:endParaRPr lang="en-US"/>
        </a:p>
      </dgm:t>
    </dgm:pt>
    <dgm:pt modelId="{54920F9C-4BEA-4D4E-9779-43395ADAFE95}">
      <dgm:prSet/>
      <dgm:spPr/>
      <dgm:t>
        <a:bodyPr/>
        <a:lstStyle/>
        <a:p>
          <a:pPr rtl="0"/>
          <a:r>
            <a:rPr lang="en-US" b="1" dirty="0"/>
            <a:t>Corporate officers and administrative personnel</a:t>
          </a:r>
        </a:p>
      </dgm:t>
    </dgm:pt>
    <dgm:pt modelId="{D9C3CB2E-1EB8-4C48-9FF4-0339C5B5ACAE}" type="parTrans" cxnId="{60CBFB4D-F1C0-4E00-B227-2D2F47A54412}">
      <dgm:prSet/>
      <dgm:spPr/>
      <dgm:t>
        <a:bodyPr/>
        <a:lstStyle/>
        <a:p>
          <a:endParaRPr lang="en-US"/>
        </a:p>
      </dgm:t>
    </dgm:pt>
    <dgm:pt modelId="{A9FFFEEE-7776-49D0-AB32-2456B9B5D5F3}" type="sibTrans" cxnId="{60CBFB4D-F1C0-4E00-B227-2D2F47A54412}">
      <dgm:prSet/>
      <dgm:spPr/>
      <dgm:t>
        <a:bodyPr/>
        <a:lstStyle/>
        <a:p>
          <a:endParaRPr lang="en-US"/>
        </a:p>
      </dgm:t>
    </dgm:pt>
    <dgm:pt modelId="{2C2E4060-05DE-446A-8185-7ED7C601055F}">
      <dgm:prSet/>
      <dgm:spPr/>
      <dgm:t>
        <a:bodyPr/>
        <a:lstStyle/>
        <a:p>
          <a:pPr rtl="0"/>
          <a:r>
            <a:rPr lang="en-US" b="1" dirty="0"/>
            <a:t>Billing and coding personnel</a:t>
          </a:r>
        </a:p>
      </dgm:t>
    </dgm:pt>
    <dgm:pt modelId="{A06F272B-975F-410C-85ED-D34BE03783C5}" type="parTrans" cxnId="{8E0FB00A-2B39-45E1-BCD1-64A05373ADF1}">
      <dgm:prSet/>
      <dgm:spPr/>
      <dgm:t>
        <a:bodyPr/>
        <a:lstStyle/>
        <a:p>
          <a:endParaRPr lang="en-US"/>
        </a:p>
      </dgm:t>
    </dgm:pt>
    <dgm:pt modelId="{3759E05D-6EE6-466B-BABA-7BB3BFDB08F2}" type="sibTrans" cxnId="{8E0FB00A-2B39-45E1-BCD1-64A05373ADF1}">
      <dgm:prSet/>
      <dgm:spPr/>
      <dgm:t>
        <a:bodyPr/>
        <a:lstStyle/>
        <a:p>
          <a:endParaRPr lang="en-US"/>
        </a:p>
      </dgm:t>
    </dgm:pt>
    <dgm:pt modelId="{836E545E-D1E4-4950-B7E9-6DFCBAF11D21}">
      <dgm:prSet/>
      <dgm:spPr/>
      <dgm:t>
        <a:bodyPr/>
        <a:lstStyle/>
        <a:p>
          <a:pPr rtl="0"/>
          <a:r>
            <a:rPr lang="en-US" b="1" dirty="0"/>
            <a:t>Marketing and sales representatives</a:t>
          </a:r>
        </a:p>
      </dgm:t>
    </dgm:pt>
    <dgm:pt modelId="{34284B1B-FFE4-4470-946E-65F0A0500620}" type="parTrans" cxnId="{1FFB36E0-7099-4EA6-8CB5-4CA62DA8B9F7}">
      <dgm:prSet/>
      <dgm:spPr/>
      <dgm:t>
        <a:bodyPr/>
        <a:lstStyle/>
        <a:p>
          <a:endParaRPr lang="en-US"/>
        </a:p>
      </dgm:t>
    </dgm:pt>
    <dgm:pt modelId="{D40AF759-72B6-415A-AF23-A27C4C366648}" type="sibTrans" cxnId="{1FFB36E0-7099-4EA6-8CB5-4CA62DA8B9F7}">
      <dgm:prSet/>
      <dgm:spPr/>
      <dgm:t>
        <a:bodyPr/>
        <a:lstStyle/>
        <a:p>
          <a:endParaRPr lang="en-US"/>
        </a:p>
      </dgm:t>
    </dgm:pt>
    <dgm:pt modelId="{3F6B3820-D774-49A8-8BCC-26FA894F6518}">
      <dgm:prSet/>
      <dgm:spPr/>
      <dgm:t>
        <a:bodyPr/>
        <a:lstStyle/>
        <a:p>
          <a:pPr rtl="0"/>
          <a:r>
            <a:rPr lang="en-US" b="1" dirty="0"/>
            <a:t>Organized crime</a:t>
          </a:r>
        </a:p>
      </dgm:t>
    </dgm:pt>
    <dgm:pt modelId="{CD536678-A3D4-4649-9A8A-0041F76FEBD3}" type="parTrans" cxnId="{87BF01EC-6FB1-441D-ACA4-9DD0D53A8EE0}">
      <dgm:prSet/>
      <dgm:spPr/>
      <dgm:t>
        <a:bodyPr/>
        <a:lstStyle/>
        <a:p>
          <a:endParaRPr lang="en-US"/>
        </a:p>
      </dgm:t>
    </dgm:pt>
    <dgm:pt modelId="{F8542930-EF44-457E-90B9-67B7446A2921}" type="sibTrans" cxnId="{87BF01EC-6FB1-441D-ACA4-9DD0D53A8EE0}">
      <dgm:prSet/>
      <dgm:spPr/>
      <dgm:t>
        <a:bodyPr/>
        <a:lstStyle/>
        <a:p>
          <a:endParaRPr lang="en-US"/>
        </a:p>
      </dgm:t>
    </dgm:pt>
    <dgm:pt modelId="{842974D6-EEDB-4043-93CB-54A6E657FE3D}" type="pres">
      <dgm:prSet presAssocID="{37DA3615-31D9-4293-9F9C-18B0E9ED51E3}" presName="diagram" presStyleCnt="0">
        <dgm:presLayoutVars>
          <dgm:dir/>
          <dgm:resizeHandles val="exact"/>
        </dgm:presLayoutVars>
      </dgm:prSet>
      <dgm:spPr/>
    </dgm:pt>
    <dgm:pt modelId="{83A6A39F-AC53-49D6-8603-0F0D60F79243}" type="pres">
      <dgm:prSet presAssocID="{DDC8D43B-9350-44C0-BFD2-201E2BD86C2E}" presName="node" presStyleLbl="node1" presStyleIdx="0" presStyleCnt="6">
        <dgm:presLayoutVars>
          <dgm:bulletEnabled val="1"/>
        </dgm:presLayoutVars>
      </dgm:prSet>
      <dgm:spPr/>
    </dgm:pt>
    <dgm:pt modelId="{4D8F0605-7B68-4A81-ACA8-A4536594D317}" type="pres">
      <dgm:prSet presAssocID="{97344E66-E465-4059-B9EC-15D8E44B47B1}" presName="sibTrans" presStyleCnt="0"/>
      <dgm:spPr/>
    </dgm:pt>
    <dgm:pt modelId="{06863DBB-FB20-418B-BBDF-132A3F732F9D}" type="pres">
      <dgm:prSet presAssocID="{D3874FD2-923F-4E97-AF53-DB97110FCC8E}" presName="node" presStyleLbl="node1" presStyleIdx="1" presStyleCnt="6">
        <dgm:presLayoutVars>
          <dgm:bulletEnabled val="1"/>
        </dgm:presLayoutVars>
      </dgm:prSet>
      <dgm:spPr/>
    </dgm:pt>
    <dgm:pt modelId="{8B8A6821-B66A-415A-A885-99069409F210}" type="pres">
      <dgm:prSet presAssocID="{5166958F-A0BC-4BDC-AD7C-18F55C6767B2}" presName="sibTrans" presStyleCnt="0"/>
      <dgm:spPr/>
    </dgm:pt>
    <dgm:pt modelId="{6106784F-F3AC-46FD-898B-F77CD646D232}" type="pres">
      <dgm:prSet presAssocID="{54920F9C-4BEA-4D4E-9779-43395ADAFE95}" presName="node" presStyleLbl="node1" presStyleIdx="2" presStyleCnt="6">
        <dgm:presLayoutVars>
          <dgm:bulletEnabled val="1"/>
        </dgm:presLayoutVars>
      </dgm:prSet>
      <dgm:spPr/>
    </dgm:pt>
    <dgm:pt modelId="{A53BC6D3-9B96-4C9B-AC99-4C14AB64632B}" type="pres">
      <dgm:prSet presAssocID="{A9FFFEEE-7776-49D0-AB32-2456B9B5D5F3}" presName="sibTrans" presStyleCnt="0"/>
      <dgm:spPr/>
    </dgm:pt>
    <dgm:pt modelId="{6832BFEF-632E-4E54-879D-885545B14D7D}" type="pres">
      <dgm:prSet presAssocID="{2C2E4060-05DE-446A-8185-7ED7C601055F}" presName="node" presStyleLbl="node1" presStyleIdx="3" presStyleCnt="6">
        <dgm:presLayoutVars>
          <dgm:bulletEnabled val="1"/>
        </dgm:presLayoutVars>
      </dgm:prSet>
      <dgm:spPr/>
    </dgm:pt>
    <dgm:pt modelId="{E10AA252-A463-45B8-8117-77BA8481E4A0}" type="pres">
      <dgm:prSet presAssocID="{3759E05D-6EE6-466B-BABA-7BB3BFDB08F2}" presName="sibTrans" presStyleCnt="0"/>
      <dgm:spPr/>
    </dgm:pt>
    <dgm:pt modelId="{DD3A6D06-0FAB-4234-B7D0-326676AA3A32}" type="pres">
      <dgm:prSet presAssocID="{836E545E-D1E4-4950-B7E9-6DFCBAF11D21}" presName="node" presStyleLbl="node1" presStyleIdx="4" presStyleCnt="6">
        <dgm:presLayoutVars>
          <dgm:bulletEnabled val="1"/>
        </dgm:presLayoutVars>
      </dgm:prSet>
      <dgm:spPr/>
    </dgm:pt>
    <dgm:pt modelId="{65213586-8DC6-47B4-8A84-3024451EB107}" type="pres">
      <dgm:prSet presAssocID="{D40AF759-72B6-415A-AF23-A27C4C366648}" presName="sibTrans" presStyleCnt="0"/>
      <dgm:spPr/>
    </dgm:pt>
    <dgm:pt modelId="{1FFBBD51-029C-413F-B163-1312623FA479}" type="pres">
      <dgm:prSet presAssocID="{3F6B3820-D774-49A8-8BCC-26FA894F6518}" presName="node" presStyleLbl="node1" presStyleIdx="5" presStyleCnt="6">
        <dgm:presLayoutVars>
          <dgm:bulletEnabled val="1"/>
        </dgm:presLayoutVars>
      </dgm:prSet>
      <dgm:spPr/>
    </dgm:pt>
  </dgm:ptLst>
  <dgm:cxnLst>
    <dgm:cxn modelId="{7E4BA800-BF2C-4DBB-ACFD-58D5374FD175}" type="presOf" srcId="{D3874FD2-923F-4E97-AF53-DB97110FCC8E}" destId="{06863DBB-FB20-418B-BBDF-132A3F732F9D}" srcOrd="0" destOrd="0" presId="urn:microsoft.com/office/officeart/2005/8/layout/default"/>
    <dgm:cxn modelId="{8E0FB00A-2B39-45E1-BCD1-64A05373ADF1}" srcId="{37DA3615-31D9-4293-9F9C-18B0E9ED51E3}" destId="{2C2E4060-05DE-446A-8185-7ED7C601055F}" srcOrd="3" destOrd="0" parTransId="{A06F272B-975F-410C-85ED-D34BE03783C5}" sibTransId="{3759E05D-6EE6-466B-BABA-7BB3BFDB08F2}"/>
    <dgm:cxn modelId="{D0CD8E17-8CCE-4D4F-85A0-E017C831C5BA}" type="presOf" srcId="{DDC8D43B-9350-44C0-BFD2-201E2BD86C2E}" destId="{83A6A39F-AC53-49D6-8603-0F0D60F79243}" srcOrd="0" destOrd="0" presId="urn:microsoft.com/office/officeart/2005/8/layout/default"/>
    <dgm:cxn modelId="{00EE4234-A9B4-4FC2-8797-A8975EA68320}" srcId="{37DA3615-31D9-4293-9F9C-18B0E9ED51E3}" destId="{D3874FD2-923F-4E97-AF53-DB97110FCC8E}" srcOrd="1" destOrd="0" parTransId="{7779F227-8226-4CBD-A23C-8C11DD596E8E}" sibTransId="{5166958F-A0BC-4BDC-AD7C-18F55C6767B2}"/>
    <dgm:cxn modelId="{60CBFB4D-F1C0-4E00-B227-2D2F47A54412}" srcId="{37DA3615-31D9-4293-9F9C-18B0E9ED51E3}" destId="{54920F9C-4BEA-4D4E-9779-43395ADAFE95}" srcOrd="2" destOrd="0" parTransId="{D9C3CB2E-1EB8-4C48-9FF4-0339C5B5ACAE}" sibTransId="{A9FFFEEE-7776-49D0-AB32-2456B9B5D5F3}"/>
    <dgm:cxn modelId="{EE4FC24E-E6C3-4E91-AE21-9D4AD76D47B2}" type="presOf" srcId="{2C2E4060-05DE-446A-8185-7ED7C601055F}" destId="{6832BFEF-632E-4E54-879D-885545B14D7D}" srcOrd="0" destOrd="0" presId="urn:microsoft.com/office/officeart/2005/8/layout/default"/>
    <dgm:cxn modelId="{19E65E97-8D24-4B6E-AB94-58CFAE6ABA8B}" type="presOf" srcId="{37DA3615-31D9-4293-9F9C-18B0E9ED51E3}" destId="{842974D6-EEDB-4043-93CB-54A6E657FE3D}" srcOrd="0" destOrd="0" presId="urn:microsoft.com/office/officeart/2005/8/layout/default"/>
    <dgm:cxn modelId="{8AA1119D-C985-43E2-99EA-E75A93557418}" type="presOf" srcId="{3F6B3820-D774-49A8-8BCC-26FA894F6518}" destId="{1FFBBD51-029C-413F-B163-1312623FA479}" srcOrd="0" destOrd="0" presId="urn:microsoft.com/office/officeart/2005/8/layout/default"/>
    <dgm:cxn modelId="{C31902BD-C85F-4E6B-AA7D-C92023349A7A}" srcId="{37DA3615-31D9-4293-9F9C-18B0E9ED51E3}" destId="{DDC8D43B-9350-44C0-BFD2-201E2BD86C2E}" srcOrd="0" destOrd="0" parTransId="{71869BC5-25A6-486A-BCF4-5F954B36A2FA}" sibTransId="{97344E66-E465-4059-B9EC-15D8E44B47B1}"/>
    <dgm:cxn modelId="{1FFB36E0-7099-4EA6-8CB5-4CA62DA8B9F7}" srcId="{37DA3615-31D9-4293-9F9C-18B0E9ED51E3}" destId="{836E545E-D1E4-4950-B7E9-6DFCBAF11D21}" srcOrd="4" destOrd="0" parTransId="{34284B1B-FFE4-4470-946E-65F0A0500620}" sibTransId="{D40AF759-72B6-415A-AF23-A27C4C366648}"/>
    <dgm:cxn modelId="{9305F0E9-3DE0-4AB3-A31F-EF74074653B4}" type="presOf" srcId="{54920F9C-4BEA-4D4E-9779-43395ADAFE95}" destId="{6106784F-F3AC-46FD-898B-F77CD646D232}" srcOrd="0" destOrd="0" presId="urn:microsoft.com/office/officeart/2005/8/layout/default"/>
    <dgm:cxn modelId="{87BF01EC-6FB1-441D-ACA4-9DD0D53A8EE0}" srcId="{37DA3615-31D9-4293-9F9C-18B0E9ED51E3}" destId="{3F6B3820-D774-49A8-8BCC-26FA894F6518}" srcOrd="5" destOrd="0" parTransId="{CD536678-A3D4-4649-9A8A-0041F76FEBD3}" sibTransId="{F8542930-EF44-457E-90B9-67B7446A2921}"/>
    <dgm:cxn modelId="{393DFCEC-190F-4794-824B-B2C4B9D29264}" type="presOf" srcId="{836E545E-D1E4-4950-B7E9-6DFCBAF11D21}" destId="{DD3A6D06-0FAB-4234-B7D0-326676AA3A32}" srcOrd="0" destOrd="0" presId="urn:microsoft.com/office/officeart/2005/8/layout/default"/>
    <dgm:cxn modelId="{13EE147A-4694-452D-8B6A-3EC59708ADDA}" type="presParOf" srcId="{842974D6-EEDB-4043-93CB-54A6E657FE3D}" destId="{83A6A39F-AC53-49D6-8603-0F0D60F79243}" srcOrd="0" destOrd="0" presId="urn:microsoft.com/office/officeart/2005/8/layout/default"/>
    <dgm:cxn modelId="{3D134077-0FE9-4F7E-B0A3-C14BA1F12391}" type="presParOf" srcId="{842974D6-EEDB-4043-93CB-54A6E657FE3D}" destId="{4D8F0605-7B68-4A81-ACA8-A4536594D317}" srcOrd="1" destOrd="0" presId="urn:microsoft.com/office/officeart/2005/8/layout/default"/>
    <dgm:cxn modelId="{D4F3D9F4-90B3-42FA-AA60-1FFC5F397FCE}" type="presParOf" srcId="{842974D6-EEDB-4043-93CB-54A6E657FE3D}" destId="{06863DBB-FB20-418B-BBDF-132A3F732F9D}" srcOrd="2" destOrd="0" presId="urn:microsoft.com/office/officeart/2005/8/layout/default"/>
    <dgm:cxn modelId="{E5B09345-8BD2-4740-992C-4BBB31756C8E}" type="presParOf" srcId="{842974D6-EEDB-4043-93CB-54A6E657FE3D}" destId="{8B8A6821-B66A-415A-A885-99069409F210}" srcOrd="3" destOrd="0" presId="urn:microsoft.com/office/officeart/2005/8/layout/default"/>
    <dgm:cxn modelId="{78A40265-555F-499D-889B-DCD569FC6285}" type="presParOf" srcId="{842974D6-EEDB-4043-93CB-54A6E657FE3D}" destId="{6106784F-F3AC-46FD-898B-F77CD646D232}" srcOrd="4" destOrd="0" presId="urn:microsoft.com/office/officeart/2005/8/layout/default"/>
    <dgm:cxn modelId="{377DEA0B-973A-4BF2-8B55-75D1DFC81EA7}" type="presParOf" srcId="{842974D6-EEDB-4043-93CB-54A6E657FE3D}" destId="{A53BC6D3-9B96-4C9B-AC99-4C14AB64632B}" srcOrd="5" destOrd="0" presId="urn:microsoft.com/office/officeart/2005/8/layout/default"/>
    <dgm:cxn modelId="{07E0B45A-A67F-4B98-B566-FE17F724526F}" type="presParOf" srcId="{842974D6-EEDB-4043-93CB-54A6E657FE3D}" destId="{6832BFEF-632E-4E54-879D-885545B14D7D}" srcOrd="6" destOrd="0" presId="urn:microsoft.com/office/officeart/2005/8/layout/default"/>
    <dgm:cxn modelId="{52E014AE-B716-4CD1-A2C4-F797ABCB7934}" type="presParOf" srcId="{842974D6-EEDB-4043-93CB-54A6E657FE3D}" destId="{E10AA252-A463-45B8-8117-77BA8481E4A0}" srcOrd="7" destOrd="0" presId="urn:microsoft.com/office/officeart/2005/8/layout/default"/>
    <dgm:cxn modelId="{08CF5922-BECC-4BCB-8A5B-AAFEB34E073B}" type="presParOf" srcId="{842974D6-EEDB-4043-93CB-54A6E657FE3D}" destId="{DD3A6D06-0FAB-4234-B7D0-326676AA3A32}" srcOrd="8" destOrd="0" presId="urn:microsoft.com/office/officeart/2005/8/layout/default"/>
    <dgm:cxn modelId="{5E5C0D70-3EF8-4824-92AC-584C14C79C6B}" type="presParOf" srcId="{842974D6-EEDB-4043-93CB-54A6E657FE3D}" destId="{65213586-8DC6-47B4-8A84-3024451EB107}" srcOrd="9" destOrd="0" presId="urn:microsoft.com/office/officeart/2005/8/layout/default"/>
    <dgm:cxn modelId="{EB3DE535-A0C4-4FAB-8DED-949782C99FFD}" type="presParOf" srcId="{842974D6-EEDB-4043-93CB-54A6E657FE3D}" destId="{1FFBBD51-029C-413F-B163-1312623FA47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51F90A-D5C2-4A04-A4F9-7BB1F87E9F1C}" type="doc">
      <dgm:prSet loTypeId="urn:microsoft.com/office/officeart/2008/layout/VerticalCircleList" loCatId="list" qsTypeId="urn:microsoft.com/office/officeart/2005/8/quickstyle/simple1" qsCatId="simple" csTypeId="urn:microsoft.com/office/officeart/2005/8/colors/colorful4" csCatId="colorful"/>
      <dgm:spPr/>
      <dgm:t>
        <a:bodyPr/>
        <a:lstStyle/>
        <a:p>
          <a:endParaRPr lang="en-US"/>
        </a:p>
      </dgm:t>
    </dgm:pt>
    <dgm:pt modelId="{DDDA22C3-4C24-40C5-A9D5-374897229731}">
      <dgm:prSet/>
      <dgm:spPr/>
      <dgm:t>
        <a:bodyPr/>
        <a:lstStyle/>
        <a:p>
          <a:pPr rtl="0"/>
          <a:r>
            <a:rPr lang="en-US" b="1" dirty="0"/>
            <a:t>False Claims Act</a:t>
          </a:r>
        </a:p>
      </dgm:t>
    </dgm:pt>
    <dgm:pt modelId="{70207DDA-8287-4A75-8FCA-2D4BB659135D}" type="parTrans" cxnId="{DD40D31B-EE7C-4779-A826-9650A68C5E62}">
      <dgm:prSet/>
      <dgm:spPr/>
      <dgm:t>
        <a:bodyPr/>
        <a:lstStyle/>
        <a:p>
          <a:endParaRPr lang="en-US"/>
        </a:p>
      </dgm:t>
    </dgm:pt>
    <dgm:pt modelId="{0C07E6B6-E263-4774-976B-447F48A871A7}" type="sibTrans" cxnId="{DD40D31B-EE7C-4779-A826-9650A68C5E62}">
      <dgm:prSet/>
      <dgm:spPr/>
      <dgm:t>
        <a:bodyPr/>
        <a:lstStyle/>
        <a:p>
          <a:endParaRPr lang="en-US"/>
        </a:p>
      </dgm:t>
    </dgm:pt>
    <dgm:pt modelId="{34EA6DAC-59EA-4452-B611-AFF7E4557EFC}">
      <dgm:prSet/>
      <dgm:spPr/>
      <dgm:t>
        <a:bodyPr/>
        <a:lstStyle/>
        <a:p>
          <a:pPr rtl="0"/>
          <a:r>
            <a:rPr lang="en-US" b="1" dirty="0"/>
            <a:t>Federal Anti-kickback Statute</a:t>
          </a:r>
        </a:p>
      </dgm:t>
    </dgm:pt>
    <dgm:pt modelId="{3C5F326B-2288-40E6-8932-5213BEB350B5}" type="parTrans" cxnId="{9DB30E1E-8C08-411E-B199-9161D9C54D85}">
      <dgm:prSet/>
      <dgm:spPr/>
      <dgm:t>
        <a:bodyPr/>
        <a:lstStyle/>
        <a:p>
          <a:endParaRPr lang="en-US"/>
        </a:p>
      </dgm:t>
    </dgm:pt>
    <dgm:pt modelId="{EFD8C002-6B5B-409E-96B8-E5417D9504D9}" type="sibTrans" cxnId="{9DB30E1E-8C08-411E-B199-9161D9C54D85}">
      <dgm:prSet/>
      <dgm:spPr/>
      <dgm:t>
        <a:bodyPr/>
        <a:lstStyle/>
        <a:p>
          <a:endParaRPr lang="en-US"/>
        </a:p>
      </dgm:t>
    </dgm:pt>
    <dgm:pt modelId="{F4DE84D3-5A68-4FBD-91C4-9EA3EB2F2A75}">
      <dgm:prSet/>
      <dgm:spPr/>
      <dgm:t>
        <a:bodyPr/>
        <a:lstStyle/>
        <a:p>
          <a:pPr rtl="0"/>
          <a:r>
            <a:rPr lang="en-US" b="1" dirty="0"/>
            <a:t>Physician Self-Referral Law</a:t>
          </a:r>
        </a:p>
      </dgm:t>
    </dgm:pt>
    <dgm:pt modelId="{0AF54FBB-DFB7-4CAF-8F62-B1DCA8669B8D}" type="parTrans" cxnId="{74724EF7-ADE8-4E82-B243-8481B6687107}">
      <dgm:prSet/>
      <dgm:spPr/>
      <dgm:t>
        <a:bodyPr/>
        <a:lstStyle/>
        <a:p>
          <a:endParaRPr lang="en-US"/>
        </a:p>
      </dgm:t>
    </dgm:pt>
    <dgm:pt modelId="{623AE426-6C57-48D4-ADF0-C6218EEA9972}" type="sibTrans" cxnId="{74724EF7-ADE8-4E82-B243-8481B6687107}">
      <dgm:prSet/>
      <dgm:spPr/>
      <dgm:t>
        <a:bodyPr/>
        <a:lstStyle/>
        <a:p>
          <a:endParaRPr lang="en-US"/>
        </a:p>
      </dgm:t>
    </dgm:pt>
    <dgm:pt modelId="{24E5E03B-C840-4F54-8D42-8B9AB66DDB4F}">
      <dgm:prSet/>
      <dgm:spPr/>
      <dgm:t>
        <a:bodyPr/>
        <a:lstStyle/>
        <a:p>
          <a:pPr rtl="0"/>
          <a:r>
            <a:rPr lang="en-US" b="1" dirty="0"/>
            <a:t>Civil Monetary Penalty Law</a:t>
          </a:r>
        </a:p>
      </dgm:t>
    </dgm:pt>
    <dgm:pt modelId="{A3547891-89D1-4F1B-A381-F83AA89113BD}" type="parTrans" cxnId="{A26F1303-DF2E-4ED3-A8B7-1F19FD0BEBCB}">
      <dgm:prSet/>
      <dgm:spPr/>
      <dgm:t>
        <a:bodyPr/>
        <a:lstStyle/>
        <a:p>
          <a:endParaRPr lang="en-US"/>
        </a:p>
      </dgm:t>
    </dgm:pt>
    <dgm:pt modelId="{6690D8AE-BF7B-4E37-B1B2-562C13A34527}" type="sibTrans" cxnId="{A26F1303-DF2E-4ED3-A8B7-1F19FD0BEBCB}">
      <dgm:prSet/>
      <dgm:spPr/>
      <dgm:t>
        <a:bodyPr/>
        <a:lstStyle/>
        <a:p>
          <a:endParaRPr lang="en-US"/>
        </a:p>
      </dgm:t>
    </dgm:pt>
    <dgm:pt modelId="{8E160175-4975-4772-B3BD-E574152A240B}" type="pres">
      <dgm:prSet presAssocID="{7B51F90A-D5C2-4A04-A4F9-7BB1F87E9F1C}" presName="Name0" presStyleCnt="0">
        <dgm:presLayoutVars>
          <dgm:dir/>
        </dgm:presLayoutVars>
      </dgm:prSet>
      <dgm:spPr/>
    </dgm:pt>
    <dgm:pt modelId="{9FE7D994-6039-4ACC-86E8-0219C3E3070E}" type="pres">
      <dgm:prSet presAssocID="{DDDA22C3-4C24-40C5-A9D5-374897229731}" presName="noChildren" presStyleCnt="0"/>
      <dgm:spPr/>
    </dgm:pt>
    <dgm:pt modelId="{87C6A153-5F47-49BD-B21B-F1D466194A70}" type="pres">
      <dgm:prSet presAssocID="{DDDA22C3-4C24-40C5-A9D5-374897229731}" presName="gap" presStyleCnt="0"/>
      <dgm:spPr/>
    </dgm:pt>
    <dgm:pt modelId="{DE0FE3D8-6B4E-4C07-BC8E-E8604AD4CF2B}" type="pres">
      <dgm:prSet presAssocID="{DDDA22C3-4C24-40C5-A9D5-374897229731}" presName="medCircle2" presStyleLbl="vennNode1" presStyleIdx="0" presStyleCnt="4"/>
      <dgm:spPr/>
    </dgm:pt>
    <dgm:pt modelId="{523BD09D-AFEF-4036-84ED-7FB3F32D4D44}" type="pres">
      <dgm:prSet presAssocID="{DDDA22C3-4C24-40C5-A9D5-374897229731}" presName="txLvlOnly1" presStyleLbl="revTx" presStyleIdx="0" presStyleCnt="4"/>
      <dgm:spPr/>
    </dgm:pt>
    <dgm:pt modelId="{D85B12E9-326B-427C-A4E9-779DAFACF300}" type="pres">
      <dgm:prSet presAssocID="{34EA6DAC-59EA-4452-B611-AFF7E4557EFC}" presName="noChildren" presStyleCnt="0"/>
      <dgm:spPr/>
    </dgm:pt>
    <dgm:pt modelId="{C0B8EB4F-31A5-4210-82DE-2789F0F47256}" type="pres">
      <dgm:prSet presAssocID="{34EA6DAC-59EA-4452-B611-AFF7E4557EFC}" presName="gap" presStyleCnt="0"/>
      <dgm:spPr/>
    </dgm:pt>
    <dgm:pt modelId="{FB210342-32CF-414D-B32B-E41ABBCE38C1}" type="pres">
      <dgm:prSet presAssocID="{34EA6DAC-59EA-4452-B611-AFF7E4557EFC}" presName="medCircle2" presStyleLbl="vennNode1" presStyleIdx="1" presStyleCnt="4"/>
      <dgm:spPr/>
    </dgm:pt>
    <dgm:pt modelId="{06C7E3FF-2984-485F-AC66-7B7A830F67E3}" type="pres">
      <dgm:prSet presAssocID="{34EA6DAC-59EA-4452-B611-AFF7E4557EFC}" presName="txLvlOnly1" presStyleLbl="revTx" presStyleIdx="1" presStyleCnt="4"/>
      <dgm:spPr/>
    </dgm:pt>
    <dgm:pt modelId="{98A9B5CC-B1E2-4C0C-A82E-E586556CBF16}" type="pres">
      <dgm:prSet presAssocID="{F4DE84D3-5A68-4FBD-91C4-9EA3EB2F2A75}" presName="noChildren" presStyleCnt="0"/>
      <dgm:spPr/>
    </dgm:pt>
    <dgm:pt modelId="{A3896BEA-B1A3-4F27-AF92-683ACB7F7BFE}" type="pres">
      <dgm:prSet presAssocID="{F4DE84D3-5A68-4FBD-91C4-9EA3EB2F2A75}" presName="gap" presStyleCnt="0"/>
      <dgm:spPr/>
    </dgm:pt>
    <dgm:pt modelId="{7412BC17-3E53-45F0-98D6-F11F13895C93}" type="pres">
      <dgm:prSet presAssocID="{F4DE84D3-5A68-4FBD-91C4-9EA3EB2F2A75}" presName="medCircle2" presStyleLbl="vennNode1" presStyleIdx="2" presStyleCnt="4"/>
      <dgm:spPr/>
    </dgm:pt>
    <dgm:pt modelId="{8EC7D0DE-1BB6-4C4F-A9E3-07BC662F072D}" type="pres">
      <dgm:prSet presAssocID="{F4DE84D3-5A68-4FBD-91C4-9EA3EB2F2A75}" presName="txLvlOnly1" presStyleLbl="revTx" presStyleIdx="2" presStyleCnt="4"/>
      <dgm:spPr/>
    </dgm:pt>
    <dgm:pt modelId="{60516957-CE2B-4E1F-8813-6CB5ACD2E7A8}" type="pres">
      <dgm:prSet presAssocID="{24E5E03B-C840-4F54-8D42-8B9AB66DDB4F}" presName="noChildren" presStyleCnt="0"/>
      <dgm:spPr/>
    </dgm:pt>
    <dgm:pt modelId="{3B267CF2-7DC5-4F1E-A6C8-BAC26839A808}" type="pres">
      <dgm:prSet presAssocID="{24E5E03B-C840-4F54-8D42-8B9AB66DDB4F}" presName="gap" presStyleCnt="0"/>
      <dgm:spPr/>
    </dgm:pt>
    <dgm:pt modelId="{B07A966F-B713-4B17-903C-347CD271DF54}" type="pres">
      <dgm:prSet presAssocID="{24E5E03B-C840-4F54-8D42-8B9AB66DDB4F}" presName="medCircle2" presStyleLbl="vennNode1" presStyleIdx="3" presStyleCnt="4"/>
      <dgm:spPr/>
    </dgm:pt>
    <dgm:pt modelId="{9E20A4D6-35AE-4A49-A96B-6EE3AE333B35}" type="pres">
      <dgm:prSet presAssocID="{24E5E03B-C840-4F54-8D42-8B9AB66DDB4F}" presName="txLvlOnly1" presStyleLbl="revTx" presStyleIdx="3" presStyleCnt="4"/>
      <dgm:spPr/>
    </dgm:pt>
  </dgm:ptLst>
  <dgm:cxnLst>
    <dgm:cxn modelId="{A26F1303-DF2E-4ED3-A8B7-1F19FD0BEBCB}" srcId="{7B51F90A-D5C2-4A04-A4F9-7BB1F87E9F1C}" destId="{24E5E03B-C840-4F54-8D42-8B9AB66DDB4F}" srcOrd="3" destOrd="0" parTransId="{A3547891-89D1-4F1B-A381-F83AA89113BD}" sibTransId="{6690D8AE-BF7B-4E37-B1B2-562C13A34527}"/>
    <dgm:cxn modelId="{DD40D31B-EE7C-4779-A826-9650A68C5E62}" srcId="{7B51F90A-D5C2-4A04-A4F9-7BB1F87E9F1C}" destId="{DDDA22C3-4C24-40C5-A9D5-374897229731}" srcOrd="0" destOrd="0" parTransId="{70207DDA-8287-4A75-8FCA-2D4BB659135D}" sibTransId="{0C07E6B6-E263-4774-976B-447F48A871A7}"/>
    <dgm:cxn modelId="{9DB30E1E-8C08-411E-B199-9161D9C54D85}" srcId="{7B51F90A-D5C2-4A04-A4F9-7BB1F87E9F1C}" destId="{34EA6DAC-59EA-4452-B611-AFF7E4557EFC}" srcOrd="1" destOrd="0" parTransId="{3C5F326B-2288-40E6-8932-5213BEB350B5}" sibTransId="{EFD8C002-6B5B-409E-96B8-E5417D9504D9}"/>
    <dgm:cxn modelId="{5C75F12F-DE0E-4D6F-B25B-C059C4508BF5}" type="presOf" srcId="{DDDA22C3-4C24-40C5-A9D5-374897229731}" destId="{523BD09D-AFEF-4036-84ED-7FB3F32D4D44}" srcOrd="0" destOrd="0" presId="urn:microsoft.com/office/officeart/2008/layout/VerticalCircleList"/>
    <dgm:cxn modelId="{9BE24962-0919-4E5D-8BF3-62B3DEC2E0D4}" type="presOf" srcId="{7B51F90A-D5C2-4A04-A4F9-7BB1F87E9F1C}" destId="{8E160175-4975-4772-B3BD-E574152A240B}" srcOrd="0" destOrd="0" presId="urn:microsoft.com/office/officeart/2008/layout/VerticalCircleList"/>
    <dgm:cxn modelId="{448564A1-8B1D-4DF8-83D3-0579CAC5E1DF}" type="presOf" srcId="{34EA6DAC-59EA-4452-B611-AFF7E4557EFC}" destId="{06C7E3FF-2984-485F-AC66-7B7A830F67E3}" srcOrd="0" destOrd="0" presId="urn:microsoft.com/office/officeart/2008/layout/VerticalCircleList"/>
    <dgm:cxn modelId="{FA90BCE7-CA87-46D2-B7AA-67FB744B614F}" type="presOf" srcId="{24E5E03B-C840-4F54-8D42-8B9AB66DDB4F}" destId="{9E20A4D6-35AE-4A49-A96B-6EE3AE333B35}" srcOrd="0" destOrd="0" presId="urn:microsoft.com/office/officeart/2008/layout/VerticalCircleList"/>
    <dgm:cxn modelId="{E5FBA3F2-F9F5-4870-9688-B8B806643447}" type="presOf" srcId="{F4DE84D3-5A68-4FBD-91C4-9EA3EB2F2A75}" destId="{8EC7D0DE-1BB6-4C4F-A9E3-07BC662F072D}" srcOrd="0" destOrd="0" presId="urn:microsoft.com/office/officeart/2008/layout/VerticalCircleList"/>
    <dgm:cxn modelId="{74724EF7-ADE8-4E82-B243-8481B6687107}" srcId="{7B51F90A-D5C2-4A04-A4F9-7BB1F87E9F1C}" destId="{F4DE84D3-5A68-4FBD-91C4-9EA3EB2F2A75}" srcOrd="2" destOrd="0" parTransId="{0AF54FBB-DFB7-4CAF-8F62-B1DCA8669B8D}" sibTransId="{623AE426-6C57-48D4-ADF0-C6218EEA9972}"/>
    <dgm:cxn modelId="{B8A8A939-D583-4D83-BF60-B8D54EAF7B33}" type="presParOf" srcId="{8E160175-4975-4772-B3BD-E574152A240B}" destId="{9FE7D994-6039-4ACC-86E8-0219C3E3070E}" srcOrd="0" destOrd="0" presId="urn:microsoft.com/office/officeart/2008/layout/VerticalCircleList"/>
    <dgm:cxn modelId="{E3ED0E32-7683-415E-9A45-80CA030AB11F}" type="presParOf" srcId="{9FE7D994-6039-4ACC-86E8-0219C3E3070E}" destId="{87C6A153-5F47-49BD-B21B-F1D466194A70}" srcOrd="0" destOrd="0" presId="urn:microsoft.com/office/officeart/2008/layout/VerticalCircleList"/>
    <dgm:cxn modelId="{D06D9CA6-7487-4861-A47A-754A90D770CA}" type="presParOf" srcId="{9FE7D994-6039-4ACC-86E8-0219C3E3070E}" destId="{DE0FE3D8-6B4E-4C07-BC8E-E8604AD4CF2B}" srcOrd="1" destOrd="0" presId="urn:microsoft.com/office/officeart/2008/layout/VerticalCircleList"/>
    <dgm:cxn modelId="{EFFCD80B-A1AA-48D9-A2A7-6F352AB5BC97}" type="presParOf" srcId="{9FE7D994-6039-4ACC-86E8-0219C3E3070E}" destId="{523BD09D-AFEF-4036-84ED-7FB3F32D4D44}" srcOrd="2" destOrd="0" presId="urn:microsoft.com/office/officeart/2008/layout/VerticalCircleList"/>
    <dgm:cxn modelId="{0E1608A5-237A-4B7E-9833-A91FE2EE8D63}" type="presParOf" srcId="{8E160175-4975-4772-B3BD-E574152A240B}" destId="{D85B12E9-326B-427C-A4E9-779DAFACF300}" srcOrd="1" destOrd="0" presId="urn:microsoft.com/office/officeart/2008/layout/VerticalCircleList"/>
    <dgm:cxn modelId="{C56E5B5C-3D17-4B37-96A5-9ACA67C6D38F}" type="presParOf" srcId="{D85B12E9-326B-427C-A4E9-779DAFACF300}" destId="{C0B8EB4F-31A5-4210-82DE-2789F0F47256}" srcOrd="0" destOrd="0" presId="urn:microsoft.com/office/officeart/2008/layout/VerticalCircleList"/>
    <dgm:cxn modelId="{37319F88-73D9-4D30-B7AD-E455097FEC6C}" type="presParOf" srcId="{D85B12E9-326B-427C-A4E9-779DAFACF300}" destId="{FB210342-32CF-414D-B32B-E41ABBCE38C1}" srcOrd="1" destOrd="0" presId="urn:microsoft.com/office/officeart/2008/layout/VerticalCircleList"/>
    <dgm:cxn modelId="{D7C02B19-2AE8-4277-9066-560FE3FDBBE6}" type="presParOf" srcId="{D85B12E9-326B-427C-A4E9-779DAFACF300}" destId="{06C7E3FF-2984-485F-AC66-7B7A830F67E3}" srcOrd="2" destOrd="0" presId="urn:microsoft.com/office/officeart/2008/layout/VerticalCircleList"/>
    <dgm:cxn modelId="{0CA7BCA5-BB09-4DF8-ADB9-4B106B4339B6}" type="presParOf" srcId="{8E160175-4975-4772-B3BD-E574152A240B}" destId="{98A9B5CC-B1E2-4C0C-A82E-E586556CBF16}" srcOrd="2" destOrd="0" presId="urn:microsoft.com/office/officeart/2008/layout/VerticalCircleList"/>
    <dgm:cxn modelId="{5413B97F-C7DB-4235-B9B1-E400813466A7}" type="presParOf" srcId="{98A9B5CC-B1E2-4C0C-A82E-E586556CBF16}" destId="{A3896BEA-B1A3-4F27-AF92-683ACB7F7BFE}" srcOrd="0" destOrd="0" presId="urn:microsoft.com/office/officeart/2008/layout/VerticalCircleList"/>
    <dgm:cxn modelId="{1F14A2E6-16FC-4D3F-AF74-D8691AD31B88}" type="presParOf" srcId="{98A9B5CC-B1E2-4C0C-A82E-E586556CBF16}" destId="{7412BC17-3E53-45F0-98D6-F11F13895C93}" srcOrd="1" destOrd="0" presId="urn:microsoft.com/office/officeart/2008/layout/VerticalCircleList"/>
    <dgm:cxn modelId="{B4BAB9CC-D87A-4ECC-A525-261C8516F9BA}" type="presParOf" srcId="{98A9B5CC-B1E2-4C0C-A82E-E586556CBF16}" destId="{8EC7D0DE-1BB6-4C4F-A9E3-07BC662F072D}" srcOrd="2" destOrd="0" presId="urn:microsoft.com/office/officeart/2008/layout/VerticalCircleList"/>
    <dgm:cxn modelId="{01E4F7F0-7E7C-4B30-AED7-FA6091E3A1A1}" type="presParOf" srcId="{8E160175-4975-4772-B3BD-E574152A240B}" destId="{60516957-CE2B-4E1F-8813-6CB5ACD2E7A8}" srcOrd="3" destOrd="0" presId="urn:microsoft.com/office/officeart/2008/layout/VerticalCircleList"/>
    <dgm:cxn modelId="{3A375983-1DC3-4B63-ABAD-BE53D4A29FBF}" type="presParOf" srcId="{60516957-CE2B-4E1F-8813-6CB5ACD2E7A8}" destId="{3B267CF2-7DC5-4F1E-A6C8-BAC26839A808}" srcOrd="0" destOrd="0" presId="urn:microsoft.com/office/officeart/2008/layout/VerticalCircleList"/>
    <dgm:cxn modelId="{111FBCE7-FF2A-4195-9227-90F90207C513}" type="presParOf" srcId="{60516957-CE2B-4E1F-8813-6CB5ACD2E7A8}" destId="{B07A966F-B713-4B17-903C-347CD271DF54}" srcOrd="1" destOrd="0" presId="urn:microsoft.com/office/officeart/2008/layout/VerticalCircleList"/>
    <dgm:cxn modelId="{36F140C4-C6A8-46A6-8BF4-9AB9F4FFCF38}" type="presParOf" srcId="{60516957-CE2B-4E1F-8813-6CB5ACD2E7A8}" destId="{9E20A4D6-35AE-4A49-A96B-6EE3AE333B35}"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903130-A1FB-4FCA-9F7C-95F505E85BA3}"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US"/>
        </a:p>
      </dgm:t>
    </dgm:pt>
    <dgm:pt modelId="{0A3BF69B-8D90-4CDE-A8A2-61BE84D7B97F}">
      <dgm:prSet/>
      <dgm:spPr/>
      <dgm:t>
        <a:bodyPr/>
        <a:lstStyle/>
        <a:p>
          <a:pPr rtl="0"/>
          <a:r>
            <a:rPr lang="en-US" u="none" dirty="0"/>
            <a:t>Is there a referral by a physician for a designated health service payable by Medicare? </a:t>
          </a:r>
        </a:p>
      </dgm:t>
    </dgm:pt>
    <dgm:pt modelId="{272CB641-F052-49F3-904F-B85A472707AF}" type="parTrans" cxnId="{D67B8D47-8D86-43FF-BB64-E0CC82F68500}">
      <dgm:prSet/>
      <dgm:spPr/>
      <dgm:t>
        <a:bodyPr/>
        <a:lstStyle/>
        <a:p>
          <a:endParaRPr lang="en-US"/>
        </a:p>
      </dgm:t>
    </dgm:pt>
    <dgm:pt modelId="{2E847DC2-60F5-4567-B7A0-1F21117CF294}" type="sibTrans" cxnId="{D67B8D47-8D86-43FF-BB64-E0CC82F68500}">
      <dgm:prSet/>
      <dgm:spPr/>
      <dgm:t>
        <a:bodyPr/>
        <a:lstStyle/>
        <a:p>
          <a:endParaRPr lang="en-US"/>
        </a:p>
      </dgm:t>
    </dgm:pt>
    <dgm:pt modelId="{9F3F633E-9ADE-4BE7-944E-EB939258C381}">
      <dgm:prSet/>
      <dgm:spPr/>
      <dgm:t>
        <a:bodyPr/>
        <a:lstStyle/>
        <a:p>
          <a:pPr rtl="0"/>
          <a:r>
            <a:rPr lang="en-US" u="none" dirty="0"/>
            <a:t>Does the physician have a financial relationship with the entity furnishing the DHS?</a:t>
          </a:r>
        </a:p>
      </dgm:t>
    </dgm:pt>
    <dgm:pt modelId="{48812EF6-FB6B-4DCF-9026-6BE9F3649003}" type="parTrans" cxnId="{E6E1EEF4-53E0-475A-9AE5-E8335D76148B}">
      <dgm:prSet/>
      <dgm:spPr/>
      <dgm:t>
        <a:bodyPr/>
        <a:lstStyle/>
        <a:p>
          <a:endParaRPr lang="en-US"/>
        </a:p>
      </dgm:t>
    </dgm:pt>
    <dgm:pt modelId="{595E2A18-7A81-47E0-8D60-24183D3D64E7}" type="sibTrans" cxnId="{E6E1EEF4-53E0-475A-9AE5-E8335D76148B}">
      <dgm:prSet/>
      <dgm:spPr/>
      <dgm:t>
        <a:bodyPr/>
        <a:lstStyle/>
        <a:p>
          <a:endParaRPr lang="en-US"/>
        </a:p>
      </dgm:t>
    </dgm:pt>
    <dgm:pt modelId="{E7FF630C-D52D-490A-8620-F7AA46AC9AE3}">
      <dgm:prSet/>
      <dgm:spPr/>
      <dgm:t>
        <a:bodyPr/>
        <a:lstStyle/>
        <a:p>
          <a:pPr rtl="0"/>
          <a:r>
            <a:rPr lang="en-US" u="none" dirty="0"/>
            <a:t>Does the financial relationship fit in an exception?</a:t>
          </a:r>
        </a:p>
      </dgm:t>
    </dgm:pt>
    <dgm:pt modelId="{D1B83A98-C0A5-4B8D-8634-0CDFEAD57409}" type="parTrans" cxnId="{1942D39A-D586-4BD4-BF47-CF615000D692}">
      <dgm:prSet/>
      <dgm:spPr/>
      <dgm:t>
        <a:bodyPr/>
        <a:lstStyle/>
        <a:p>
          <a:endParaRPr lang="en-US"/>
        </a:p>
      </dgm:t>
    </dgm:pt>
    <dgm:pt modelId="{189F0D5A-F583-4FC8-8B85-DE777EA5DE09}" type="sibTrans" cxnId="{1942D39A-D586-4BD4-BF47-CF615000D692}">
      <dgm:prSet/>
      <dgm:spPr/>
      <dgm:t>
        <a:bodyPr/>
        <a:lstStyle/>
        <a:p>
          <a:endParaRPr lang="en-US"/>
        </a:p>
      </dgm:t>
    </dgm:pt>
    <dgm:pt modelId="{40F904E2-FFB3-4CD6-99CE-06BFFC49D5C4}">
      <dgm:prSet/>
      <dgm:spPr/>
      <dgm:t>
        <a:bodyPr/>
        <a:lstStyle/>
        <a:p>
          <a:pPr rtl="0"/>
          <a:r>
            <a:rPr lang="en-US" b="1" i="1" u="none" dirty="0"/>
            <a:t>If no exception, there’s a violation</a:t>
          </a:r>
          <a:endParaRPr lang="en-US" u="none" dirty="0"/>
        </a:p>
      </dgm:t>
    </dgm:pt>
    <dgm:pt modelId="{7B68B998-CD4B-41EC-8F38-492FCF404D88}" type="parTrans" cxnId="{B43B9495-16AA-4B7F-B18B-F77D47A4F6FE}">
      <dgm:prSet/>
      <dgm:spPr/>
      <dgm:t>
        <a:bodyPr/>
        <a:lstStyle/>
        <a:p>
          <a:endParaRPr lang="en-US"/>
        </a:p>
      </dgm:t>
    </dgm:pt>
    <dgm:pt modelId="{5169D4E0-90E7-426B-9177-57C89845D20C}" type="sibTrans" cxnId="{B43B9495-16AA-4B7F-B18B-F77D47A4F6FE}">
      <dgm:prSet/>
      <dgm:spPr/>
      <dgm:t>
        <a:bodyPr/>
        <a:lstStyle/>
        <a:p>
          <a:endParaRPr lang="en-US"/>
        </a:p>
      </dgm:t>
    </dgm:pt>
    <dgm:pt modelId="{D6B033B7-D9D3-4D1A-9C46-7B2AF2FD236D}" type="pres">
      <dgm:prSet presAssocID="{07903130-A1FB-4FCA-9F7C-95F505E85BA3}" presName="CompostProcess" presStyleCnt="0">
        <dgm:presLayoutVars>
          <dgm:dir/>
          <dgm:resizeHandles val="exact"/>
        </dgm:presLayoutVars>
      </dgm:prSet>
      <dgm:spPr/>
    </dgm:pt>
    <dgm:pt modelId="{4A4774C2-BE15-4AEB-9513-04648FE7A8AF}" type="pres">
      <dgm:prSet presAssocID="{07903130-A1FB-4FCA-9F7C-95F505E85BA3}" presName="arrow" presStyleLbl="bgShp" presStyleIdx="0" presStyleCnt="1"/>
      <dgm:spPr/>
    </dgm:pt>
    <dgm:pt modelId="{303A812C-0496-46A2-BC5E-E258F49B4E6F}" type="pres">
      <dgm:prSet presAssocID="{07903130-A1FB-4FCA-9F7C-95F505E85BA3}" presName="linearProcess" presStyleCnt="0"/>
      <dgm:spPr/>
    </dgm:pt>
    <dgm:pt modelId="{68B22BA8-2AD8-4B06-B1B8-72BA224A19E9}" type="pres">
      <dgm:prSet presAssocID="{0A3BF69B-8D90-4CDE-A8A2-61BE84D7B97F}" presName="textNode" presStyleLbl="node1" presStyleIdx="0" presStyleCnt="4">
        <dgm:presLayoutVars>
          <dgm:bulletEnabled val="1"/>
        </dgm:presLayoutVars>
      </dgm:prSet>
      <dgm:spPr/>
    </dgm:pt>
    <dgm:pt modelId="{BB591BBA-B50E-45A8-8827-EE63C25868E9}" type="pres">
      <dgm:prSet presAssocID="{2E847DC2-60F5-4567-B7A0-1F21117CF294}" presName="sibTrans" presStyleCnt="0"/>
      <dgm:spPr/>
    </dgm:pt>
    <dgm:pt modelId="{F7985743-E144-44AE-88E2-1011CCDAA6FA}" type="pres">
      <dgm:prSet presAssocID="{9F3F633E-9ADE-4BE7-944E-EB939258C381}" presName="textNode" presStyleLbl="node1" presStyleIdx="1" presStyleCnt="4">
        <dgm:presLayoutVars>
          <dgm:bulletEnabled val="1"/>
        </dgm:presLayoutVars>
      </dgm:prSet>
      <dgm:spPr/>
    </dgm:pt>
    <dgm:pt modelId="{7BC3252E-7174-4868-94D6-2D93D23A87AB}" type="pres">
      <dgm:prSet presAssocID="{595E2A18-7A81-47E0-8D60-24183D3D64E7}" presName="sibTrans" presStyleCnt="0"/>
      <dgm:spPr/>
    </dgm:pt>
    <dgm:pt modelId="{0F844FD5-B4B3-4A92-A96D-D07161750C1B}" type="pres">
      <dgm:prSet presAssocID="{E7FF630C-D52D-490A-8620-F7AA46AC9AE3}" presName="textNode" presStyleLbl="node1" presStyleIdx="2" presStyleCnt="4">
        <dgm:presLayoutVars>
          <dgm:bulletEnabled val="1"/>
        </dgm:presLayoutVars>
      </dgm:prSet>
      <dgm:spPr/>
    </dgm:pt>
    <dgm:pt modelId="{4F2AF74D-0F35-44F3-8BEA-DD676AA5A51F}" type="pres">
      <dgm:prSet presAssocID="{189F0D5A-F583-4FC8-8B85-DE777EA5DE09}" presName="sibTrans" presStyleCnt="0"/>
      <dgm:spPr/>
    </dgm:pt>
    <dgm:pt modelId="{2B1CE311-E42F-4AEC-85B3-C0516D52A7B9}" type="pres">
      <dgm:prSet presAssocID="{40F904E2-FFB3-4CD6-99CE-06BFFC49D5C4}" presName="textNode" presStyleLbl="node1" presStyleIdx="3" presStyleCnt="4">
        <dgm:presLayoutVars>
          <dgm:bulletEnabled val="1"/>
        </dgm:presLayoutVars>
      </dgm:prSet>
      <dgm:spPr/>
    </dgm:pt>
  </dgm:ptLst>
  <dgm:cxnLst>
    <dgm:cxn modelId="{C4D24F11-AE7C-4350-A67A-CC1E85C65A17}" type="presOf" srcId="{9F3F633E-9ADE-4BE7-944E-EB939258C381}" destId="{F7985743-E144-44AE-88E2-1011CCDAA6FA}" srcOrd="0" destOrd="0" presId="urn:microsoft.com/office/officeart/2005/8/layout/hProcess9"/>
    <dgm:cxn modelId="{4EFA2D1D-684A-4F5C-B1DF-4EAA6D2D9346}" type="presOf" srcId="{E7FF630C-D52D-490A-8620-F7AA46AC9AE3}" destId="{0F844FD5-B4B3-4A92-A96D-D07161750C1B}" srcOrd="0" destOrd="0" presId="urn:microsoft.com/office/officeart/2005/8/layout/hProcess9"/>
    <dgm:cxn modelId="{D67B8D47-8D86-43FF-BB64-E0CC82F68500}" srcId="{07903130-A1FB-4FCA-9F7C-95F505E85BA3}" destId="{0A3BF69B-8D90-4CDE-A8A2-61BE84D7B97F}" srcOrd="0" destOrd="0" parTransId="{272CB641-F052-49F3-904F-B85A472707AF}" sibTransId="{2E847DC2-60F5-4567-B7A0-1F21117CF294}"/>
    <dgm:cxn modelId="{A7D45C4F-BE7F-4C22-BD49-705E00DB8709}" type="presOf" srcId="{07903130-A1FB-4FCA-9F7C-95F505E85BA3}" destId="{D6B033B7-D9D3-4D1A-9C46-7B2AF2FD236D}" srcOrd="0" destOrd="0" presId="urn:microsoft.com/office/officeart/2005/8/layout/hProcess9"/>
    <dgm:cxn modelId="{6CB4FD7A-946C-4490-9C12-50B850B941DC}" type="presOf" srcId="{40F904E2-FFB3-4CD6-99CE-06BFFC49D5C4}" destId="{2B1CE311-E42F-4AEC-85B3-C0516D52A7B9}" srcOrd="0" destOrd="0" presId="urn:microsoft.com/office/officeart/2005/8/layout/hProcess9"/>
    <dgm:cxn modelId="{B43B9495-16AA-4B7F-B18B-F77D47A4F6FE}" srcId="{07903130-A1FB-4FCA-9F7C-95F505E85BA3}" destId="{40F904E2-FFB3-4CD6-99CE-06BFFC49D5C4}" srcOrd="3" destOrd="0" parTransId="{7B68B998-CD4B-41EC-8F38-492FCF404D88}" sibTransId="{5169D4E0-90E7-426B-9177-57C89845D20C}"/>
    <dgm:cxn modelId="{1942D39A-D586-4BD4-BF47-CF615000D692}" srcId="{07903130-A1FB-4FCA-9F7C-95F505E85BA3}" destId="{E7FF630C-D52D-490A-8620-F7AA46AC9AE3}" srcOrd="2" destOrd="0" parTransId="{D1B83A98-C0A5-4B8D-8634-0CDFEAD57409}" sibTransId="{189F0D5A-F583-4FC8-8B85-DE777EA5DE09}"/>
    <dgm:cxn modelId="{98760ED4-CA9D-45D9-87ED-97BBACAB9382}" type="presOf" srcId="{0A3BF69B-8D90-4CDE-A8A2-61BE84D7B97F}" destId="{68B22BA8-2AD8-4B06-B1B8-72BA224A19E9}" srcOrd="0" destOrd="0" presId="urn:microsoft.com/office/officeart/2005/8/layout/hProcess9"/>
    <dgm:cxn modelId="{E6E1EEF4-53E0-475A-9AE5-E8335D76148B}" srcId="{07903130-A1FB-4FCA-9F7C-95F505E85BA3}" destId="{9F3F633E-9ADE-4BE7-944E-EB939258C381}" srcOrd="1" destOrd="0" parTransId="{48812EF6-FB6B-4DCF-9026-6BE9F3649003}" sibTransId="{595E2A18-7A81-47E0-8D60-24183D3D64E7}"/>
    <dgm:cxn modelId="{8578558B-264A-4247-B544-DDCE0583E057}" type="presParOf" srcId="{D6B033B7-D9D3-4D1A-9C46-7B2AF2FD236D}" destId="{4A4774C2-BE15-4AEB-9513-04648FE7A8AF}" srcOrd="0" destOrd="0" presId="urn:microsoft.com/office/officeart/2005/8/layout/hProcess9"/>
    <dgm:cxn modelId="{148FFC53-AB5A-495B-B712-1E69765C7B5E}" type="presParOf" srcId="{D6B033B7-D9D3-4D1A-9C46-7B2AF2FD236D}" destId="{303A812C-0496-46A2-BC5E-E258F49B4E6F}" srcOrd="1" destOrd="0" presId="urn:microsoft.com/office/officeart/2005/8/layout/hProcess9"/>
    <dgm:cxn modelId="{56078FA6-C437-481E-9DC1-2ABB4E720B05}" type="presParOf" srcId="{303A812C-0496-46A2-BC5E-E258F49B4E6F}" destId="{68B22BA8-2AD8-4B06-B1B8-72BA224A19E9}" srcOrd="0" destOrd="0" presId="urn:microsoft.com/office/officeart/2005/8/layout/hProcess9"/>
    <dgm:cxn modelId="{A382CF7F-51E9-4595-A02B-41EBD2204850}" type="presParOf" srcId="{303A812C-0496-46A2-BC5E-E258F49B4E6F}" destId="{BB591BBA-B50E-45A8-8827-EE63C25868E9}" srcOrd="1" destOrd="0" presId="urn:microsoft.com/office/officeart/2005/8/layout/hProcess9"/>
    <dgm:cxn modelId="{B4E60D02-423B-4D3A-8472-5C254833DEC1}" type="presParOf" srcId="{303A812C-0496-46A2-BC5E-E258F49B4E6F}" destId="{F7985743-E144-44AE-88E2-1011CCDAA6FA}" srcOrd="2" destOrd="0" presId="urn:microsoft.com/office/officeart/2005/8/layout/hProcess9"/>
    <dgm:cxn modelId="{265EB692-A36E-4358-A311-7FA92A168A9F}" type="presParOf" srcId="{303A812C-0496-46A2-BC5E-E258F49B4E6F}" destId="{7BC3252E-7174-4868-94D6-2D93D23A87AB}" srcOrd="3" destOrd="0" presId="urn:microsoft.com/office/officeart/2005/8/layout/hProcess9"/>
    <dgm:cxn modelId="{9CF1B440-A126-4EA4-9905-507D550E143C}" type="presParOf" srcId="{303A812C-0496-46A2-BC5E-E258F49B4E6F}" destId="{0F844FD5-B4B3-4A92-A96D-D07161750C1B}" srcOrd="4" destOrd="0" presId="urn:microsoft.com/office/officeart/2005/8/layout/hProcess9"/>
    <dgm:cxn modelId="{8FC13079-5974-4270-9BE4-41EC5746691B}" type="presParOf" srcId="{303A812C-0496-46A2-BC5E-E258F49B4E6F}" destId="{4F2AF74D-0F35-44F3-8BEA-DD676AA5A51F}" srcOrd="5" destOrd="0" presId="urn:microsoft.com/office/officeart/2005/8/layout/hProcess9"/>
    <dgm:cxn modelId="{A1B91455-99CE-4F07-BE76-4C8525C04B42}" type="presParOf" srcId="{303A812C-0496-46A2-BC5E-E258F49B4E6F}" destId="{2B1CE311-E42F-4AEC-85B3-C0516D52A7B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7EC159-CD52-41B5-B61E-9261F4FF4A5E}" type="doc">
      <dgm:prSet loTypeId="urn:microsoft.com/office/officeart/2005/8/layout/rings+Icon" loCatId="officeonline" qsTypeId="urn:microsoft.com/office/officeart/2005/8/quickstyle/simple5" qsCatId="simple" csTypeId="urn:microsoft.com/office/officeart/2005/8/colors/colorful1" csCatId="colorful" phldr="1"/>
      <dgm:spPr/>
      <dgm:t>
        <a:bodyPr/>
        <a:lstStyle/>
        <a:p>
          <a:endParaRPr lang="en-US"/>
        </a:p>
      </dgm:t>
    </dgm:pt>
    <dgm:pt modelId="{AEA2B12B-5801-4481-A47F-AEFF9BA9D954}">
      <dgm:prSet custT="1"/>
      <dgm:spPr/>
      <dgm:t>
        <a:bodyPr/>
        <a:lstStyle/>
        <a:p>
          <a:pPr rtl="0"/>
          <a:r>
            <a:rPr lang="en-US" sz="1400" b="1" dirty="0">
              <a:solidFill>
                <a:schemeClr val="bg1"/>
              </a:solidFill>
            </a:rPr>
            <a:t>Compliance Standards and Procedures</a:t>
          </a:r>
        </a:p>
      </dgm:t>
    </dgm:pt>
    <dgm:pt modelId="{39702270-74D5-4751-B8DE-DE029087B1D6}" type="parTrans" cxnId="{634A9295-262B-451E-9EDE-A4021DDD632F}">
      <dgm:prSet/>
      <dgm:spPr/>
      <dgm:t>
        <a:bodyPr/>
        <a:lstStyle/>
        <a:p>
          <a:endParaRPr lang="en-US"/>
        </a:p>
      </dgm:t>
    </dgm:pt>
    <dgm:pt modelId="{ABA0CCE2-119F-4F27-9B1D-5C7862ED9DAA}" type="sibTrans" cxnId="{634A9295-262B-451E-9EDE-A4021DDD632F}">
      <dgm:prSet/>
      <dgm:spPr/>
      <dgm:t>
        <a:bodyPr/>
        <a:lstStyle/>
        <a:p>
          <a:endParaRPr lang="en-US"/>
        </a:p>
      </dgm:t>
    </dgm:pt>
    <dgm:pt modelId="{4F979DD1-5752-4281-A902-CBB8F50CF10D}">
      <dgm:prSet custT="1"/>
      <dgm:spPr/>
      <dgm:t>
        <a:bodyPr/>
        <a:lstStyle/>
        <a:p>
          <a:pPr rtl="0"/>
          <a:r>
            <a:rPr lang="en-US" sz="1400" b="1" dirty="0">
              <a:solidFill>
                <a:schemeClr val="bg1"/>
              </a:solidFill>
            </a:rPr>
            <a:t>Response and Prevention</a:t>
          </a:r>
        </a:p>
      </dgm:t>
    </dgm:pt>
    <dgm:pt modelId="{8F8FB307-43FF-4C36-972D-020B50183781}" type="parTrans" cxnId="{5110A9A9-42AF-4D42-81E2-AE0269DB91D7}">
      <dgm:prSet/>
      <dgm:spPr/>
      <dgm:t>
        <a:bodyPr/>
        <a:lstStyle/>
        <a:p>
          <a:endParaRPr lang="en-US"/>
        </a:p>
      </dgm:t>
    </dgm:pt>
    <dgm:pt modelId="{1F82CD8D-0380-4DC9-902D-BFC5DD5A8BD8}" type="sibTrans" cxnId="{5110A9A9-42AF-4D42-81E2-AE0269DB91D7}">
      <dgm:prSet/>
      <dgm:spPr/>
      <dgm:t>
        <a:bodyPr/>
        <a:lstStyle/>
        <a:p>
          <a:endParaRPr lang="en-US"/>
        </a:p>
      </dgm:t>
    </dgm:pt>
    <dgm:pt modelId="{FB883ED0-0668-46A6-A578-1AA6EF74778A}">
      <dgm:prSet custT="1"/>
      <dgm:spPr/>
      <dgm:t>
        <a:bodyPr/>
        <a:lstStyle/>
        <a:p>
          <a:pPr rtl="0"/>
          <a:r>
            <a:rPr lang="en-US" sz="1400" b="1" dirty="0">
              <a:solidFill>
                <a:schemeClr val="bg1"/>
              </a:solidFill>
            </a:rPr>
            <a:t>Oversight Responsibility</a:t>
          </a:r>
        </a:p>
      </dgm:t>
    </dgm:pt>
    <dgm:pt modelId="{B7565E4A-934C-4D52-85D2-2B2E07A4B1BA}" type="parTrans" cxnId="{DC0C720C-5825-4349-8039-23940FA41392}">
      <dgm:prSet/>
      <dgm:spPr/>
      <dgm:t>
        <a:bodyPr/>
        <a:lstStyle/>
        <a:p>
          <a:endParaRPr lang="en-US"/>
        </a:p>
      </dgm:t>
    </dgm:pt>
    <dgm:pt modelId="{E4F0454A-82AD-4739-A8DA-B5FFC0CABAC4}" type="sibTrans" cxnId="{DC0C720C-5825-4349-8039-23940FA41392}">
      <dgm:prSet/>
      <dgm:spPr/>
      <dgm:t>
        <a:bodyPr/>
        <a:lstStyle/>
        <a:p>
          <a:endParaRPr lang="en-US"/>
        </a:p>
      </dgm:t>
    </dgm:pt>
    <dgm:pt modelId="{D007577F-A290-4F25-AA6A-AAEADF869D0D}">
      <dgm:prSet custT="1"/>
      <dgm:spPr/>
      <dgm:t>
        <a:bodyPr/>
        <a:lstStyle/>
        <a:p>
          <a:pPr rtl="0"/>
          <a:r>
            <a:rPr lang="en-US" sz="1400" b="1" dirty="0">
              <a:solidFill>
                <a:schemeClr val="bg1"/>
              </a:solidFill>
            </a:rPr>
            <a:t>Education and Training</a:t>
          </a:r>
        </a:p>
      </dgm:t>
    </dgm:pt>
    <dgm:pt modelId="{D2B47025-6875-4031-A59F-089D5EBE4A7E}" type="parTrans" cxnId="{73CFDD13-E8A7-4699-8145-65DD07AB786F}">
      <dgm:prSet/>
      <dgm:spPr/>
      <dgm:t>
        <a:bodyPr/>
        <a:lstStyle/>
        <a:p>
          <a:endParaRPr lang="en-US"/>
        </a:p>
      </dgm:t>
    </dgm:pt>
    <dgm:pt modelId="{D88A8405-E2F5-4A40-86D7-3B2A60842CD2}" type="sibTrans" cxnId="{73CFDD13-E8A7-4699-8145-65DD07AB786F}">
      <dgm:prSet/>
      <dgm:spPr/>
      <dgm:t>
        <a:bodyPr/>
        <a:lstStyle/>
        <a:p>
          <a:endParaRPr lang="en-US"/>
        </a:p>
      </dgm:t>
    </dgm:pt>
    <dgm:pt modelId="{D76288E0-B871-442E-B0B3-7B69D1A7BB2F}">
      <dgm:prSet custT="1"/>
      <dgm:spPr/>
      <dgm:t>
        <a:bodyPr/>
        <a:lstStyle/>
        <a:p>
          <a:pPr rtl="0"/>
          <a:r>
            <a:rPr lang="en-US" sz="1400" b="1" dirty="0">
              <a:solidFill>
                <a:schemeClr val="bg1"/>
              </a:solidFill>
            </a:rPr>
            <a:t>Monitoring and Auditing</a:t>
          </a:r>
        </a:p>
      </dgm:t>
    </dgm:pt>
    <dgm:pt modelId="{70F89017-3DFA-414B-B2F4-1996BD3522C3}" type="parTrans" cxnId="{54C977FA-40AB-460F-9254-F809BBC1EF74}">
      <dgm:prSet/>
      <dgm:spPr/>
      <dgm:t>
        <a:bodyPr/>
        <a:lstStyle/>
        <a:p>
          <a:endParaRPr lang="en-US"/>
        </a:p>
      </dgm:t>
    </dgm:pt>
    <dgm:pt modelId="{35706C0C-743C-4795-9FE0-B53832D69E2D}" type="sibTrans" cxnId="{54C977FA-40AB-460F-9254-F809BBC1EF74}">
      <dgm:prSet/>
      <dgm:spPr/>
      <dgm:t>
        <a:bodyPr/>
        <a:lstStyle/>
        <a:p>
          <a:endParaRPr lang="en-US"/>
        </a:p>
      </dgm:t>
    </dgm:pt>
    <dgm:pt modelId="{A72F9D9E-AB21-480F-A1CA-4BA84D0510CE}">
      <dgm:prSet custT="1"/>
      <dgm:spPr/>
      <dgm:t>
        <a:bodyPr/>
        <a:lstStyle/>
        <a:p>
          <a:pPr rtl="0"/>
          <a:r>
            <a:rPr lang="en-US" sz="1400" b="1" dirty="0">
              <a:solidFill>
                <a:schemeClr val="bg1"/>
              </a:solidFill>
            </a:rPr>
            <a:t>Open Lines of Communication</a:t>
          </a:r>
        </a:p>
      </dgm:t>
    </dgm:pt>
    <dgm:pt modelId="{850CF838-CF94-4322-ABD2-05F7F74C4614}" type="parTrans" cxnId="{608E5778-9E8E-44CC-808D-7B7C39282ADE}">
      <dgm:prSet/>
      <dgm:spPr/>
      <dgm:t>
        <a:bodyPr/>
        <a:lstStyle/>
        <a:p>
          <a:endParaRPr lang="en-US"/>
        </a:p>
      </dgm:t>
    </dgm:pt>
    <dgm:pt modelId="{BAE72817-3F53-4BF9-A11E-31CCF79FB650}" type="sibTrans" cxnId="{608E5778-9E8E-44CC-808D-7B7C39282ADE}">
      <dgm:prSet/>
      <dgm:spPr/>
      <dgm:t>
        <a:bodyPr/>
        <a:lstStyle/>
        <a:p>
          <a:endParaRPr lang="en-US"/>
        </a:p>
      </dgm:t>
    </dgm:pt>
    <dgm:pt modelId="{DE15E25A-72D9-45BA-83D0-1A6009BCB9FB}">
      <dgm:prSet custT="1"/>
      <dgm:spPr/>
      <dgm:t>
        <a:bodyPr/>
        <a:lstStyle/>
        <a:p>
          <a:pPr rtl="0"/>
          <a:r>
            <a:rPr lang="en-US" sz="1400" b="1" dirty="0">
              <a:solidFill>
                <a:schemeClr val="bg1"/>
              </a:solidFill>
            </a:rPr>
            <a:t>Enforcement and Discipline</a:t>
          </a:r>
        </a:p>
      </dgm:t>
    </dgm:pt>
    <dgm:pt modelId="{87015E6D-2BDE-41B7-A407-F6A6EFF4AFD5}" type="parTrans" cxnId="{C3F5BF4E-1332-4515-89B0-E7DCE1845DCE}">
      <dgm:prSet/>
      <dgm:spPr/>
      <dgm:t>
        <a:bodyPr/>
        <a:lstStyle/>
        <a:p>
          <a:endParaRPr lang="en-US"/>
        </a:p>
      </dgm:t>
    </dgm:pt>
    <dgm:pt modelId="{3243F792-112D-4FEC-BF67-D264650E3FA0}" type="sibTrans" cxnId="{C3F5BF4E-1332-4515-89B0-E7DCE1845DCE}">
      <dgm:prSet/>
      <dgm:spPr/>
      <dgm:t>
        <a:bodyPr/>
        <a:lstStyle/>
        <a:p>
          <a:endParaRPr lang="en-US"/>
        </a:p>
      </dgm:t>
    </dgm:pt>
    <dgm:pt modelId="{2C6BE876-0E2A-4E41-8600-1DDDD5AED961}" type="pres">
      <dgm:prSet presAssocID="{717EC159-CD52-41B5-B61E-9261F4FF4A5E}" presName="Name0" presStyleCnt="0">
        <dgm:presLayoutVars>
          <dgm:chMax val="7"/>
          <dgm:dir/>
          <dgm:resizeHandles val="exact"/>
        </dgm:presLayoutVars>
      </dgm:prSet>
      <dgm:spPr/>
    </dgm:pt>
    <dgm:pt modelId="{BCA96649-6FA8-41F9-B337-25FBA2982277}" type="pres">
      <dgm:prSet presAssocID="{717EC159-CD52-41B5-B61E-9261F4FF4A5E}" presName="ellipse1" presStyleLbl="vennNode1" presStyleIdx="0" presStyleCnt="7">
        <dgm:presLayoutVars>
          <dgm:bulletEnabled val="1"/>
        </dgm:presLayoutVars>
      </dgm:prSet>
      <dgm:spPr/>
    </dgm:pt>
    <dgm:pt modelId="{42C22CA2-8D33-43A4-B44A-B0EDB422030E}" type="pres">
      <dgm:prSet presAssocID="{717EC159-CD52-41B5-B61E-9261F4FF4A5E}" presName="ellipse2" presStyleLbl="vennNode1" presStyleIdx="1" presStyleCnt="7">
        <dgm:presLayoutVars>
          <dgm:bulletEnabled val="1"/>
        </dgm:presLayoutVars>
      </dgm:prSet>
      <dgm:spPr/>
    </dgm:pt>
    <dgm:pt modelId="{86F77484-7DB0-4292-8FE3-91DA51D6C8E5}" type="pres">
      <dgm:prSet presAssocID="{717EC159-CD52-41B5-B61E-9261F4FF4A5E}" presName="ellipse3" presStyleLbl="vennNode1" presStyleIdx="2" presStyleCnt="7">
        <dgm:presLayoutVars>
          <dgm:bulletEnabled val="1"/>
        </dgm:presLayoutVars>
      </dgm:prSet>
      <dgm:spPr/>
    </dgm:pt>
    <dgm:pt modelId="{F5A4EF2B-EFD2-4D4A-9EF4-EBC981D1C48B}" type="pres">
      <dgm:prSet presAssocID="{717EC159-CD52-41B5-B61E-9261F4FF4A5E}" presName="ellipse4" presStyleLbl="vennNode1" presStyleIdx="3" presStyleCnt="7">
        <dgm:presLayoutVars>
          <dgm:bulletEnabled val="1"/>
        </dgm:presLayoutVars>
      </dgm:prSet>
      <dgm:spPr/>
    </dgm:pt>
    <dgm:pt modelId="{09F8FDE4-B502-4BD5-97C1-77CE193798A3}" type="pres">
      <dgm:prSet presAssocID="{717EC159-CD52-41B5-B61E-9261F4FF4A5E}" presName="ellipse5" presStyleLbl="vennNode1" presStyleIdx="4" presStyleCnt="7">
        <dgm:presLayoutVars>
          <dgm:bulletEnabled val="1"/>
        </dgm:presLayoutVars>
      </dgm:prSet>
      <dgm:spPr/>
    </dgm:pt>
    <dgm:pt modelId="{EE76152C-64DA-4322-A240-B710FC429BA8}" type="pres">
      <dgm:prSet presAssocID="{717EC159-CD52-41B5-B61E-9261F4FF4A5E}" presName="ellipse6" presStyleLbl="vennNode1" presStyleIdx="5" presStyleCnt="7">
        <dgm:presLayoutVars>
          <dgm:bulletEnabled val="1"/>
        </dgm:presLayoutVars>
      </dgm:prSet>
      <dgm:spPr/>
    </dgm:pt>
    <dgm:pt modelId="{F86DDFC3-6FCA-423D-B4CB-688D1A33BFD9}" type="pres">
      <dgm:prSet presAssocID="{717EC159-CD52-41B5-B61E-9261F4FF4A5E}" presName="ellipse7" presStyleLbl="vennNode1" presStyleIdx="6" presStyleCnt="7">
        <dgm:presLayoutVars>
          <dgm:bulletEnabled val="1"/>
        </dgm:presLayoutVars>
      </dgm:prSet>
      <dgm:spPr/>
    </dgm:pt>
  </dgm:ptLst>
  <dgm:cxnLst>
    <dgm:cxn modelId="{58980D04-7E79-4450-B32A-C17E2FBA44D3}" type="presOf" srcId="{AEA2B12B-5801-4481-A47F-AEFF9BA9D954}" destId="{BCA96649-6FA8-41F9-B337-25FBA2982277}" srcOrd="0" destOrd="0" presId="urn:microsoft.com/office/officeart/2005/8/layout/rings+Icon"/>
    <dgm:cxn modelId="{AFB35407-502A-4554-92C7-F944D71DCFF4}" type="presOf" srcId="{D76288E0-B871-442E-B0B3-7B69D1A7BB2F}" destId="{F5A4EF2B-EFD2-4D4A-9EF4-EBC981D1C48B}" srcOrd="0" destOrd="0" presId="urn:microsoft.com/office/officeart/2005/8/layout/rings+Icon"/>
    <dgm:cxn modelId="{DC0C720C-5825-4349-8039-23940FA41392}" srcId="{717EC159-CD52-41B5-B61E-9261F4FF4A5E}" destId="{FB883ED0-0668-46A6-A578-1AA6EF74778A}" srcOrd="1" destOrd="0" parTransId="{B7565E4A-934C-4D52-85D2-2B2E07A4B1BA}" sibTransId="{E4F0454A-82AD-4739-A8DA-B5FFC0CABAC4}"/>
    <dgm:cxn modelId="{73CFDD13-E8A7-4699-8145-65DD07AB786F}" srcId="{717EC159-CD52-41B5-B61E-9261F4FF4A5E}" destId="{D007577F-A290-4F25-AA6A-AAEADF869D0D}" srcOrd="2" destOrd="0" parTransId="{D2B47025-6875-4031-A59F-089D5EBE4A7E}" sibTransId="{D88A8405-E2F5-4A40-86D7-3B2A60842CD2}"/>
    <dgm:cxn modelId="{CAB83F33-DDC7-4BBC-8C13-A0353E34726B}" type="presOf" srcId="{A72F9D9E-AB21-480F-A1CA-4BA84D0510CE}" destId="{09F8FDE4-B502-4BD5-97C1-77CE193798A3}" srcOrd="0" destOrd="0" presId="urn:microsoft.com/office/officeart/2005/8/layout/rings+Icon"/>
    <dgm:cxn modelId="{8CF20B3E-4D09-4C4A-9F16-1B24B808F3AB}" type="presOf" srcId="{717EC159-CD52-41B5-B61E-9261F4FF4A5E}" destId="{2C6BE876-0E2A-4E41-8600-1DDDD5AED961}" srcOrd="0" destOrd="0" presId="urn:microsoft.com/office/officeart/2005/8/layout/rings+Icon"/>
    <dgm:cxn modelId="{E955FE3E-7D09-4683-A5DD-ABAE6F2717EA}" type="presOf" srcId="{FB883ED0-0668-46A6-A578-1AA6EF74778A}" destId="{42C22CA2-8D33-43A4-B44A-B0EDB422030E}" srcOrd="0" destOrd="0" presId="urn:microsoft.com/office/officeart/2005/8/layout/rings+Icon"/>
    <dgm:cxn modelId="{C3F5BF4E-1332-4515-89B0-E7DCE1845DCE}" srcId="{717EC159-CD52-41B5-B61E-9261F4FF4A5E}" destId="{DE15E25A-72D9-45BA-83D0-1A6009BCB9FB}" srcOrd="5" destOrd="0" parTransId="{87015E6D-2BDE-41B7-A407-F6A6EFF4AFD5}" sibTransId="{3243F792-112D-4FEC-BF67-D264650E3FA0}"/>
    <dgm:cxn modelId="{608E5778-9E8E-44CC-808D-7B7C39282ADE}" srcId="{717EC159-CD52-41B5-B61E-9261F4FF4A5E}" destId="{A72F9D9E-AB21-480F-A1CA-4BA84D0510CE}" srcOrd="4" destOrd="0" parTransId="{850CF838-CF94-4322-ABD2-05F7F74C4614}" sibTransId="{BAE72817-3F53-4BF9-A11E-31CCF79FB650}"/>
    <dgm:cxn modelId="{634A9295-262B-451E-9EDE-A4021DDD632F}" srcId="{717EC159-CD52-41B5-B61E-9261F4FF4A5E}" destId="{AEA2B12B-5801-4481-A47F-AEFF9BA9D954}" srcOrd="0" destOrd="0" parTransId="{39702270-74D5-4751-B8DE-DE029087B1D6}" sibTransId="{ABA0CCE2-119F-4F27-9B1D-5C7862ED9DAA}"/>
    <dgm:cxn modelId="{88A541A4-58D2-46F1-B4F4-BD5BC8B2C931}" type="presOf" srcId="{D007577F-A290-4F25-AA6A-AAEADF869D0D}" destId="{86F77484-7DB0-4292-8FE3-91DA51D6C8E5}" srcOrd="0" destOrd="0" presId="urn:microsoft.com/office/officeart/2005/8/layout/rings+Icon"/>
    <dgm:cxn modelId="{5110A9A9-42AF-4D42-81E2-AE0269DB91D7}" srcId="{717EC159-CD52-41B5-B61E-9261F4FF4A5E}" destId="{4F979DD1-5752-4281-A902-CBB8F50CF10D}" srcOrd="6" destOrd="0" parTransId="{8F8FB307-43FF-4C36-972D-020B50183781}" sibTransId="{1F82CD8D-0380-4DC9-902D-BFC5DD5A8BD8}"/>
    <dgm:cxn modelId="{628764C5-13E2-4921-87F1-E3F70137ED45}" type="presOf" srcId="{4F979DD1-5752-4281-A902-CBB8F50CF10D}" destId="{F86DDFC3-6FCA-423D-B4CB-688D1A33BFD9}" srcOrd="0" destOrd="0" presId="urn:microsoft.com/office/officeart/2005/8/layout/rings+Icon"/>
    <dgm:cxn modelId="{2DA027D2-3D0F-40A7-9690-70203545717C}" type="presOf" srcId="{DE15E25A-72D9-45BA-83D0-1A6009BCB9FB}" destId="{EE76152C-64DA-4322-A240-B710FC429BA8}" srcOrd="0" destOrd="0" presId="urn:microsoft.com/office/officeart/2005/8/layout/rings+Icon"/>
    <dgm:cxn modelId="{54C977FA-40AB-460F-9254-F809BBC1EF74}" srcId="{717EC159-CD52-41B5-B61E-9261F4FF4A5E}" destId="{D76288E0-B871-442E-B0B3-7B69D1A7BB2F}" srcOrd="3" destOrd="0" parTransId="{70F89017-3DFA-414B-B2F4-1996BD3522C3}" sibTransId="{35706C0C-743C-4795-9FE0-B53832D69E2D}"/>
    <dgm:cxn modelId="{B4B90AA5-0D89-4EB1-9036-E7864C8EB7A7}" type="presParOf" srcId="{2C6BE876-0E2A-4E41-8600-1DDDD5AED961}" destId="{BCA96649-6FA8-41F9-B337-25FBA2982277}" srcOrd="0" destOrd="0" presId="urn:microsoft.com/office/officeart/2005/8/layout/rings+Icon"/>
    <dgm:cxn modelId="{4C8E6AE9-F1B7-4D02-83A8-13D66482D038}" type="presParOf" srcId="{2C6BE876-0E2A-4E41-8600-1DDDD5AED961}" destId="{42C22CA2-8D33-43A4-B44A-B0EDB422030E}" srcOrd="1" destOrd="0" presId="urn:microsoft.com/office/officeart/2005/8/layout/rings+Icon"/>
    <dgm:cxn modelId="{C5F2C3D7-AFB3-49D9-B53D-286A63213CC4}" type="presParOf" srcId="{2C6BE876-0E2A-4E41-8600-1DDDD5AED961}" destId="{86F77484-7DB0-4292-8FE3-91DA51D6C8E5}" srcOrd="2" destOrd="0" presId="urn:microsoft.com/office/officeart/2005/8/layout/rings+Icon"/>
    <dgm:cxn modelId="{8C81AFC9-592B-4B73-8786-8DC280D34EAD}" type="presParOf" srcId="{2C6BE876-0E2A-4E41-8600-1DDDD5AED961}" destId="{F5A4EF2B-EFD2-4D4A-9EF4-EBC981D1C48B}" srcOrd="3" destOrd="0" presId="urn:microsoft.com/office/officeart/2005/8/layout/rings+Icon"/>
    <dgm:cxn modelId="{C644EBB2-2ADD-4CE3-A4B0-C01E44F830DD}" type="presParOf" srcId="{2C6BE876-0E2A-4E41-8600-1DDDD5AED961}" destId="{09F8FDE4-B502-4BD5-97C1-77CE193798A3}" srcOrd="4" destOrd="0" presId="urn:microsoft.com/office/officeart/2005/8/layout/rings+Icon"/>
    <dgm:cxn modelId="{98A880A9-2545-40CB-A004-E61A8B5DD6CA}" type="presParOf" srcId="{2C6BE876-0E2A-4E41-8600-1DDDD5AED961}" destId="{EE76152C-64DA-4322-A240-B710FC429BA8}" srcOrd="5" destOrd="0" presId="urn:microsoft.com/office/officeart/2005/8/layout/rings+Icon"/>
    <dgm:cxn modelId="{D3377CF8-73CB-45C5-8604-47B09EE57916}" type="presParOf" srcId="{2C6BE876-0E2A-4E41-8600-1DDDD5AED961}" destId="{F86DDFC3-6FCA-423D-B4CB-688D1A33BFD9}" srcOrd="6"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31694-A3F8-4EC5-8BA8-1A1A9DA1E500}">
      <dsp:nvSpPr>
        <dsp:cNvPr id="0" name=""/>
        <dsp:cNvSpPr/>
      </dsp:nvSpPr>
      <dsp:spPr>
        <a:xfrm>
          <a:off x="328" y="1133424"/>
          <a:ext cx="3845300" cy="96132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rtl="0">
            <a:lnSpc>
              <a:spcPct val="90000"/>
            </a:lnSpc>
            <a:spcBef>
              <a:spcPct val="0"/>
            </a:spcBef>
            <a:spcAft>
              <a:spcPct val="35000"/>
            </a:spcAft>
            <a:buNone/>
          </a:pPr>
          <a:r>
            <a:rPr lang="en-US" sz="2900" kern="1200" dirty="0"/>
            <a:t>Fraud:  theft by deception</a:t>
          </a:r>
        </a:p>
      </dsp:txBody>
      <dsp:txXfrm>
        <a:off x="28484" y="1161580"/>
        <a:ext cx="3788988" cy="905013"/>
      </dsp:txXfrm>
    </dsp:sp>
    <dsp:sp modelId="{8A96305C-6A67-4501-9EDC-9A30E2AB6D70}">
      <dsp:nvSpPr>
        <dsp:cNvPr id="0" name=""/>
        <dsp:cNvSpPr/>
      </dsp:nvSpPr>
      <dsp:spPr>
        <a:xfrm rot="5400000">
          <a:off x="1838862" y="2178865"/>
          <a:ext cx="168231" cy="168231"/>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7BF408-B582-414E-9319-B03587677872}">
      <dsp:nvSpPr>
        <dsp:cNvPr id="0" name=""/>
        <dsp:cNvSpPr/>
      </dsp:nvSpPr>
      <dsp:spPr>
        <a:xfrm>
          <a:off x="328" y="2431213"/>
          <a:ext cx="3845300" cy="961325"/>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rtl="0">
            <a:lnSpc>
              <a:spcPct val="90000"/>
            </a:lnSpc>
            <a:spcBef>
              <a:spcPct val="0"/>
            </a:spcBef>
            <a:spcAft>
              <a:spcPct val="35000"/>
            </a:spcAft>
            <a:buNone/>
          </a:pPr>
          <a:r>
            <a:rPr lang="en-US" sz="2700" kern="1200" dirty="0"/>
            <a:t>Claiming payment for a service you did not deliver</a:t>
          </a:r>
        </a:p>
      </dsp:txBody>
      <dsp:txXfrm>
        <a:off x="28484" y="2459369"/>
        <a:ext cx="3788988" cy="905013"/>
      </dsp:txXfrm>
    </dsp:sp>
    <dsp:sp modelId="{A2411B8B-068D-4F29-B937-949854F56550}">
      <dsp:nvSpPr>
        <dsp:cNvPr id="0" name=""/>
        <dsp:cNvSpPr/>
      </dsp:nvSpPr>
      <dsp:spPr>
        <a:xfrm>
          <a:off x="4383971" y="1133424"/>
          <a:ext cx="3845300" cy="961325"/>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rtl="0">
            <a:lnSpc>
              <a:spcPct val="90000"/>
            </a:lnSpc>
            <a:spcBef>
              <a:spcPct val="0"/>
            </a:spcBef>
            <a:spcAft>
              <a:spcPct val="35000"/>
            </a:spcAft>
            <a:buNone/>
          </a:pPr>
          <a:r>
            <a:rPr lang="en-US" sz="2900" kern="1200" dirty="0"/>
            <a:t>Abuse:  “gaming the system”</a:t>
          </a:r>
        </a:p>
      </dsp:txBody>
      <dsp:txXfrm>
        <a:off x="4412127" y="1161580"/>
        <a:ext cx="3788988" cy="905013"/>
      </dsp:txXfrm>
    </dsp:sp>
    <dsp:sp modelId="{8A72B114-B563-43DD-AA15-1C33F8AD2846}">
      <dsp:nvSpPr>
        <dsp:cNvPr id="0" name=""/>
        <dsp:cNvSpPr/>
      </dsp:nvSpPr>
      <dsp:spPr>
        <a:xfrm rot="5400000">
          <a:off x="6222505" y="2178865"/>
          <a:ext cx="168231" cy="168231"/>
        </a:xfrm>
        <a:prstGeom prst="rightArrow">
          <a:avLst>
            <a:gd name="adj1" fmla="val 667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C6759F-8DA4-4ABC-9B7E-E033AAF3775C}">
      <dsp:nvSpPr>
        <dsp:cNvPr id="0" name=""/>
        <dsp:cNvSpPr/>
      </dsp:nvSpPr>
      <dsp:spPr>
        <a:xfrm>
          <a:off x="4383971" y="2431213"/>
          <a:ext cx="3845300" cy="961325"/>
        </a:xfrm>
        <a:prstGeom prst="roundRect">
          <a:avLst>
            <a:gd name="adj" fmla="val 10000"/>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rtl="0">
            <a:lnSpc>
              <a:spcPct val="90000"/>
            </a:lnSpc>
            <a:spcBef>
              <a:spcPct val="0"/>
            </a:spcBef>
            <a:spcAft>
              <a:spcPct val="35000"/>
            </a:spcAft>
            <a:buNone/>
          </a:pPr>
          <a:r>
            <a:rPr lang="en-US" sz="2700" kern="1200" dirty="0"/>
            <a:t>Accepting a payment in exchange for referrals</a:t>
          </a:r>
        </a:p>
      </dsp:txBody>
      <dsp:txXfrm>
        <a:off x="4412127" y="2459369"/>
        <a:ext cx="3788988" cy="905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6A39F-AC53-49D6-8603-0F0D60F79243}">
      <dsp:nvSpPr>
        <dsp:cNvPr id="0" name=""/>
        <dsp:cNvSpPr/>
      </dsp:nvSpPr>
      <dsp:spPr>
        <a:xfrm>
          <a:off x="0" y="591343"/>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Health care professionals</a:t>
          </a:r>
        </a:p>
      </dsp:txBody>
      <dsp:txXfrm>
        <a:off x="0" y="591343"/>
        <a:ext cx="2571749" cy="1543050"/>
      </dsp:txXfrm>
    </dsp:sp>
    <dsp:sp modelId="{06863DBB-FB20-418B-BBDF-132A3F732F9D}">
      <dsp:nvSpPr>
        <dsp:cNvPr id="0" name=""/>
        <dsp:cNvSpPr/>
      </dsp:nvSpPr>
      <dsp:spPr>
        <a:xfrm>
          <a:off x="2828925" y="591343"/>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Suppliers of equipment and drugs</a:t>
          </a:r>
        </a:p>
      </dsp:txBody>
      <dsp:txXfrm>
        <a:off x="2828925" y="591343"/>
        <a:ext cx="2571749" cy="1543050"/>
      </dsp:txXfrm>
    </dsp:sp>
    <dsp:sp modelId="{6106784F-F3AC-46FD-898B-F77CD646D232}">
      <dsp:nvSpPr>
        <dsp:cNvPr id="0" name=""/>
        <dsp:cNvSpPr/>
      </dsp:nvSpPr>
      <dsp:spPr>
        <a:xfrm>
          <a:off x="5657849" y="591343"/>
          <a:ext cx="2571749" cy="15430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Corporate officers and administrative personnel</a:t>
          </a:r>
        </a:p>
      </dsp:txBody>
      <dsp:txXfrm>
        <a:off x="5657849" y="591343"/>
        <a:ext cx="2571749" cy="1543050"/>
      </dsp:txXfrm>
    </dsp:sp>
    <dsp:sp modelId="{6832BFEF-632E-4E54-879D-885545B14D7D}">
      <dsp:nvSpPr>
        <dsp:cNvPr id="0" name=""/>
        <dsp:cNvSpPr/>
      </dsp:nvSpPr>
      <dsp:spPr>
        <a:xfrm>
          <a:off x="0" y="2391569"/>
          <a:ext cx="2571749" cy="15430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Billing and coding personnel</a:t>
          </a:r>
        </a:p>
      </dsp:txBody>
      <dsp:txXfrm>
        <a:off x="0" y="2391569"/>
        <a:ext cx="2571749" cy="1543050"/>
      </dsp:txXfrm>
    </dsp:sp>
    <dsp:sp modelId="{DD3A6D06-0FAB-4234-B7D0-326676AA3A32}">
      <dsp:nvSpPr>
        <dsp:cNvPr id="0" name=""/>
        <dsp:cNvSpPr/>
      </dsp:nvSpPr>
      <dsp:spPr>
        <a:xfrm>
          <a:off x="2828925" y="2391569"/>
          <a:ext cx="2571749" cy="154305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Marketing and sales representatives</a:t>
          </a:r>
        </a:p>
      </dsp:txBody>
      <dsp:txXfrm>
        <a:off x="2828925" y="2391569"/>
        <a:ext cx="2571749" cy="1543050"/>
      </dsp:txXfrm>
    </dsp:sp>
    <dsp:sp modelId="{1FFBBD51-029C-413F-B163-1312623FA479}">
      <dsp:nvSpPr>
        <dsp:cNvPr id="0" name=""/>
        <dsp:cNvSpPr/>
      </dsp:nvSpPr>
      <dsp:spPr>
        <a:xfrm>
          <a:off x="5657849" y="2391569"/>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Organized crime</a:t>
          </a:r>
        </a:p>
      </dsp:txBody>
      <dsp:txXfrm>
        <a:off x="5657849" y="2391569"/>
        <a:ext cx="2571749" cy="1543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FE3D8-6B4E-4C07-BC8E-E8604AD4CF2B}">
      <dsp:nvSpPr>
        <dsp:cNvPr id="0" name=""/>
        <dsp:cNvSpPr/>
      </dsp:nvSpPr>
      <dsp:spPr>
        <a:xfrm>
          <a:off x="1421570" y="1841"/>
          <a:ext cx="1130569" cy="1130569"/>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23BD09D-AFEF-4036-84ED-7FB3F32D4D44}">
      <dsp:nvSpPr>
        <dsp:cNvPr id="0" name=""/>
        <dsp:cNvSpPr/>
      </dsp:nvSpPr>
      <dsp:spPr>
        <a:xfrm>
          <a:off x="1986855" y="1841"/>
          <a:ext cx="6032003" cy="113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9530" rIns="0" bIns="49530" numCol="1" spcCol="1270" anchor="ctr" anchorCtr="0">
          <a:noAutofit/>
        </a:bodyPr>
        <a:lstStyle/>
        <a:p>
          <a:pPr marL="0" lvl="0" indent="0" algn="l" defTabSz="1733550" rtl="0">
            <a:lnSpc>
              <a:spcPct val="90000"/>
            </a:lnSpc>
            <a:spcBef>
              <a:spcPct val="0"/>
            </a:spcBef>
            <a:spcAft>
              <a:spcPct val="35000"/>
            </a:spcAft>
            <a:buNone/>
          </a:pPr>
          <a:r>
            <a:rPr lang="en-US" sz="3900" b="1" kern="1200" dirty="0"/>
            <a:t>False Claims Act</a:t>
          </a:r>
        </a:p>
      </dsp:txBody>
      <dsp:txXfrm>
        <a:off x="1986855" y="1841"/>
        <a:ext cx="6032003" cy="1130569"/>
      </dsp:txXfrm>
    </dsp:sp>
    <dsp:sp modelId="{FB210342-32CF-414D-B32B-E41ABBCE38C1}">
      <dsp:nvSpPr>
        <dsp:cNvPr id="0" name=""/>
        <dsp:cNvSpPr/>
      </dsp:nvSpPr>
      <dsp:spPr>
        <a:xfrm>
          <a:off x="1421570" y="1132411"/>
          <a:ext cx="1130569" cy="1130569"/>
        </a:xfrm>
        <a:prstGeom prst="ellipse">
          <a:avLst/>
        </a:prstGeom>
        <a:solidFill>
          <a:schemeClr val="accent4">
            <a:alpha val="50000"/>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6C7E3FF-2984-485F-AC66-7B7A830F67E3}">
      <dsp:nvSpPr>
        <dsp:cNvPr id="0" name=""/>
        <dsp:cNvSpPr/>
      </dsp:nvSpPr>
      <dsp:spPr>
        <a:xfrm>
          <a:off x="1986855" y="1132411"/>
          <a:ext cx="6032003" cy="113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9530" rIns="0" bIns="49530" numCol="1" spcCol="1270" anchor="ctr" anchorCtr="0">
          <a:noAutofit/>
        </a:bodyPr>
        <a:lstStyle/>
        <a:p>
          <a:pPr marL="0" lvl="0" indent="0" algn="l" defTabSz="1733550" rtl="0">
            <a:lnSpc>
              <a:spcPct val="90000"/>
            </a:lnSpc>
            <a:spcBef>
              <a:spcPct val="0"/>
            </a:spcBef>
            <a:spcAft>
              <a:spcPct val="35000"/>
            </a:spcAft>
            <a:buNone/>
          </a:pPr>
          <a:r>
            <a:rPr lang="en-US" sz="3900" b="1" kern="1200" dirty="0"/>
            <a:t>Federal Anti-kickback Statute</a:t>
          </a:r>
        </a:p>
      </dsp:txBody>
      <dsp:txXfrm>
        <a:off x="1986855" y="1132411"/>
        <a:ext cx="6032003" cy="1130569"/>
      </dsp:txXfrm>
    </dsp:sp>
    <dsp:sp modelId="{7412BC17-3E53-45F0-98D6-F11F13895C93}">
      <dsp:nvSpPr>
        <dsp:cNvPr id="0" name=""/>
        <dsp:cNvSpPr/>
      </dsp:nvSpPr>
      <dsp:spPr>
        <a:xfrm>
          <a:off x="1421570" y="2262981"/>
          <a:ext cx="1130569" cy="1130569"/>
        </a:xfrm>
        <a:prstGeom prst="ellipse">
          <a:avLst/>
        </a:prstGeom>
        <a:solidFill>
          <a:schemeClr val="accent4">
            <a:alpha val="50000"/>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C7D0DE-1BB6-4C4F-A9E3-07BC662F072D}">
      <dsp:nvSpPr>
        <dsp:cNvPr id="0" name=""/>
        <dsp:cNvSpPr/>
      </dsp:nvSpPr>
      <dsp:spPr>
        <a:xfrm>
          <a:off x="1986855" y="2262981"/>
          <a:ext cx="6032003" cy="113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9530" rIns="0" bIns="49530" numCol="1" spcCol="1270" anchor="ctr" anchorCtr="0">
          <a:noAutofit/>
        </a:bodyPr>
        <a:lstStyle/>
        <a:p>
          <a:pPr marL="0" lvl="0" indent="0" algn="l" defTabSz="1733550" rtl="0">
            <a:lnSpc>
              <a:spcPct val="90000"/>
            </a:lnSpc>
            <a:spcBef>
              <a:spcPct val="0"/>
            </a:spcBef>
            <a:spcAft>
              <a:spcPct val="35000"/>
            </a:spcAft>
            <a:buNone/>
          </a:pPr>
          <a:r>
            <a:rPr lang="en-US" sz="3900" b="1" kern="1200" dirty="0"/>
            <a:t>Physician Self-Referral Law</a:t>
          </a:r>
        </a:p>
      </dsp:txBody>
      <dsp:txXfrm>
        <a:off x="1986855" y="2262981"/>
        <a:ext cx="6032003" cy="1130569"/>
      </dsp:txXfrm>
    </dsp:sp>
    <dsp:sp modelId="{B07A966F-B713-4B17-903C-347CD271DF54}">
      <dsp:nvSpPr>
        <dsp:cNvPr id="0" name=""/>
        <dsp:cNvSpPr/>
      </dsp:nvSpPr>
      <dsp:spPr>
        <a:xfrm>
          <a:off x="1421570" y="3393551"/>
          <a:ext cx="1130569" cy="1130569"/>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E20A4D6-35AE-4A49-A96B-6EE3AE333B35}">
      <dsp:nvSpPr>
        <dsp:cNvPr id="0" name=""/>
        <dsp:cNvSpPr/>
      </dsp:nvSpPr>
      <dsp:spPr>
        <a:xfrm>
          <a:off x="1986855" y="3393551"/>
          <a:ext cx="6032003" cy="113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9530" rIns="0" bIns="49530" numCol="1" spcCol="1270" anchor="ctr" anchorCtr="0">
          <a:noAutofit/>
        </a:bodyPr>
        <a:lstStyle/>
        <a:p>
          <a:pPr marL="0" lvl="0" indent="0" algn="l" defTabSz="1733550" rtl="0">
            <a:lnSpc>
              <a:spcPct val="90000"/>
            </a:lnSpc>
            <a:spcBef>
              <a:spcPct val="0"/>
            </a:spcBef>
            <a:spcAft>
              <a:spcPct val="35000"/>
            </a:spcAft>
            <a:buNone/>
          </a:pPr>
          <a:r>
            <a:rPr lang="en-US" sz="3900" b="1" kern="1200" dirty="0"/>
            <a:t>Civil Monetary Penalty Law</a:t>
          </a:r>
        </a:p>
      </dsp:txBody>
      <dsp:txXfrm>
        <a:off x="1986855" y="3393551"/>
        <a:ext cx="6032003" cy="11305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774C2-BE15-4AEB-9513-04648FE7A8AF}">
      <dsp:nvSpPr>
        <dsp:cNvPr id="0" name=""/>
        <dsp:cNvSpPr/>
      </dsp:nvSpPr>
      <dsp:spPr>
        <a:xfrm>
          <a:off x="651509" y="0"/>
          <a:ext cx="7383780" cy="44958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22BA8-2AD8-4B06-B1B8-72BA224A19E9}">
      <dsp:nvSpPr>
        <dsp:cNvPr id="0" name=""/>
        <dsp:cNvSpPr/>
      </dsp:nvSpPr>
      <dsp:spPr>
        <a:xfrm>
          <a:off x="4347" y="1348740"/>
          <a:ext cx="2091109" cy="1798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u="none" kern="1200" dirty="0"/>
            <a:t>Is there a referral by a physician for a designated health service payable by Medicare? </a:t>
          </a:r>
        </a:p>
      </dsp:txBody>
      <dsp:txXfrm>
        <a:off x="92134" y="1436527"/>
        <a:ext cx="1915535" cy="1622746"/>
      </dsp:txXfrm>
    </dsp:sp>
    <dsp:sp modelId="{F7985743-E144-44AE-88E2-1011CCDAA6FA}">
      <dsp:nvSpPr>
        <dsp:cNvPr id="0" name=""/>
        <dsp:cNvSpPr/>
      </dsp:nvSpPr>
      <dsp:spPr>
        <a:xfrm>
          <a:off x="2200012" y="1348740"/>
          <a:ext cx="2091109" cy="179832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u="none" kern="1200" dirty="0"/>
            <a:t>Does the physician have a financial relationship with the entity furnishing the DHS?</a:t>
          </a:r>
        </a:p>
      </dsp:txBody>
      <dsp:txXfrm>
        <a:off x="2287799" y="1436527"/>
        <a:ext cx="1915535" cy="1622746"/>
      </dsp:txXfrm>
    </dsp:sp>
    <dsp:sp modelId="{0F844FD5-B4B3-4A92-A96D-D07161750C1B}">
      <dsp:nvSpPr>
        <dsp:cNvPr id="0" name=""/>
        <dsp:cNvSpPr/>
      </dsp:nvSpPr>
      <dsp:spPr>
        <a:xfrm>
          <a:off x="4395677" y="1348740"/>
          <a:ext cx="2091109" cy="179832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u="none" kern="1200" dirty="0"/>
            <a:t>Does the financial relationship fit in an exception?</a:t>
          </a:r>
        </a:p>
      </dsp:txBody>
      <dsp:txXfrm>
        <a:off x="4483464" y="1436527"/>
        <a:ext cx="1915535" cy="1622746"/>
      </dsp:txXfrm>
    </dsp:sp>
    <dsp:sp modelId="{2B1CE311-E42F-4AEC-85B3-C0516D52A7B9}">
      <dsp:nvSpPr>
        <dsp:cNvPr id="0" name=""/>
        <dsp:cNvSpPr/>
      </dsp:nvSpPr>
      <dsp:spPr>
        <a:xfrm>
          <a:off x="6591342" y="1348740"/>
          <a:ext cx="2091109" cy="17983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b="1" i="1" u="none" kern="1200" dirty="0"/>
            <a:t>If no exception, there’s a violation</a:t>
          </a:r>
          <a:endParaRPr lang="en-US" sz="1700" u="none" kern="1200" dirty="0"/>
        </a:p>
      </dsp:txBody>
      <dsp:txXfrm>
        <a:off x="6679129" y="1436527"/>
        <a:ext cx="1915535" cy="16227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96649-6FA8-41F9-B337-25FBA2982277}">
      <dsp:nvSpPr>
        <dsp:cNvPr id="0" name=""/>
        <dsp:cNvSpPr/>
      </dsp:nvSpPr>
      <dsp:spPr>
        <a:xfrm>
          <a:off x="0" y="668648"/>
          <a:ext cx="2039073" cy="2039108"/>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Compliance Standards and Procedures</a:t>
          </a:r>
        </a:p>
      </dsp:txBody>
      <dsp:txXfrm>
        <a:off x="298615" y="967268"/>
        <a:ext cx="1441843" cy="1441868"/>
      </dsp:txXfrm>
    </dsp:sp>
    <dsp:sp modelId="{42C22CA2-8D33-43A4-B44A-B0EDB422030E}">
      <dsp:nvSpPr>
        <dsp:cNvPr id="0" name=""/>
        <dsp:cNvSpPr/>
      </dsp:nvSpPr>
      <dsp:spPr>
        <a:xfrm>
          <a:off x="1044039" y="2169043"/>
          <a:ext cx="2039073" cy="2039108"/>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Oversight Responsibility</a:t>
          </a:r>
        </a:p>
      </dsp:txBody>
      <dsp:txXfrm>
        <a:off x="1342654" y="2467663"/>
        <a:ext cx="1441843" cy="1441868"/>
      </dsp:txXfrm>
    </dsp:sp>
    <dsp:sp modelId="{86F77484-7DB0-4292-8FE3-91DA51D6C8E5}">
      <dsp:nvSpPr>
        <dsp:cNvPr id="0" name=""/>
        <dsp:cNvSpPr/>
      </dsp:nvSpPr>
      <dsp:spPr>
        <a:xfrm>
          <a:off x="2088908" y="668648"/>
          <a:ext cx="2039073" cy="2039108"/>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Education and Training</a:t>
          </a:r>
        </a:p>
      </dsp:txBody>
      <dsp:txXfrm>
        <a:off x="2387523" y="967268"/>
        <a:ext cx="1441843" cy="1441868"/>
      </dsp:txXfrm>
    </dsp:sp>
    <dsp:sp modelId="{F5A4EF2B-EFD2-4D4A-9EF4-EBC981D1C48B}">
      <dsp:nvSpPr>
        <dsp:cNvPr id="0" name=""/>
        <dsp:cNvSpPr/>
      </dsp:nvSpPr>
      <dsp:spPr>
        <a:xfrm>
          <a:off x="3132947" y="2169043"/>
          <a:ext cx="2039073" cy="2039108"/>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Monitoring and Auditing</a:t>
          </a:r>
        </a:p>
      </dsp:txBody>
      <dsp:txXfrm>
        <a:off x="3431562" y="2467663"/>
        <a:ext cx="1441843" cy="1441868"/>
      </dsp:txXfrm>
    </dsp:sp>
    <dsp:sp modelId="{09F8FDE4-B502-4BD5-97C1-77CE193798A3}">
      <dsp:nvSpPr>
        <dsp:cNvPr id="0" name=""/>
        <dsp:cNvSpPr/>
      </dsp:nvSpPr>
      <dsp:spPr>
        <a:xfrm>
          <a:off x="4177817" y="668648"/>
          <a:ext cx="2039073" cy="2039108"/>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Open Lines of Communication</a:t>
          </a:r>
        </a:p>
      </dsp:txBody>
      <dsp:txXfrm>
        <a:off x="4476432" y="967268"/>
        <a:ext cx="1441843" cy="1441868"/>
      </dsp:txXfrm>
    </dsp:sp>
    <dsp:sp modelId="{EE76152C-64DA-4322-A240-B710FC429BA8}">
      <dsp:nvSpPr>
        <dsp:cNvPr id="0" name=""/>
        <dsp:cNvSpPr/>
      </dsp:nvSpPr>
      <dsp:spPr>
        <a:xfrm>
          <a:off x="5221856" y="2169043"/>
          <a:ext cx="2039073" cy="2039108"/>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Enforcement and Discipline</a:t>
          </a:r>
        </a:p>
      </dsp:txBody>
      <dsp:txXfrm>
        <a:off x="5520471" y="2467663"/>
        <a:ext cx="1441843" cy="1441868"/>
      </dsp:txXfrm>
    </dsp:sp>
    <dsp:sp modelId="{F86DDFC3-6FCA-423D-B4CB-688D1A33BFD9}">
      <dsp:nvSpPr>
        <dsp:cNvPr id="0" name=""/>
        <dsp:cNvSpPr/>
      </dsp:nvSpPr>
      <dsp:spPr>
        <a:xfrm>
          <a:off x="6266726" y="668648"/>
          <a:ext cx="2039073" cy="2039108"/>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Response and Prevention</a:t>
          </a:r>
        </a:p>
      </dsp:txBody>
      <dsp:txXfrm>
        <a:off x="6565341" y="967268"/>
        <a:ext cx="1441843" cy="144186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C6F366-5B1E-644C-A604-A24EB3E07612}"/>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cs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A3336713-DCC2-6E42-832E-383FAB8ED8EE}"/>
              </a:ext>
            </a:extLst>
          </p:cNvPr>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eaLnBrk="1" hangingPunct="1">
              <a:defRPr sz="1200">
                <a:cs typeface="Arial" pitchFamily="34" charset="0"/>
              </a:defRPr>
            </a:lvl1pPr>
          </a:lstStyle>
          <a:p>
            <a:pPr>
              <a:defRPr/>
            </a:pPr>
            <a:endParaRPr lang="en-US"/>
          </a:p>
        </p:txBody>
      </p:sp>
      <p:sp>
        <p:nvSpPr>
          <p:cNvPr id="4" name="Footer Placeholder 3">
            <a:extLst>
              <a:ext uri="{FF2B5EF4-FFF2-40B4-BE49-F238E27FC236}">
                <a16:creationId xmlns:a16="http://schemas.microsoft.com/office/drawing/2014/main" id="{09C512AD-B5B0-244B-A355-EE09EB7A0857}"/>
              </a:ext>
            </a:extLst>
          </p:cNvPr>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eaLnBrk="1" hangingPunct="1">
              <a:defRPr sz="1200">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51BA41DB-692D-2A4D-B6FD-C804E3F6267C}"/>
              </a:ext>
            </a:extLst>
          </p:cNvPr>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FC0DA00-9251-B84A-B923-6609EFD7604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3D239A-C20C-B94F-B12C-54AE3835A5F5}"/>
              </a:ext>
            </a:extLst>
          </p:cNvPr>
          <p:cNvSpPr>
            <a:spLocks noGrp="1"/>
          </p:cNvSpPr>
          <p:nvPr>
            <p:ph type="hdr" sz="quarter"/>
          </p:nvPr>
        </p:nvSpPr>
        <p:spPr>
          <a:xfrm>
            <a:off x="0" y="0"/>
            <a:ext cx="2971800" cy="465138"/>
          </a:xfrm>
          <a:prstGeom prst="rect">
            <a:avLst/>
          </a:prstGeom>
        </p:spPr>
        <p:txBody>
          <a:bodyPr vert="horz" lIns="92446" tIns="46223" rIns="92446" bIns="46223"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76D3416E-BAFE-8A49-A5CD-3D76798FC5E0}"/>
              </a:ext>
            </a:extLst>
          </p:cNvPr>
          <p:cNvSpPr>
            <a:spLocks noGrp="1"/>
          </p:cNvSpPr>
          <p:nvPr>
            <p:ph type="dt" idx="1"/>
          </p:nvPr>
        </p:nvSpPr>
        <p:spPr>
          <a:xfrm>
            <a:off x="3884613" y="0"/>
            <a:ext cx="2971800" cy="465138"/>
          </a:xfrm>
          <a:prstGeom prst="rect">
            <a:avLst/>
          </a:prstGeom>
        </p:spPr>
        <p:txBody>
          <a:bodyPr vert="horz" lIns="92446" tIns="46223" rIns="92446" bIns="46223"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a:extLst>
              <a:ext uri="{FF2B5EF4-FFF2-40B4-BE49-F238E27FC236}">
                <a16:creationId xmlns:a16="http://schemas.microsoft.com/office/drawing/2014/main" id="{004484DD-D224-1D44-9B35-0E6789554227}"/>
              </a:ext>
            </a:extLst>
          </p:cNvPr>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a:extLst>
              <a:ext uri="{FF2B5EF4-FFF2-40B4-BE49-F238E27FC236}">
                <a16:creationId xmlns:a16="http://schemas.microsoft.com/office/drawing/2014/main" id="{8C4CBF92-CD22-FC4E-A331-21B1CC954C22}"/>
              </a:ext>
            </a:extLst>
          </p:cNvPr>
          <p:cNvSpPr>
            <a:spLocks noGrp="1"/>
          </p:cNvSpPr>
          <p:nvPr>
            <p:ph type="body" sz="quarter" idx="3"/>
          </p:nvPr>
        </p:nvSpPr>
        <p:spPr>
          <a:xfrm>
            <a:off x="687388" y="4416425"/>
            <a:ext cx="5486400" cy="4183063"/>
          </a:xfrm>
          <a:prstGeom prst="rect">
            <a:avLst/>
          </a:prstGeom>
        </p:spPr>
        <p:txBody>
          <a:bodyPr vert="horz" lIns="92446" tIns="46223" rIns="92446" bIns="462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2ED51E3-6F8E-EE48-9B54-60751034A378}"/>
              </a:ext>
            </a:extLst>
          </p:cNvPr>
          <p:cNvSpPr>
            <a:spLocks noGrp="1"/>
          </p:cNvSpPr>
          <p:nvPr>
            <p:ph type="ftr" sz="quarter" idx="4"/>
          </p:nvPr>
        </p:nvSpPr>
        <p:spPr>
          <a:xfrm>
            <a:off x="0" y="8829675"/>
            <a:ext cx="2971800" cy="465138"/>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CB56511C-C4F2-744F-8485-4015DDF0E172}"/>
              </a:ext>
            </a:extLst>
          </p:cNvPr>
          <p:cNvSpPr>
            <a:spLocks noGrp="1"/>
          </p:cNvSpPr>
          <p:nvPr>
            <p:ph type="sldNum" sz="quarter" idx="5"/>
          </p:nvPr>
        </p:nvSpPr>
        <p:spPr>
          <a:xfrm>
            <a:off x="3884613" y="8829675"/>
            <a:ext cx="2971800" cy="465138"/>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smtClean="0"/>
            </a:lvl1pPr>
          </a:lstStyle>
          <a:p>
            <a:pPr>
              <a:defRPr/>
            </a:pPr>
            <a:fld id="{0C26418C-26FF-2042-ADDB-380D5509778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6BA5BAA-6A1E-7F4F-8F37-FA42302FDA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4A190913-5F0E-C046-985A-8DF275454D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7B23056B-4030-E347-B3D1-C81BC60F215A}"/>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4FF1709-C8B9-F145-A13B-B69F026A02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32E2FE3C-579E-0F43-A211-79B75FC1F2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F8FD62AB-2FC0-7544-B51D-CFE70C74A270}"/>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a:extLst>
              <a:ext uri="{FF2B5EF4-FFF2-40B4-BE49-F238E27FC236}">
                <a16:creationId xmlns:a16="http://schemas.microsoft.com/office/drawing/2014/main" id="{4F32D6BF-FE83-0B4B-A411-B7D4F0C452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a:extLst>
              <a:ext uri="{FF2B5EF4-FFF2-40B4-BE49-F238E27FC236}">
                <a16:creationId xmlns:a16="http://schemas.microsoft.com/office/drawing/2014/main" id="{485C6EB2-9F2C-7542-9657-4902E94AE1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66623236-29DB-3F47-84ED-AAC0C311AE29}"/>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a:extLst>
              <a:ext uri="{FF2B5EF4-FFF2-40B4-BE49-F238E27FC236}">
                <a16:creationId xmlns:a16="http://schemas.microsoft.com/office/drawing/2014/main" id="{D5DC16B9-AD8F-0E4E-94BA-EF1F0EF2FB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a:extLst>
              <a:ext uri="{FF2B5EF4-FFF2-40B4-BE49-F238E27FC236}">
                <a16:creationId xmlns:a16="http://schemas.microsoft.com/office/drawing/2014/main" id="{7072F49C-AF4E-F64A-AA4F-89DBC0667D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A6C90E60-371E-5C47-A31A-E3EFA9AFD6CC}"/>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a:extLst>
              <a:ext uri="{FF2B5EF4-FFF2-40B4-BE49-F238E27FC236}">
                <a16:creationId xmlns:a16="http://schemas.microsoft.com/office/drawing/2014/main" id="{79FA8B05-E82A-4243-97C9-B8C6E4C980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a:extLst>
              <a:ext uri="{FF2B5EF4-FFF2-40B4-BE49-F238E27FC236}">
                <a16:creationId xmlns:a16="http://schemas.microsoft.com/office/drawing/2014/main" id="{06BCDC36-FF92-A841-A8CD-12C91113A4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968E7AF4-548D-8B42-92C6-4B21FDC64631}"/>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a:extLst>
              <a:ext uri="{FF2B5EF4-FFF2-40B4-BE49-F238E27FC236}">
                <a16:creationId xmlns:a16="http://schemas.microsoft.com/office/drawing/2014/main" id="{653B4D90-6F4E-9643-BECA-D93F9034B9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a:extLst>
              <a:ext uri="{FF2B5EF4-FFF2-40B4-BE49-F238E27FC236}">
                <a16:creationId xmlns:a16="http://schemas.microsoft.com/office/drawing/2014/main" id="{843C616D-B677-F548-93D9-D81BF8903B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F5A6E765-016C-6D49-91B7-E9D53C68456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a:extLst>
              <a:ext uri="{FF2B5EF4-FFF2-40B4-BE49-F238E27FC236}">
                <a16:creationId xmlns:a16="http://schemas.microsoft.com/office/drawing/2014/main" id="{ADE7BEEE-E686-C141-980F-4FEF7281AD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a:extLst>
              <a:ext uri="{FF2B5EF4-FFF2-40B4-BE49-F238E27FC236}">
                <a16:creationId xmlns:a16="http://schemas.microsoft.com/office/drawing/2014/main" id="{17C4D6FD-1074-FA4D-A33D-03B8932983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8356" name="Slide Number Placeholder 3">
            <a:extLst>
              <a:ext uri="{FF2B5EF4-FFF2-40B4-BE49-F238E27FC236}">
                <a16:creationId xmlns:a16="http://schemas.microsoft.com/office/drawing/2014/main" id="{62DB804E-D8E2-AD41-81F6-FA82939FA9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C063AD91-EE7E-274F-9AE8-C7970A469AE4}"/>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a:extLst>
              <a:ext uri="{FF2B5EF4-FFF2-40B4-BE49-F238E27FC236}">
                <a16:creationId xmlns:a16="http://schemas.microsoft.com/office/drawing/2014/main" id="{D945E490-028E-B54C-9A41-B9A8BBB743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a:extLst>
              <a:ext uri="{FF2B5EF4-FFF2-40B4-BE49-F238E27FC236}">
                <a16:creationId xmlns:a16="http://schemas.microsoft.com/office/drawing/2014/main" id="{B3F2BDB3-4994-8841-8527-07A390F0D6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0404" name="Slide Number Placeholder 3">
            <a:extLst>
              <a:ext uri="{FF2B5EF4-FFF2-40B4-BE49-F238E27FC236}">
                <a16:creationId xmlns:a16="http://schemas.microsoft.com/office/drawing/2014/main" id="{E41BF39B-FF48-3F43-8A55-92D449BB3F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a:latin typeface="Times New Roman" panose="02020603050405020304" pitchFamily="18" charset="0"/>
            </a:endParaRPr>
          </a:p>
        </p:txBody>
      </p:sp>
      <p:sp>
        <p:nvSpPr>
          <p:cNvPr id="2" name="Date Placeholder 1">
            <a:extLst>
              <a:ext uri="{FF2B5EF4-FFF2-40B4-BE49-F238E27FC236}">
                <a16:creationId xmlns:a16="http://schemas.microsoft.com/office/drawing/2014/main" id="{FF294B0E-69BB-5F4F-A43C-71CDD8A7E846}"/>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F624AEB1-A770-024E-9BE1-47AD524AD3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a:extLst>
              <a:ext uri="{FF2B5EF4-FFF2-40B4-BE49-F238E27FC236}">
                <a16:creationId xmlns:a16="http://schemas.microsoft.com/office/drawing/2014/main" id="{249DD84A-7C13-9B4A-AE05-DBE36CA32F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 name="Date Placeholder 1">
            <a:extLst>
              <a:ext uri="{FF2B5EF4-FFF2-40B4-BE49-F238E27FC236}">
                <a16:creationId xmlns:a16="http://schemas.microsoft.com/office/drawing/2014/main" id="{2795FCE9-8ABC-4F4D-8CAD-73D9531ABC2D}"/>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a:extLst>
              <a:ext uri="{FF2B5EF4-FFF2-40B4-BE49-F238E27FC236}">
                <a16:creationId xmlns:a16="http://schemas.microsoft.com/office/drawing/2014/main" id="{1FA734ED-207B-0F4F-90F1-0F148A52D9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a:extLst>
              <a:ext uri="{FF2B5EF4-FFF2-40B4-BE49-F238E27FC236}">
                <a16:creationId xmlns:a16="http://schemas.microsoft.com/office/drawing/2014/main" id="{40DCC75C-2739-AE40-A9D8-5255B735A1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27FE9F95-F3A8-4746-BED7-72BE34BA62F1}"/>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a:extLst>
              <a:ext uri="{FF2B5EF4-FFF2-40B4-BE49-F238E27FC236}">
                <a16:creationId xmlns:a16="http://schemas.microsoft.com/office/drawing/2014/main" id="{D993E806-ED5D-A74F-BAF7-FCD1E84F27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a:extLst>
              <a:ext uri="{FF2B5EF4-FFF2-40B4-BE49-F238E27FC236}">
                <a16:creationId xmlns:a16="http://schemas.microsoft.com/office/drawing/2014/main" id="{6408FFC1-D2C4-2E43-B321-9D189EF25B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0E2E37C9-8A3B-D046-B17C-F8A3EDC34BC4}"/>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a:extLst>
              <a:ext uri="{FF2B5EF4-FFF2-40B4-BE49-F238E27FC236}">
                <a16:creationId xmlns:a16="http://schemas.microsoft.com/office/drawing/2014/main" id="{0737EE75-2027-4A4B-8597-BFE6234834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a:extLst>
              <a:ext uri="{FF2B5EF4-FFF2-40B4-BE49-F238E27FC236}">
                <a16:creationId xmlns:a16="http://schemas.microsoft.com/office/drawing/2014/main" id="{5A842982-0E03-1549-B5ED-37441F0058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174F960B-9DBA-FA47-8858-5CE5D0E63A49}"/>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627DE1D-F2D6-A348-B097-915BADAB9F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4B27DE60-156B-774E-8F45-B9691F7CD7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CE7FA8F7-02AD-A346-AA14-C13854FB3913}"/>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a:extLst>
              <a:ext uri="{FF2B5EF4-FFF2-40B4-BE49-F238E27FC236}">
                <a16:creationId xmlns:a16="http://schemas.microsoft.com/office/drawing/2014/main" id="{9ED2E0CE-707E-5C4C-88F7-F7E266529C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a:extLst>
              <a:ext uri="{FF2B5EF4-FFF2-40B4-BE49-F238E27FC236}">
                <a16:creationId xmlns:a16="http://schemas.microsoft.com/office/drawing/2014/main" id="{31935E8D-B3D6-A44B-8E0F-F78C89EA39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65322237-2A11-AA47-AD0F-E462CB6F116E}"/>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a:extLst>
              <a:ext uri="{FF2B5EF4-FFF2-40B4-BE49-F238E27FC236}">
                <a16:creationId xmlns:a16="http://schemas.microsoft.com/office/drawing/2014/main" id="{4391477C-2FB1-D74F-9FF7-FBEA0DD571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a:extLst>
              <a:ext uri="{FF2B5EF4-FFF2-40B4-BE49-F238E27FC236}">
                <a16:creationId xmlns:a16="http://schemas.microsoft.com/office/drawing/2014/main" id="{7C661B84-D0D8-7A40-8BC8-6CA94D62E8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8A00BA3D-1F38-4842-8673-BC33415EA590}"/>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a:extLst>
              <a:ext uri="{FF2B5EF4-FFF2-40B4-BE49-F238E27FC236}">
                <a16:creationId xmlns:a16="http://schemas.microsoft.com/office/drawing/2014/main" id="{151FDBCB-9AF0-2C4F-9ABA-EB1C4F1076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a:extLst>
              <a:ext uri="{FF2B5EF4-FFF2-40B4-BE49-F238E27FC236}">
                <a16:creationId xmlns:a16="http://schemas.microsoft.com/office/drawing/2014/main" id="{F51DFE5D-B70C-7A48-8F3A-1C64551FB9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612C0768-61A9-2049-A912-AD53132FCAB6}"/>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a:extLst>
              <a:ext uri="{FF2B5EF4-FFF2-40B4-BE49-F238E27FC236}">
                <a16:creationId xmlns:a16="http://schemas.microsoft.com/office/drawing/2014/main" id="{D33139B8-D928-6C48-B6E0-490B1BE634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a:extLst>
              <a:ext uri="{FF2B5EF4-FFF2-40B4-BE49-F238E27FC236}">
                <a16:creationId xmlns:a16="http://schemas.microsoft.com/office/drawing/2014/main" id="{8A35923A-A4E2-B64E-A333-863443ADC2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44C8F147-6081-5C44-AABD-EF0CE1A6F687}"/>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a:extLst>
              <a:ext uri="{FF2B5EF4-FFF2-40B4-BE49-F238E27FC236}">
                <a16:creationId xmlns:a16="http://schemas.microsoft.com/office/drawing/2014/main" id="{3001CEC0-5C2B-2D4B-8E9D-33C59AFF8E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a:extLst>
              <a:ext uri="{FF2B5EF4-FFF2-40B4-BE49-F238E27FC236}">
                <a16:creationId xmlns:a16="http://schemas.microsoft.com/office/drawing/2014/main" id="{C1E1C202-A111-BB42-A55C-AF6EA3F3D0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352C6845-A9BE-0147-9A4D-6AAB43E3106D}"/>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a:extLst>
              <a:ext uri="{FF2B5EF4-FFF2-40B4-BE49-F238E27FC236}">
                <a16:creationId xmlns:a16="http://schemas.microsoft.com/office/drawing/2014/main" id="{81C02D50-47A7-E448-85C3-7D2F7738C2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Notes Placeholder 2">
            <a:extLst>
              <a:ext uri="{FF2B5EF4-FFF2-40B4-BE49-F238E27FC236}">
                <a16:creationId xmlns:a16="http://schemas.microsoft.com/office/drawing/2014/main" id="{CCBD392C-776A-4D43-AC4A-D22C7824D4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E40F0788-C9C8-3E42-BC65-30D4E0808B74}"/>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a:extLst>
              <a:ext uri="{FF2B5EF4-FFF2-40B4-BE49-F238E27FC236}">
                <a16:creationId xmlns:a16="http://schemas.microsoft.com/office/drawing/2014/main" id="{AB986882-D5AC-D94A-AD54-F8E1307FD6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a:extLst>
              <a:ext uri="{FF2B5EF4-FFF2-40B4-BE49-F238E27FC236}">
                <a16:creationId xmlns:a16="http://schemas.microsoft.com/office/drawing/2014/main" id="{4E488D07-75FF-AA41-B469-11B46EE574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7FF4612A-1464-F64A-9B68-E34A88B92236}"/>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a:extLst>
              <a:ext uri="{FF2B5EF4-FFF2-40B4-BE49-F238E27FC236}">
                <a16:creationId xmlns:a16="http://schemas.microsoft.com/office/drawing/2014/main" id="{C6FF866A-5720-644F-8743-5E2B8E0838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Notes Placeholder 2">
            <a:extLst>
              <a:ext uri="{FF2B5EF4-FFF2-40B4-BE49-F238E27FC236}">
                <a16:creationId xmlns:a16="http://schemas.microsoft.com/office/drawing/2014/main" id="{546F9129-5C59-4042-81F2-EEB8425D1C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9E04DF2E-C144-0D41-9BA2-43B4BF8B3D7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a:extLst>
              <a:ext uri="{FF2B5EF4-FFF2-40B4-BE49-F238E27FC236}">
                <a16:creationId xmlns:a16="http://schemas.microsoft.com/office/drawing/2014/main" id="{ADF8094E-B95C-7C46-910A-408FC1A277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Notes Placeholder 2">
            <a:extLst>
              <a:ext uri="{FF2B5EF4-FFF2-40B4-BE49-F238E27FC236}">
                <a16:creationId xmlns:a16="http://schemas.microsoft.com/office/drawing/2014/main" id="{AB761B1D-1D0E-F24F-90F3-1408CD966C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954FABB4-7F0A-B542-A629-9FA392D483E1}"/>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a:extLst>
              <a:ext uri="{FF2B5EF4-FFF2-40B4-BE49-F238E27FC236}">
                <a16:creationId xmlns:a16="http://schemas.microsoft.com/office/drawing/2014/main" id="{0E8BB2F7-E779-0740-B380-0200E2648F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Notes Placeholder 2">
            <a:extLst>
              <a:ext uri="{FF2B5EF4-FFF2-40B4-BE49-F238E27FC236}">
                <a16:creationId xmlns:a16="http://schemas.microsoft.com/office/drawing/2014/main" id="{B3EB3E8C-20AC-2045-BAEB-933386F75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87CF201C-C86B-644F-8838-733325850377}"/>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8714C42-DD05-D44B-BB7E-CF5DFBB9E4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E5A8AB9-3285-CD4D-94D3-44F0E3907C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A6F9BF84-01CD-D84C-A34D-B364BF4C911A}"/>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a:extLst>
              <a:ext uri="{FF2B5EF4-FFF2-40B4-BE49-F238E27FC236}">
                <a16:creationId xmlns:a16="http://schemas.microsoft.com/office/drawing/2014/main" id="{B2BE707A-2231-564A-9A45-0DD9CCDC4B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Notes Placeholder 2">
            <a:extLst>
              <a:ext uri="{FF2B5EF4-FFF2-40B4-BE49-F238E27FC236}">
                <a16:creationId xmlns:a16="http://schemas.microsoft.com/office/drawing/2014/main" id="{F1A8F940-8650-3240-B4D6-22138A9295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3291EB5C-D5D9-0543-BEB5-372C39F596B7}"/>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a:extLst>
              <a:ext uri="{FF2B5EF4-FFF2-40B4-BE49-F238E27FC236}">
                <a16:creationId xmlns:a16="http://schemas.microsoft.com/office/drawing/2014/main" id="{9F972F30-34E7-D641-A596-57A9778347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a:extLst>
              <a:ext uri="{FF2B5EF4-FFF2-40B4-BE49-F238E27FC236}">
                <a16:creationId xmlns:a16="http://schemas.microsoft.com/office/drawing/2014/main" id="{D42383C1-EB19-8646-A557-4DE854C1C6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CD75BC3B-4569-B34C-B5B4-B214A34EE59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a:extLst>
              <a:ext uri="{FF2B5EF4-FFF2-40B4-BE49-F238E27FC236}">
                <a16:creationId xmlns:a16="http://schemas.microsoft.com/office/drawing/2014/main" id="{48250E19-3B17-E649-9997-F565994BF3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a:extLst>
              <a:ext uri="{FF2B5EF4-FFF2-40B4-BE49-F238E27FC236}">
                <a16:creationId xmlns:a16="http://schemas.microsoft.com/office/drawing/2014/main" id="{23575A2F-6129-0041-90F7-3B85ECD7DA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E7BB271E-FBE0-BC4E-BE8C-79A18E7E0387}"/>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a:extLst>
              <a:ext uri="{FF2B5EF4-FFF2-40B4-BE49-F238E27FC236}">
                <a16:creationId xmlns:a16="http://schemas.microsoft.com/office/drawing/2014/main" id="{BD425DE8-DF97-2845-8F8D-0D1A2CCB19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Notes Placeholder 2">
            <a:extLst>
              <a:ext uri="{FF2B5EF4-FFF2-40B4-BE49-F238E27FC236}">
                <a16:creationId xmlns:a16="http://schemas.microsoft.com/office/drawing/2014/main" id="{A722D00F-8CFF-9045-AB46-26A8ED1853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BBB3026D-A8AB-F74D-9A57-D29EF28707BD}"/>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a:extLst>
              <a:ext uri="{FF2B5EF4-FFF2-40B4-BE49-F238E27FC236}">
                <a16:creationId xmlns:a16="http://schemas.microsoft.com/office/drawing/2014/main" id="{6E3C8B09-06DC-9C4F-9CB1-7F1B8F7DB4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Notes Placeholder 2">
            <a:extLst>
              <a:ext uri="{FF2B5EF4-FFF2-40B4-BE49-F238E27FC236}">
                <a16:creationId xmlns:a16="http://schemas.microsoft.com/office/drawing/2014/main" id="{AAC5E3CA-F8EA-454E-8A6C-924B66A15D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CF5D0F2F-1099-F742-A8B6-8BF17375FBE8}"/>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a:extLst>
              <a:ext uri="{FF2B5EF4-FFF2-40B4-BE49-F238E27FC236}">
                <a16:creationId xmlns:a16="http://schemas.microsoft.com/office/drawing/2014/main" id="{ED4F4D28-85F3-4542-8A35-EAA1D6C346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a:extLst>
              <a:ext uri="{FF2B5EF4-FFF2-40B4-BE49-F238E27FC236}">
                <a16:creationId xmlns:a16="http://schemas.microsoft.com/office/drawing/2014/main" id="{31A1A9B0-8629-5C44-8FC1-6431CE76F9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D092E06-5CE5-5A41-B0D4-613712A1B9D0}"/>
              </a:ext>
            </a:extLst>
          </p:cNvPr>
          <p:cNvSpPr>
            <a:spLocks noGrp="1"/>
          </p:cNvSpPr>
          <p:nvPr>
            <p:ph type="sldNum" sz="quarter" idx="5"/>
          </p:nvPr>
        </p:nvSpPr>
        <p:spPr/>
        <p:txBody>
          <a:bodyPr rtlCol="0"/>
          <a:lstStyle/>
          <a:p>
            <a:pPr fontAlgn="auto">
              <a:spcBef>
                <a:spcPts val="0"/>
              </a:spcBef>
              <a:spcAft>
                <a:spcPts val="0"/>
              </a:spcAft>
              <a:defRPr/>
            </a:pPr>
            <a:endParaRPr lang="en-US" dirty="0">
              <a:latin typeface="+mn-lt"/>
              <a:cs typeface="+mn-cs"/>
            </a:endParaRPr>
          </a:p>
        </p:txBody>
      </p:sp>
      <p:sp>
        <p:nvSpPr>
          <p:cNvPr id="2" name="Date Placeholder 1">
            <a:extLst>
              <a:ext uri="{FF2B5EF4-FFF2-40B4-BE49-F238E27FC236}">
                <a16:creationId xmlns:a16="http://schemas.microsoft.com/office/drawing/2014/main" id="{ACAE6E1A-DBF0-CB47-A4D5-01F4CB1A30D9}"/>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a:extLst>
              <a:ext uri="{FF2B5EF4-FFF2-40B4-BE49-F238E27FC236}">
                <a16:creationId xmlns:a16="http://schemas.microsoft.com/office/drawing/2014/main" id="{6BF42E3C-C738-694E-8830-2834B6C863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3411" name="Notes Placeholder 2">
            <a:extLst>
              <a:ext uri="{FF2B5EF4-FFF2-40B4-BE49-F238E27FC236}">
                <a16:creationId xmlns:a16="http://schemas.microsoft.com/office/drawing/2014/main" id="{D2127EF0-7532-2D44-9E92-7C68D6D266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270334B8-83CA-424D-83A6-04A64870DBF0}"/>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a:extLst>
              <a:ext uri="{FF2B5EF4-FFF2-40B4-BE49-F238E27FC236}">
                <a16:creationId xmlns:a16="http://schemas.microsoft.com/office/drawing/2014/main" id="{FDAC652C-2362-EA48-B66D-9E5BAEFDAD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a:extLst>
              <a:ext uri="{FF2B5EF4-FFF2-40B4-BE49-F238E27FC236}">
                <a16:creationId xmlns:a16="http://schemas.microsoft.com/office/drawing/2014/main" id="{84505C2D-29CC-9F44-A847-8D93145AB6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D07C5E4F-8B4D-D843-8DB7-666FDFFF8393}"/>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a:extLst>
              <a:ext uri="{FF2B5EF4-FFF2-40B4-BE49-F238E27FC236}">
                <a16:creationId xmlns:a16="http://schemas.microsoft.com/office/drawing/2014/main" id="{EE2AEA6B-F812-1F4B-929F-AE2AC2FEC4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7507" name="Notes Placeholder 2">
            <a:extLst>
              <a:ext uri="{FF2B5EF4-FFF2-40B4-BE49-F238E27FC236}">
                <a16:creationId xmlns:a16="http://schemas.microsoft.com/office/drawing/2014/main" id="{0DDC3302-B941-F54F-B4A7-E78EADDF5C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512613B9-1236-7947-9596-23F6B180535E}"/>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a:extLst>
              <a:ext uri="{FF2B5EF4-FFF2-40B4-BE49-F238E27FC236}">
                <a16:creationId xmlns:a16="http://schemas.microsoft.com/office/drawing/2014/main" id="{A9D20CA8-1552-1A48-B7D1-F1B424D00F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9555" name="Notes Placeholder 2">
            <a:extLst>
              <a:ext uri="{FF2B5EF4-FFF2-40B4-BE49-F238E27FC236}">
                <a16:creationId xmlns:a16="http://schemas.microsoft.com/office/drawing/2014/main" id="{E4286FCC-6024-7B4B-B654-962A623215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0964" name="Slide Number Placeholder 3">
            <a:extLst>
              <a:ext uri="{FF2B5EF4-FFF2-40B4-BE49-F238E27FC236}">
                <a16:creationId xmlns:a16="http://schemas.microsoft.com/office/drawing/2014/main" id="{4C9B2A3D-387B-AB4E-8E08-AD6ED93F822A}"/>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defTabSz="930275" eaLnBrk="0" hangingPunct="0">
              <a:defRPr sz="2400">
                <a:solidFill>
                  <a:schemeClr val="tx1"/>
                </a:solidFill>
                <a:latin typeface="Times New Roman" pitchFamily="18" charset="0"/>
              </a:defRPr>
            </a:lvl1pPr>
            <a:lvl2pPr marL="742950" indent="-285750" defTabSz="930275" eaLnBrk="0" hangingPunct="0">
              <a:defRPr sz="2400">
                <a:solidFill>
                  <a:schemeClr val="tx1"/>
                </a:solidFill>
                <a:latin typeface="Times New Roman" pitchFamily="18" charset="0"/>
              </a:defRPr>
            </a:lvl2pPr>
            <a:lvl3pPr marL="1143000" indent="-228600" defTabSz="930275" eaLnBrk="0" hangingPunct="0">
              <a:defRPr sz="2400">
                <a:solidFill>
                  <a:schemeClr val="tx1"/>
                </a:solidFill>
                <a:latin typeface="Times New Roman" pitchFamily="18" charset="0"/>
              </a:defRPr>
            </a:lvl3pPr>
            <a:lvl4pPr marL="1600200" indent="-228600" defTabSz="930275" eaLnBrk="0" hangingPunct="0">
              <a:defRPr sz="2400">
                <a:solidFill>
                  <a:schemeClr val="tx1"/>
                </a:solidFill>
                <a:latin typeface="Times New Roman" pitchFamily="18" charset="0"/>
              </a:defRPr>
            </a:lvl4pPr>
            <a:lvl5pPr marL="2057400" indent="-228600" defTabSz="930275" eaLnBrk="0" hangingPunct="0">
              <a:defRPr sz="2400">
                <a:solidFill>
                  <a:schemeClr val="tx1"/>
                </a:solidFill>
                <a:latin typeface="Times New Roman" pitchFamily="18" charset="0"/>
              </a:defRPr>
            </a:lvl5pPr>
            <a:lvl6pPr marL="2514600" indent="-228600" defTabSz="930275" eaLnBrk="0" fontAlgn="base" hangingPunct="0">
              <a:spcBef>
                <a:spcPct val="0"/>
              </a:spcBef>
              <a:spcAft>
                <a:spcPct val="0"/>
              </a:spcAft>
              <a:defRPr sz="2400">
                <a:solidFill>
                  <a:schemeClr val="tx1"/>
                </a:solidFill>
                <a:latin typeface="Times New Roman" pitchFamily="18" charset="0"/>
              </a:defRPr>
            </a:lvl6pPr>
            <a:lvl7pPr marL="2971800" indent="-228600" defTabSz="930275" eaLnBrk="0" fontAlgn="base" hangingPunct="0">
              <a:spcBef>
                <a:spcPct val="0"/>
              </a:spcBef>
              <a:spcAft>
                <a:spcPct val="0"/>
              </a:spcAft>
              <a:defRPr sz="2400">
                <a:solidFill>
                  <a:schemeClr val="tx1"/>
                </a:solidFill>
                <a:latin typeface="Times New Roman" pitchFamily="18" charset="0"/>
              </a:defRPr>
            </a:lvl7pPr>
            <a:lvl8pPr marL="3429000" indent="-228600" defTabSz="930275" eaLnBrk="0" fontAlgn="base" hangingPunct="0">
              <a:spcBef>
                <a:spcPct val="0"/>
              </a:spcBef>
              <a:spcAft>
                <a:spcPct val="0"/>
              </a:spcAft>
              <a:defRPr sz="2400">
                <a:solidFill>
                  <a:schemeClr val="tx1"/>
                </a:solidFill>
                <a:latin typeface="Times New Roman" pitchFamily="18" charset="0"/>
              </a:defRPr>
            </a:lvl8pPr>
            <a:lvl9pPr marL="3886200" indent="-228600" defTabSz="930275"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ts val="0"/>
              </a:spcBef>
              <a:spcAft>
                <a:spcPts val="0"/>
              </a:spcAft>
              <a:defRPr/>
            </a:pPr>
            <a:endParaRPr lang="en-US" dirty="0">
              <a:cs typeface="+mn-cs"/>
            </a:endParaRPr>
          </a:p>
        </p:txBody>
      </p:sp>
      <p:sp>
        <p:nvSpPr>
          <p:cNvPr id="2" name="Date Placeholder 1">
            <a:extLst>
              <a:ext uri="{FF2B5EF4-FFF2-40B4-BE49-F238E27FC236}">
                <a16:creationId xmlns:a16="http://schemas.microsoft.com/office/drawing/2014/main" id="{374A33BB-E942-0D4C-8520-BFE1BAC19952}"/>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6DF2469-CA9F-B748-890B-857B3FFDD6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AB169D6-4A96-AA42-A4F1-2B661C28B5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8FDE5E71-ED3F-4347-85AE-9E49A80052FB}"/>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a:extLst>
              <a:ext uri="{FF2B5EF4-FFF2-40B4-BE49-F238E27FC236}">
                <a16:creationId xmlns:a16="http://schemas.microsoft.com/office/drawing/2014/main" id="{A39B38EC-5BAE-1B48-A231-20F6F01E8F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1603" name="Notes Placeholder 2">
            <a:extLst>
              <a:ext uri="{FF2B5EF4-FFF2-40B4-BE49-F238E27FC236}">
                <a16:creationId xmlns:a16="http://schemas.microsoft.com/office/drawing/2014/main" id="{06038CE3-0A7D-9D44-88EA-068F6EDE06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3AAB1C82-5221-634C-9D52-66B4F8CB0E1A}"/>
              </a:ext>
            </a:extLst>
          </p:cNvPr>
          <p:cNvSpPr>
            <a:spLocks noGrp="1"/>
          </p:cNvSpPr>
          <p:nvPr>
            <p:ph type="sldNum" sz="quarter" idx="5"/>
          </p:nvPr>
        </p:nvSpPr>
        <p:spPr/>
        <p:txBody>
          <a:bodyPr rtlCol="0"/>
          <a:lstStyle/>
          <a:p>
            <a:pPr fontAlgn="auto">
              <a:spcBef>
                <a:spcPts val="0"/>
              </a:spcBef>
              <a:spcAft>
                <a:spcPts val="0"/>
              </a:spcAft>
              <a:defRPr/>
            </a:pPr>
            <a:endParaRPr lang="en-US" dirty="0">
              <a:latin typeface="+mn-lt"/>
              <a:cs typeface="+mn-cs"/>
            </a:endParaRPr>
          </a:p>
        </p:txBody>
      </p:sp>
      <p:sp>
        <p:nvSpPr>
          <p:cNvPr id="2" name="Date Placeholder 1">
            <a:extLst>
              <a:ext uri="{FF2B5EF4-FFF2-40B4-BE49-F238E27FC236}">
                <a16:creationId xmlns:a16="http://schemas.microsoft.com/office/drawing/2014/main" id="{7AF7A18D-AB80-7F44-9384-8DA6A528DBFE}"/>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a:extLst>
              <a:ext uri="{FF2B5EF4-FFF2-40B4-BE49-F238E27FC236}">
                <a16:creationId xmlns:a16="http://schemas.microsoft.com/office/drawing/2014/main" id="{D1FFDDAE-3DCE-FD40-9BD1-482741255D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1" name="Notes Placeholder 2">
            <a:extLst>
              <a:ext uri="{FF2B5EF4-FFF2-40B4-BE49-F238E27FC236}">
                <a16:creationId xmlns:a16="http://schemas.microsoft.com/office/drawing/2014/main" id="{4D2519CF-5983-0F43-A031-3B12F2EAEC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47386D1A-D7A3-3446-8E11-E57B451C200E}"/>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a:extLst>
              <a:ext uri="{FF2B5EF4-FFF2-40B4-BE49-F238E27FC236}">
                <a16:creationId xmlns:a16="http://schemas.microsoft.com/office/drawing/2014/main" id="{0886ED4B-890C-BF43-B77D-11003E6677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a:extLst>
              <a:ext uri="{FF2B5EF4-FFF2-40B4-BE49-F238E27FC236}">
                <a16:creationId xmlns:a16="http://schemas.microsoft.com/office/drawing/2014/main" id="{69AC16C8-8A79-8948-ABC9-3E0A7AFF5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8D6AF294-A3AD-6E49-88C6-F132A512C889}"/>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a:extLst>
              <a:ext uri="{FF2B5EF4-FFF2-40B4-BE49-F238E27FC236}">
                <a16:creationId xmlns:a16="http://schemas.microsoft.com/office/drawing/2014/main" id="{EE2A86B4-5210-1C42-98C5-73D2AD454A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Notes Placeholder 2">
            <a:extLst>
              <a:ext uri="{FF2B5EF4-FFF2-40B4-BE49-F238E27FC236}">
                <a16:creationId xmlns:a16="http://schemas.microsoft.com/office/drawing/2014/main" id="{A099DEF3-8270-C448-BF58-9E44854EE9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2D4D8C28-E4CB-5C45-9090-841790D76FD4}"/>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a:extLst>
              <a:ext uri="{FF2B5EF4-FFF2-40B4-BE49-F238E27FC236}">
                <a16:creationId xmlns:a16="http://schemas.microsoft.com/office/drawing/2014/main" id="{F4849AA1-34A7-4C49-9AC9-0E3E910426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Notes Placeholder 2">
            <a:extLst>
              <a:ext uri="{FF2B5EF4-FFF2-40B4-BE49-F238E27FC236}">
                <a16:creationId xmlns:a16="http://schemas.microsoft.com/office/drawing/2014/main" id="{F4863BE9-0C2E-6E49-A464-84CD4B35F3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79400E14-BDFF-6043-BD1A-D36AE7327B1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a:extLst>
              <a:ext uri="{FF2B5EF4-FFF2-40B4-BE49-F238E27FC236}">
                <a16:creationId xmlns:a16="http://schemas.microsoft.com/office/drawing/2014/main" id="{B2E90FD3-5A68-4D46-8953-AC651D4E7A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a:extLst>
              <a:ext uri="{FF2B5EF4-FFF2-40B4-BE49-F238E27FC236}">
                <a16:creationId xmlns:a16="http://schemas.microsoft.com/office/drawing/2014/main" id="{A9EB5D3A-0853-B448-8B3E-A74DA624DC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E196EEA0-B038-184A-9C3C-FC5FFCBD0B9C}"/>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a:extLst>
              <a:ext uri="{FF2B5EF4-FFF2-40B4-BE49-F238E27FC236}">
                <a16:creationId xmlns:a16="http://schemas.microsoft.com/office/drawing/2014/main" id="{B83F43FF-C686-344C-AAE8-4F5A96A360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Notes Placeholder 2">
            <a:extLst>
              <a:ext uri="{FF2B5EF4-FFF2-40B4-BE49-F238E27FC236}">
                <a16:creationId xmlns:a16="http://schemas.microsoft.com/office/drawing/2014/main" id="{7CEC7F02-975F-1841-B910-E21E9B61B2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46DDD422-87DB-DA4B-8F7F-92BAC00DE988}"/>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a:extLst>
              <a:ext uri="{FF2B5EF4-FFF2-40B4-BE49-F238E27FC236}">
                <a16:creationId xmlns:a16="http://schemas.microsoft.com/office/drawing/2014/main" id="{7DFFC248-5B69-1046-8510-50D53E484A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a:extLst>
              <a:ext uri="{FF2B5EF4-FFF2-40B4-BE49-F238E27FC236}">
                <a16:creationId xmlns:a16="http://schemas.microsoft.com/office/drawing/2014/main" id="{BBEAA332-DB6B-E945-8E93-1982C968F8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015529A3-BB1A-CC48-8BA3-97CC9B8B00A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a:extLst>
              <a:ext uri="{FF2B5EF4-FFF2-40B4-BE49-F238E27FC236}">
                <a16:creationId xmlns:a16="http://schemas.microsoft.com/office/drawing/2014/main" id="{6F43E7F1-738A-6246-A87D-F02D1CF3E1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Notes Placeholder 2">
            <a:extLst>
              <a:ext uri="{FF2B5EF4-FFF2-40B4-BE49-F238E27FC236}">
                <a16:creationId xmlns:a16="http://schemas.microsoft.com/office/drawing/2014/main" id="{D8E14330-E97C-CD4F-A6F7-7B5637E6EE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B5C7363A-1CF0-1A48-AE90-ED2F5DEB6E72}"/>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a:extLst>
              <a:ext uri="{FF2B5EF4-FFF2-40B4-BE49-F238E27FC236}">
                <a16:creationId xmlns:a16="http://schemas.microsoft.com/office/drawing/2014/main" id="{9028266D-4683-DA44-A1BE-698840431B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Notes Placeholder 2">
            <a:extLst>
              <a:ext uri="{FF2B5EF4-FFF2-40B4-BE49-F238E27FC236}">
                <a16:creationId xmlns:a16="http://schemas.microsoft.com/office/drawing/2014/main" id="{3603148B-1C68-1F45-9607-E7E0580C3D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A8D35A53-90E3-DD40-9398-5068BAAB549B}"/>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59681598-4A58-3F4A-98A6-DF85F89A5B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76D86613-D488-EF45-B9A8-5029ED33DA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1BA92513-D63C-3C48-AA8A-61965D8DB46D}"/>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a:extLst>
              <a:ext uri="{FF2B5EF4-FFF2-40B4-BE49-F238E27FC236}">
                <a16:creationId xmlns:a16="http://schemas.microsoft.com/office/drawing/2014/main" id="{A4EA5562-04C8-6E45-9B21-D309A6152F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Notes Placeholder 2">
            <a:extLst>
              <a:ext uri="{FF2B5EF4-FFF2-40B4-BE49-F238E27FC236}">
                <a16:creationId xmlns:a16="http://schemas.microsoft.com/office/drawing/2014/main" id="{5ACB7A57-C144-D94C-B177-006DC72841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8BE51EF6-AD12-8A4B-B683-03F6591298C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a:extLst>
              <a:ext uri="{FF2B5EF4-FFF2-40B4-BE49-F238E27FC236}">
                <a16:creationId xmlns:a16="http://schemas.microsoft.com/office/drawing/2014/main" id="{4BB06DCB-E32A-7445-BE00-58AF7879E4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Notes Placeholder 2">
            <a:extLst>
              <a:ext uri="{FF2B5EF4-FFF2-40B4-BE49-F238E27FC236}">
                <a16:creationId xmlns:a16="http://schemas.microsoft.com/office/drawing/2014/main" id="{258E9492-9F56-8D46-A695-F8A0B77925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390A7CD0-43C1-6947-80EC-C4722DB1208C}"/>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a:extLst>
              <a:ext uri="{FF2B5EF4-FFF2-40B4-BE49-F238E27FC236}">
                <a16:creationId xmlns:a16="http://schemas.microsoft.com/office/drawing/2014/main" id="{81041E95-7603-904C-BF89-898C51876A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Notes Placeholder 2">
            <a:extLst>
              <a:ext uri="{FF2B5EF4-FFF2-40B4-BE49-F238E27FC236}">
                <a16:creationId xmlns:a16="http://schemas.microsoft.com/office/drawing/2014/main" id="{855A0D3F-E24E-0C46-B6A7-7C19442ECF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135A1A81-2FC1-B144-9E1F-7F0023B2097D}"/>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a:extLst>
              <a:ext uri="{FF2B5EF4-FFF2-40B4-BE49-F238E27FC236}">
                <a16:creationId xmlns:a16="http://schemas.microsoft.com/office/drawing/2014/main" id="{13D225DE-32CF-894E-85E2-BDF7319DD3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a:extLst>
              <a:ext uri="{FF2B5EF4-FFF2-40B4-BE49-F238E27FC236}">
                <a16:creationId xmlns:a16="http://schemas.microsoft.com/office/drawing/2014/main" id="{6EAE1143-613E-3F45-BF7C-252723C39D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98DEA7CB-BCCF-D546-BC74-2203863769C0}"/>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a:extLst>
              <a:ext uri="{FF2B5EF4-FFF2-40B4-BE49-F238E27FC236}">
                <a16:creationId xmlns:a16="http://schemas.microsoft.com/office/drawing/2014/main" id="{8FF1FECC-CBC7-EA45-9919-D47464EDAE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Notes Placeholder 2">
            <a:extLst>
              <a:ext uri="{FF2B5EF4-FFF2-40B4-BE49-F238E27FC236}">
                <a16:creationId xmlns:a16="http://schemas.microsoft.com/office/drawing/2014/main" id="{AAFAEB94-9C07-3742-A0EB-BFD8E43F3E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38DEFA09-3763-454C-A1C9-A4EA9337E2C9}"/>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a:extLst>
              <a:ext uri="{FF2B5EF4-FFF2-40B4-BE49-F238E27FC236}">
                <a16:creationId xmlns:a16="http://schemas.microsoft.com/office/drawing/2014/main" id="{FF2D4FB6-898D-624F-B542-C0DE11E728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Notes Placeholder 2">
            <a:extLst>
              <a:ext uri="{FF2B5EF4-FFF2-40B4-BE49-F238E27FC236}">
                <a16:creationId xmlns:a16="http://schemas.microsoft.com/office/drawing/2014/main" id="{DAD2879E-0F21-5F49-A627-B0886BF20B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E1995853-B869-7147-A339-F3910725549B}"/>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a:extLst>
              <a:ext uri="{FF2B5EF4-FFF2-40B4-BE49-F238E27FC236}">
                <a16:creationId xmlns:a16="http://schemas.microsoft.com/office/drawing/2014/main" id="{BC6529F3-1FD0-184B-AD40-F1E353C828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Notes Placeholder 2">
            <a:extLst>
              <a:ext uri="{FF2B5EF4-FFF2-40B4-BE49-F238E27FC236}">
                <a16:creationId xmlns:a16="http://schemas.microsoft.com/office/drawing/2014/main" id="{CD617AB2-128D-8440-914D-613671B252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5A3A73BE-3E47-B542-9ACB-123D67124A63}"/>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a:extLst>
              <a:ext uri="{FF2B5EF4-FFF2-40B4-BE49-F238E27FC236}">
                <a16:creationId xmlns:a16="http://schemas.microsoft.com/office/drawing/2014/main" id="{41799468-3396-F743-A714-6CFF9A5A2B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a:extLst>
              <a:ext uri="{FF2B5EF4-FFF2-40B4-BE49-F238E27FC236}">
                <a16:creationId xmlns:a16="http://schemas.microsoft.com/office/drawing/2014/main" id="{C56CBCB8-D66E-2C4A-9A0E-B6EF26B710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7A2EE28A-0A3D-3547-902E-B9E3FB30E67A}"/>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a:extLst>
              <a:ext uri="{FF2B5EF4-FFF2-40B4-BE49-F238E27FC236}">
                <a16:creationId xmlns:a16="http://schemas.microsoft.com/office/drawing/2014/main" id="{1E02D1CC-35E4-B448-A01C-CCE236AE30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Notes Placeholder 2">
            <a:extLst>
              <a:ext uri="{FF2B5EF4-FFF2-40B4-BE49-F238E27FC236}">
                <a16:creationId xmlns:a16="http://schemas.microsoft.com/office/drawing/2014/main" id="{A114A22B-8E53-0B4B-83EE-251F2CBB6C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7B763BCC-49F9-1948-9868-65A1CF49F993}"/>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a:extLst>
              <a:ext uri="{FF2B5EF4-FFF2-40B4-BE49-F238E27FC236}">
                <a16:creationId xmlns:a16="http://schemas.microsoft.com/office/drawing/2014/main" id="{D8EE9EF3-CE2F-C844-91C6-00FD1B6C77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Notes Placeholder 2">
            <a:extLst>
              <a:ext uri="{FF2B5EF4-FFF2-40B4-BE49-F238E27FC236}">
                <a16:creationId xmlns:a16="http://schemas.microsoft.com/office/drawing/2014/main" id="{E1439A48-65DB-4D49-AF3E-558B24ACCE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76E2BD4B-EB0D-F843-8D15-24048329AE92}"/>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114365BA-A285-AE43-9A57-0B19651E7F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9ED8F1F6-E7EF-C349-9FD9-4635D140D4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4E32910F-AA13-F54C-A6F0-3DFA32C381F4}"/>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a:extLst>
              <a:ext uri="{FF2B5EF4-FFF2-40B4-BE49-F238E27FC236}">
                <a16:creationId xmlns:a16="http://schemas.microsoft.com/office/drawing/2014/main" id="{A71A76FE-2CD2-4C4B-82DA-74A3383652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Notes Placeholder 2">
            <a:extLst>
              <a:ext uri="{FF2B5EF4-FFF2-40B4-BE49-F238E27FC236}">
                <a16:creationId xmlns:a16="http://schemas.microsoft.com/office/drawing/2014/main" id="{A5559E3B-DFBA-B34F-A189-D295CF4769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AA9F0452-3366-E246-BC1B-88CB300F9187}"/>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a:extLst>
              <a:ext uri="{FF2B5EF4-FFF2-40B4-BE49-F238E27FC236}">
                <a16:creationId xmlns:a16="http://schemas.microsoft.com/office/drawing/2014/main" id="{7CFDB4FF-5E6B-EB47-B6D6-845FB0C660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a:extLst>
              <a:ext uri="{FF2B5EF4-FFF2-40B4-BE49-F238E27FC236}">
                <a16:creationId xmlns:a16="http://schemas.microsoft.com/office/drawing/2014/main" id="{91030C58-7602-E44D-BEAF-29E1F781CA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498CC51A-12E4-8D44-BA71-08F862ED8E4D}"/>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a:extLst>
              <a:ext uri="{FF2B5EF4-FFF2-40B4-BE49-F238E27FC236}">
                <a16:creationId xmlns:a16="http://schemas.microsoft.com/office/drawing/2014/main" id="{E2145FD7-6021-6C43-945F-D65F5BDCAC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a:extLst>
              <a:ext uri="{FF2B5EF4-FFF2-40B4-BE49-F238E27FC236}">
                <a16:creationId xmlns:a16="http://schemas.microsoft.com/office/drawing/2014/main" id="{6166BB60-9112-F548-A83C-9380671FEA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4FF284DE-E766-FC41-B6BD-3D9509C5FE75}"/>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a:extLst>
              <a:ext uri="{FF2B5EF4-FFF2-40B4-BE49-F238E27FC236}">
                <a16:creationId xmlns:a16="http://schemas.microsoft.com/office/drawing/2014/main" id="{D2D17A0B-C16F-2241-A2B7-D997DE86C2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a:extLst>
              <a:ext uri="{FF2B5EF4-FFF2-40B4-BE49-F238E27FC236}">
                <a16:creationId xmlns:a16="http://schemas.microsoft.com/office/drawing/2014/main" id="{2EEC8459-A140-CE40-BA15-4F48ED0EEF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58BE7FC0-0EB7-A54F-B021-0FDA49BE8AC8}"/>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a:extLst>
              <a:ext uri="{FF2B5EF4-FFF2-40B4-BE49-F238E27FC236}">
                <a16:creationId xmlns:a16="http://schemas.microsoft.com/office/drawing/2014/main" id="{9388F9D4-665C-954D-823D-A728FAF9BF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Notes Placeholder 2">
            <a:extLst>
              <a:ext uri="{FF2B5EF4-FFF2-40B4-BE49-F238E27FC236}">
                <a16:creationId xmlns:a16="http://schemas.microsoft.com/office/drawing/2014/main" id="{99AA52A8-AE7A-E047-9D0E-6EDFB9D3DF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C137BA05-D21A-9841-9F0F-2C2D4008FA71}"/>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a:extLst>
              <a:ext uri="{FF2B5EF4-FFF2-40B4-BE49-F238E27FC236}">
                <a16:creationId xmlns:a16="http://schemas.microsoft.com/office/drawing/2014/main" id="{A3F6B84F-8396-7447-9B96-E78A56F8C6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a:extLst>
              <a:ext uri="{FF2B5EF4-FFF2-40B4-BE49-F238E27FC236}">
                <a16:creationId xmlns:a16="http://schemas.microsoft.com/office/drawing/2014/main" id="{40C0ED11-D938-714F-82C2-572100E15E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6D165D44-9D74-1648-9E26-1A2FEEB9121E}"/>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a:extLst>
              <a:ext uri="{FF2B5EF4-FFF2-40B4-BE49-F238E27FC236}">
                <a16:creationId xmlns:a16="http://schemas.microsoft.com/office/drawing/2014/main" id="{87D80B4F-A786-FB48-8E1A-69E937A48A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a:extLst>
              <a:ext uri="{FF2B5EF4-FFF2-40B4-BE49-F238E27FC236}">
                <a16:creationId xmlns:a16="http://schemas.microsoft.com/office/drawing/2014/main" id="{B5007663-85C5-BC41-A6C7-F2C262397B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47961BFC-64BB-064D-85F1-5DA86B8A5B73}"/>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a:extLst>
              <a:ext uri="{FF2B5EF4-FFF2-40B4-BE49-F238E27FC236}">
                <a16:creationId xmlns:a16="http://schemas.microsoft.com/office/drawing/2014/main" id="{E4CED8F5-8E8B-4B4D-A633-49728F0A7E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a:extLst>
              <a:ext uri="{FF2B5EF4-FFF2-40B4-BE49-F238E27FC236}">
                <a16:creationId xmlns:a16="http://schemas.microsoft.com/office/drawing/2014/main" id="{4E0172CD-EE64-334D-98F4-2218DE2B14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625A6E56-5C3A-5040-898C-0BF8FBB791D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a:extLst>
              <a:ext uri="{FF2B5EF4-FFF2-40B4-BE49-F238E27FC236}">
                <a16:creationId xmlns:a16="http://schemas.microsoft.com/office/drawing/2014/main" id="{EC8B147A-E7FD-C642-AA26-03D4185C29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Notes Placeholder 2">
            <a:extLst>
              <a:ext uri="{FF2B5EF4-FFF2-40B4-BE49-F238E27FC236}">
                <a16:creationId xmlns:a16="http://schemas.microsoft.com/office/drawing/2014/main" id="{96AB43C8-0C34-A644-AD26-31F972BE95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9BD9AF3C-0F5E-F74A-8DE7-ADE15438C09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a:extLst>
              <a:ext uri="{FF2B5EF4-FFF2-40B4-BE49-F238E27FC236}">
                <a16:creationId xmlns:a16="http://schemas.microsoft.com/office/drawing/2014/main" id="{5FCB411F-D0C2-2C4D-9D71-C982BB0F74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Notes Placeholder 2">
            <a:extLst>
              <a:ext uri="{FF2B5EF4-FFF2-40B4-BE49-F238E27FC236}">
                <a16:creationId xmlns:a16="http://schemas.microsoft.com/office/drawing/2014/main" id="{1D3EDFF4-0D49-564B-8D6F-2686BAE250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2DD30516-754F-6449-A0F6-0E782FC1D61A}"/>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AF5F6C69-3BBA-F547-8AB6-1D3671180C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B57CD9FA-7711-D244-ABC0-16C11A1DDA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 name="Date Placeholder 1">
            <a:extLst>
              <a:ext uri="{FF2B5EF4-FFF2-40B4-BE49-F238E27FC236}">
                <a16:creationId xmlns:a16="http://schemas.microsoft.com/office/drawing/2014/main" id="{D3B1FDB7-2B34-4749-A09A-1C884591D889}"/>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a:extLst>
              <a:ext uri="{FF2B5EF4-FFF2-40B4-BE49-F238E27FC236}">
                <a16:creationId xmlns:a16="http://schemas.microsoft.com/office/drawing/2014/main" id="{0C995FD3-C094-DB41-9340-D77BC76DE1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Notes Placeholder 2">
            <a:extLst>
              <a:ext uri="{FF2B5EF4-FFF2-40B4-BE49-F238E27FC236}">
                <a16:creationId xmlns:a16="http://schemas.microsoft.com/office/drawing/2014/main" id="{70C43663-7307-EB4A-86C0-63571972FB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E3049012-94EF-7146-8097-5719B1F42213}"/>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a:extLst>
              <a:ext uri="{FF2B5EF4-FFF2-40B4-BE49-F238E27FC236}">
                <a16:creationId xmlns:a16="http://schemas.microsoft.com/office/drawing/2014/main" id="{D541981D-BB23-C44C-9BD5-526FB73C0A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Notes Placeholder 2">
            <a:extLst>
              <a:ext uri="{FF2B5EF4-FFF2-40B4-BE49-F238E27FC236}">
                <a16:creationId xmlns:a16="http://schemas.microsoft.com/office/drawing/2014/main" id="{2CA1A541-726A-A945-BB89-ABAD57CC79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B5E8D13F-EA44-2C44-A9C8-B0FB4872A8A9}"/>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0E45AC5-21F0-9F4F-8F7C-4DBA7C7A52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70F79C8F-DDB1-D540-9B30-0DEF10E51C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F0E3C296-4B3E-9C44-925B-EEABA0CD88C1}"/>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05C61C5-4284-0343-BD98-F8A67EA1FB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EDF93B4A-48E3-B445-8607-9B203D4D67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 name="Date Placeholder 1">
            <a:extLst>
              <a:ext uri="{FF2B5EF4-FFF2-40B4-BE49-F238E27FC236}">
                <a16:creationId xmlns:a16="http://schemas.microsoft.com/office/drawing/2014/main" id="{5CC1C500-EB84-1445-B028-171B1358621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08474B3-B136-D44F-878A-BA8927FB1E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E5FA291A-3ECB-1247-8AA1-1BA983A5C9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 name="Date Placeholder 1">
            <a:extLst>
              <a:ext uri="{FF2B5EF4-FFF2-40B4-BE49-F238E27FC236}">
                <a16:creationId xmlns:a16="http://schemas.microsoft.com/office/drawing/2014/main" id="{56CD4D3C-9BAE-2240-81E7-1B89855B3C8C}"/>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D3D87D2-58B2-3E42-B8E4-44F94DD8DC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6004D6F-9B47-5F48-A3D2-1D2558A978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 name="Date Placeholder 1">
            <a:extLst>
              <a:ext uri="{FF2B5EF4-FFF2-40B4-BE49-F238E27FC236}">
                <a16:creationId xmlns:a16="http://schemas.microsoft.com/office/drawing/2014/main" id="{D01EE5B9-038B-AA49-B2DA-E5FF2CE62C4C}"/>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9D2369BD-E901-D44E-810A-E25B1DFC3F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8D571851-63BB-7F4E-B4EC-6F8C310C21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 name="Date Placeholder 1">
            <a:extLst>
              <a:ext uri="{FF2B5EF4-FFF2-40B4-BE49-F238E27FC236}">
                <a16:creationId xmlns:a16="http://schemas.microsoft.com/office/drawing/2014/main" id="{EA8D8B0E-21C0-2F40-AD01-7721C1811257}"/>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030C3C63-A3A1-B94F-8F30-590EFE4A50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D6F9C67D-9FE2-FF4B-AB81-464F602934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9322B788-2556-E049-91E7-7B8AD7F595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a:p>
        </p:txBody>
      </p:sp>
      <p:sp>
        <p:nvSpPr>
          <p:cNvPr id="2" name="Date Placeholder 1">
            <a:extLst>
              <a:ext uri="{FF2B5EF4-FFF2-40B4-BE49-F238E27FC236}">
                <a16:creationId xmlns:a16="http://schemas.microsoft.com/office/drawing/2014/main" id="{FCE3F122-2563-BD4A-9A98-6AAE260FD1C5}"/>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8EA69DF-9AC1-154A-86F3-DF4D1AC302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F41791F3-87B4-AF41-A84F-F1129411D2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98E4F36B-D92E-7342-8114-E3B145470829}"/>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6A429B6C-D425-E243-A262-3B7001ED1212}"/>
              </a:ext>
            </a:extLst>
          </p:cNvPr>
          <p:cNvSpPr>
            <a:spLocks noGrp="1" noChangeArrowheads="1"/>
          </p:cNvSpPr>
          <p:nvPr>
            <p:ph type="sldNum" sz="quarter" idx="5"/>
          </p:nvPr>
        </p:nvSpPr>
        <p:spPr/>
        <p:txBody>
          <a:bodyPr rtlCol="0"/>
          <a:lstStyle>
            <a:lvl1pPr defTabSz="924539">
              <a:defRPr>
                <a:solidFill>
                  <a:schemeClr val="tx1"/>
                </a:solidFill>
                <a:latin typeface="Arial" charset="0"/>
              </a:defRPr>
            </a:lvl1pPr>
            <a:lvl2pPr marL="710483" indent="-273263" defTabSz="924539">
              <a:defRPr>
                <a:solidFill>
                  <a:schemeClr val="tx1"/>
                </a:solidFill>
                <a:latin typeface="Arial" charset="0"/>
              </a:defRPr>
            </a:lvl2pPr>
            <a:lvl3pPr marL="1093051" indent="-218610" defTabSz="924539">
              <a:defRPr>
                <a:solidFill>
                  <a:schemeClr val="tx1"/>
                </a:solidFill>
                <a:latin typeface="Arial" charset="0"/>
              </a:defRPr>
            </a:lvl3pPr>
            <a:lvl4pPr marL="1530271" indent="-218610" defTabSz="924539">
              <a:defRPr>
                <a:solidFill>
                  <a:schemeClr val="tx1"/>
                </a:solidFill>
                <a:latin typeface="Arial" charset="0"/>
              </a:defRPr>
            </a:lvl4pPr>
            <a:lvl5pPr marL="1967492" indent="-218610" defTabSz="924539">
              <a:defRPr>
                <a:solidFill>
                  <a:schemeClr val="tx1"/>
                </a:solidFill>
                <a:latin typeface="Arial" charset="0"/>
              </a:defRPr>
            </a:lvl5pPr>
            <a:lvl6pPr marL="2404712" indent="-218610" defTabSz="924539" eaLnBrk="0" fontAlgn="base" hangingPunct="0">
              <a:spcBef>
                <a:spcPct val="0"/>
              </a:spcBef>
              <a:spcAft>
                <a:spcPct val="0"/>
              </a:spcAft>
              <a:defRPr>
                <a:solidFill>
                  <a:schemeClr val="tx1"/>
                </a:solidFill>
                <a:latin typeface="Arial" charset="0"/>
              </a:defRPr>
            </a:lvl6pPr>
            <a:lvl7pPr marL="2841932" indent="-218610" defTabSz="924539" eaLnBrk="0" fontAlgn="base" hangingPunct="0">
              <a:spcBef>
                <a:spcPct val="0"/>
              </a:spcBef>
              <a:spcAft>
                <a:spcPct val="0"/>
              </a:spcAft>
              <a:defRPr>
                <a:solidFill>
                  <a:schemeClr val="tx1"/>
                </a:solidFill>
                <a:latin typeface="Arial" charset="0"/>
              </a:defRPr>
            </a:lvl7pPr>
            <a:lvl8pPr marL="3279153" indent="-218610" defTabSz="924539" eaLnBrk="0" fontAlgn="base" hangingPunct="0">
              <a:spcBef>
                <a:spcPct val="0"/>
              </a:spcBef>
              <a:spcAft>
                <a:spcPct val="0"/>
              </a:spcAft>
              <a:defRPr>
                <a:solidFill>
                  <a:schemeClr val="tx1"/>
                </a:solidFill>
                <a:latin typeface="Arial" charset="0"/>
              </a:defRPr>
            </a:lvl8pPr>
            <a:lvl9pPr marL="3716373" indent="-218610" defTabSz="924539"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endParaRPr lang="en-US" altLang="en-US" dirty="0">
              <a:cs typeface="+mn-cs"/>
            </a:endParaRPr>
          </a:p>
        </p:txBody>
      </p:sp>
      <p:sp>
        <p:nvSpPr>
          <p:cNvPr id="62467" name="Rectangle 2">
            <a:extLst>
              <a:ext uri="{FF2B5EF4-FFF2-40B4-BE49-F238E27FC236}">
                <a16:creationId xmlns:a16="http://schemas.microsoft.com/office/drawing/2014/main" id="{871137D8-60F6-9147-B2FC-A7993E86E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4BC75DB6-A1E3-DF43-ACE5-4B892BA270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Date Placeholder 1">
            <a:extLst>
              <a:ext uri="{FF2B5EF4-FFF2-40B4-BE49-F238E27FC236}">
                <a16:creationId xmlns:a16="http://schemas.microsoft.com/office/drawing/2014/main" id="{B1473A92-5A8B-9E49-BE29-DE313EAD13D8}"/>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C4B62168-374C-A141-9701-24937C598B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AE24BB67-BCDD-874C-AEFC-0521C4D3DC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4516" name="Slide Number Placeholder 3">
            <a:extLst>
              <a:ext uri="{FF2B5EF4-FFF2-40B4-BE49-F238E27FC236}">
                <a16:creationId xmlns:a16="http://schemas.microsoft.com/office/drawing/2014/main" id="{6159CCAE-B7BB-284F-B2E2-4F4F657EA2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a:p>
        </p:txBody>
      </p:sp>
      <p:sp>
        <p:nvSpPr>
          <p:cNvPr id="2" name="Date Placeholder 1">
            <a:extLst>
              <a:ext uri="{FF2B5EF4-FFF2-40B4-BE49-F238E27FC236}">
                <a16:creationId xmlns:a16="http://schemas.microsoft.com/office/drawing/2014/main" id="{85F405DA-D38F-154D-9C5D-849BE5CA91E3}"/>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236E1132-C6C8-1E41-BBFD-893768560A60}"/>
              </a:ext>
            </a:extLst>
          </p:cNvPr>
          <p:cNvSpPr>
            <a:spLocks noGrp="1" noChangeArrowheads="1"/>
          </p:cNvSpPr>
          <p:nvPr>
            <p:ph type="sldNum" sz="quarter" idx="5"/>
          </p:nvPr>
        </p:nvSpPr>
        <p:spPr/>
        <p:txBody>
          <a:bodyPr rtlCol="0"/>
          <a:lstStyle>
            <a:lvl1pPr defTabSz="924539">
              <a:defRPr>
                <a:solidFill>
                  <a:schemeClr val="tx1"/>
                </a:solidFill>
                <a:latin typeface="Arial" charset="0"/>
              </a:defRPr>
            </a:lvl1pPr>
            <a:lvl2pPr marL="710483" indent="-273263" defTabSz="924539">
              <a:defRPr>
                <a:solidFill>
                  <a:schemeClr val="tx1"/>
                </a:solidFill>
                <a:latin typeface="Arial" charset="0"/>
              </a:defRPr>
            </a:lvl2pPr>
            <a:lvl3pPr marL="1093051" indent="-218610" defTabSz="924539">
              <a:defRPr>
                <a:solidFill>
                  <a:schemeClr val="tx1"/>
                </a:solidFill>
                <a:latin typeface="Arial" charset="0"/>
              </a:defRPr>
            </a:lvl3pPr>
            <a:lvl4pPr marL="1530271" indent="-218610" defTabSz="924539">
              <a:defRPr>
                <a:solidFill>
                  <a:schemeClr val="tx1"/>
                </a:solidFill>
                <a:latin typeface="Arial" charset="0"/>
              </a:defRPr>
            </a:lvl4pPr>
            <a:lvl5pPr marL="1967492" indent="-218610" defTabSz="924539">
              <a:defRPr>
                <a:solidFill>
                  <a:schemeClr val="tx1"/>
                </a:solidFill>
                <a:latin typeface="Arial" charset="0"/>
              </a:defRPr>
            </a:lvl5pPr>
            <a:lvl6pPr marL="2404712" indent="-218610" defTabSz="924539" eaLnBrk="0" fontAlgn="base" hangingPunct="0">
              <a:spcBef>
                <a:spcPct val="0"/>
              </a:spcBef>
              <a:spcAft>
                <a:spcPct val="0"/>
              </a:spcAft>
              <a:defRPr>
                <a:solidFill>
                  <a:schemeClr val="tx1"/>
                </a:solidFill>
                <a:latin typeface="Arial" charset="0"/>
              </a:defRPr>
            </a:lvl6pPr>
            <a:lvl7pPr marL="2841932" indent="-218610" defTabSz="924539" eaLnBrk="0" fontAlgn="base" hangingPunct="0">
              <a:spcBef>
                <a:spcPct val="0"/>
              </a:spcBef>
              <a:spcAft>
                <a:spcPct val="0"/>
              </a:spcAft>
              <a:defRPr>
                <a:solidFill>
                  <a:schemeClr val="tx1"/>
                </a:solidFill>
                <a:latin typeface="Arial" charset="0"/>
              </a:defRPr>
            </a:lvl7pPr>
            <a:lvl8pPr marL="3279153" indent="-218610" defTabSz="924539" eaLnBrk="0" fontAlgn="base" hangingPunct="0">
              <a:spcBef>
                <a:spcPct val="0"/>
              </a:spcBef>
              <a:spcAft>
                <a:spcPct val="0"/>
              </a:spcAft>
              <a:defRPr>
                <a:solidFill>
                  <a:schemeClr val="tx1"/>
                </a:solidFill>
                <a:latin typeface="Arial" charset="0"/>
              </a:defRPr>
            </a:lvl8pPr>
            <a:lvl9pPr marL="3716373" indent="-218610" defTabSz="924539"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endParaRPr lang="en-US" altLang="en-US" dirty="0">
              <a:cs typeface="+mn-cs"/>
            </a:endParaRPr>
          </a:p>
        </p:txBody>
      </p:sp>
      <p:sp>
        <p:nvSpPr>
          <p:cNvPr id="66563" name="Rectangle 2">
            <a:extLst>
              <a:ext uri="{FF2B5EF4-FFF2-40B4-BE49-F238E27FC236}">
                <a16:creationId xmlns:a16="http://schemas.microsoft.com/office/drawing/2014/main" id="{59523279-575F-9845-9B2C-F01B81F15A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06EB0307-31C7-FD4C-9817-014F7DA9E5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Date Placeholder 1">
            <a:extLst>
              <a:ext uri="{FF2B5EF4-FFF2-40B4-BE49-F238E27FC236}">
                <a16:creationId xmlns:a16="http://schemas.microsoft.com/office/drawing/2014/main" id="{3D2DAC24-D92F-B244-B7E3-7A4605B544CE}"/>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87AF1A3B-E465-584D-A2ED-35D00325CF88}"/>
              </a:ext>
            </a:extLst>
          </p:cNvPr>
          <p:cNvSpPr>
            <a:spLocks noGrp="1" noChangeArrowheads="1"/>
          </p:cNvSpPr>
          <p:nvPr>
            <p:ph type="sldNum" sz="quarter" idx="5"/>
          </p:nvPr>
        </p:nvSpPr>
        <p:spPr/>
        <p:txBody>
          <a:bodyPr rtlCol="0"/>
          <a:lstStyle>
            <a:lvl1pPr defTabSz="924539">
              <a:defRPr>
                <a:solidFill>
                  <a:schemeClr val="tx1"/>
                </a:solidFill>
                <a:latin typeface="Arial" charset="0"/>
              </a:defRPr>
            </a:lvl1pPr>
            <a:lvl2pPr marL="710483" indent="-273263" defTabSz="924539">
              <a:defRPr>
                <a:solidFill>
                  <a:schemeClr val="tx1"/>
                </a:solidFill>
                <a:latin typeface="Arial" charset="0"/>
              </a:defRPr>
            </a:lvl2pPr>
            <a:lvl3pPr marL="1093051" indent="-218610" defTabSz="924539">
              <a:defRPr>
                <a:solidFill>
                  <a:schemeClr val="tx1"/>
                </a:solidFill>
                <a:latin typeface="Arial" charset="0"/>
              </a:defRPr>
            </a:lvl3pPr>
            <a:lvl4pPr marL="1530271" indent="-218610" defTabSz="924539">
              <a:defRPr>
                <a:solidFill>
                  <a:schemeClr val="tx1"/>
                </a:solidFill>
                <a:latin typeface="Arial" charset="0"/>
              </a:defRPr>
            </a:lvl4pPr>
            <a:lvl5pPr marL="1967492" indent="-218610" defTabSz="924539">
              <a:defRPr>
                <a:solidFill>
                  <a:schemeClr val="tx1"/>
                </a:solidFill>
                <a:latin typeface="Arial" charset="0"/>
              </a:defRPr>
            </a:lvl5pPr>
            <a:lvl6pPr marL="2404712" indent="-218610" defTabSz="924539" eaLnBrk="0" fontAlgn="base" hangingPunct="0">
              <a:spcBef>
                <a:spcPct val="0"/>
              </a:spcBef>
              <a:spcAft>
                <a:spcPct val="0"/>
              </a:spcAft>
              <a:defRPr>
                <a:solidFill>
                  <a:schemeClr val="tx1"/>
                </a:solidFill>
                <a:latin typeface="Arial" charset="0"/>
              </a:defRPr>
            </a:lvl6pPr>
            <a:lvl7pPr marL="2841932" indent="-218610" defTabSz="924539" eaLnBrk="0" fontAlgn="base" hangingPunct="0">
              <a:spcBef>
                <a:spcPct val="0"/>
              </a:spcBef>
              <a:spcAft>
                <a:spcPct val="0"/>
              </a:spcAft>
              <a:defRPr>
                <a:solidFill>
                  <a:schemeClr val="tx1"/>
                </a:solidFill>
                <a:latin typeface="Arial" charset="0"/>
              </a:defRPr>
            </a:lvl7pPr>
            <a:lvl8pPr marL="3279153" indent="-218610" defTabSz="924539" eaLnBrk="0" fontAlgn="base" hangingPunct="0">
              <a:spcBef>
                <a:spcPct val="0"/>
              </a:spcBef>
              <a:spcAft>
                <a:spcPct val="0"/>
              </a:spcAft>
              <a:defRPr>
                <a:solidFill>
                  <a:schemeClr val="tx1"/>
                </a:solidFill>
                <a:latin typeface="Arial" charset="0"/>
              </a:defRPr>
            </a:lvl8pPr>
            <a:lvl9pPr marL="3716373" indent="-218610" defTabSz="924539"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endParaRPr lang="en-US" altLang="en-US" dirty="0">
              <a:cs typeface="+mn-cs"/>
            </a:endParaRPr>
          </a:p>
        </p:txBody>
      </p:sp>
      <p:sp>
        <p:nvSpPr>
          <p:cNvPr id="68611" name="Rectangle 2">
            <a:extLst>
              <a:ext uri="{FF2B5EF4-FFF2-40B4-BE49-F238E27FC236}">
                <a16:creationId xmlns:a16="http://schemas.microsoft.com/office/drawing/2014/main" id="{5AD0FA86-8A80-314D-9685-8B42EC7C9B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67C75E9C-EE0E-BE47-8AAC-44E1132D58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Date Placeholder 1">
            <a:extLst>
              <a:ext uri="{FF2B5EF4-FFF2-40B4-BE49-F238E27FC236}">
                <a16:creationId xmlns:a16="http://schemas.microsoft.com/office/drawing/2014/main" id="{14EF8559-C414-0442-BA47-8F77D39F6915}"/>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5D8E7F5C-5F9B-BE45-9DA8-9174B55D363A}"/>
              </a:ext>
            </a:extLst>
          </p:cNvPr>
          <p:cNvSpPr>
            <a:spLocks noGrp="1" noChangeArrowheads="1"/>
          </p:cNvSpPr>
          <p:nvPr>
            <p:ph type="sldNum" sz="quarter" idx="5"/>
          </p:nvPr>
        </p:nvSpPr>
        <p:spPr/>
        <p:txBody>
          <a:bodyPr rtlCol="0"/>
          <a:lstStyle>
            <a:lvl1pPr defTabSz="924539">
              <a:defRPr>
                <a:solidFill>
                  <a:schemeClr val="tx1"/>
                </a:solidFill>
                <a:latin typeface="Arial" charset="0"/>
              </a:defRPr>
            </a:lvl1pPr>
            <a:lvl2pPr marL="710483" indent="-273263" defTabSz="924539">
              <a:defRPr>
                <a:solidFill>
                  <a:schemeClr val="tx1"/>
                </a:solidFill>
                <a:latin typeface="Arial" charset="0"/>
              </a:defRPr>
            </a:lvl2pPr>
            <a:lvl3pPr marL="1093051" indent="-218610" defTabSz="924539">
              <a:defRPr>
                <a:solidFill>
                  <a:schemeClr val="tx1"/>
                </a:solidFill>
                <a:latin typeface="Arial" charset="0"/>
              </a:defRPr>
            </a:lvl3pPr>
            <a:lvl4pPr marL="1530271" indent="-218610" defTabSz="924539">
              <a:defRPr>
                <a:solidFill>
                  <a:schemeClr val="tx1"/>
                </a:solidFill>
                <a:latin typeface="Arial" charset="0"/>
              </a:defRPr>
            </a:lvl4pPr>
            <a:lvl5pPr marL="1967492" indent="-218610" defTabSz="924539">
              <a:defRPr>
                <a:solidFill>
                  <a:schemeClr val="tx1"/>
                </a:solidFill>
                <a:latin typeface="Arial" charset="0"/>
              </a:defRPr>
            </a:lvl5pPr>
            <a:lvl6pPr marL="2404712" indent="-218610" defTabSz="924539" eaLnBrk="0" fontAlgn="base" hangingPunct="0">
              <a:spcBef>
                <a:spcPct val="0"/>
              </a:spcBef>
              <a:spcAft>
                <a:spcPct val="0"/>
              </a:spcAft>
              <a:defRPr>
                <a:solidFill>
                  <a:schemeClr val="tx1"/>
                </a:solidFill>
                <a:latin typeface="Arial" charset="0"/>
              </a:defRPr>
            </a:lvl6pPr>
            <a:lvl7pPr marL="2841932" indent="-218610" defTabSz="924539" eaLnBrk="0" fontAlgn="base" hangingPunct="0">
              <a:spcBef>
                <a:spcPct val="0"/>
              </a:spcBef>
              <a:spcAft>
                <a:spcPct val="0"/>
              </a:spcAft>
              <a:defRPr>
                <a:solidFill>
                  <a:schemeClr val="tx1"/>
                </a:solidFill>
                <a:latin typeface="Arial" charset="0"/>
              </a:defRPr>
            </a:lvl7pPr>
            <a:lvl8pPr marL="3279153" indent="-218610" defTabSz="924539" eaLnBrk="0" fontAlgn="base" hangingPunct="0">
              <a:spcBef>
                <a:spcPct val="0"/>
              </a:spcBef>
              <a:spcAft>
                <a:spcPct val="0"/>
              </a:spcAft>
              <a:defRPr>
                <a:solidFill>
                  <a:schemeClr val="tx1"/>
                </a:solidFill>
                <a:latin typeface="Arial" charset="0"/>
              </a:defRPr>
            </a:lvl8pPr>
            <a:lvl9pPr marL="3716373" indent="-218610" defTabSz="924539"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endParaRPr lang="en-US" altLang="en-US" dirty="0">
              <a:cs typeface="+mn-cs"/>
            </a:endParaRPr>
          </a:p>
        </p:txBody>
      </p:sp>
      <p:sp>
        <p:nvSpPr>
          <p:cNvPr id="70659" name="Rectangle 2">
            <a:extLst>
              <a:ext uri="{FF2B5EF4-FFF2-40B4-BE49-F238E27FC236}">
                <a16:creationId xmlns:a16="http://schemas.microsoft.com/office/drawing/2014/main" id="{54D09D32-8359-DE48-A5DF-6A2410F052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F03C8E96-8B06-054D-958A-D979E7E2A9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Date Placeholder 1">
            <a:extLst>
              <a:ext uri="{FF2B5EF4-FFF2-40B4-BE49-F238E27FC236}">
                <a16:creationId xmlns:a16="http://schemas.microsoft.com/office/drawing/2014/main" id="{0D7430F0-8814-564E-A9D3-22A818B73CB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4DAF7C58-CD91-9D4D-BA8E-A21F336E22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7527CAE9-FE73-6B47-8CB6-737437EA1B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1BD0F48B-9D44-9D49-91BA-7D4AE7073A6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endParaRPr lang="en-US" dirty="0">
              <a:cs typeface="+mn-cs"/>
            </a:endParaRPr>
          </a:p>
        </p:txBody>
      </p:sp>
      <p:sp>
        <p:nvSpPr>
          <p:cNvPr id="2" name="Date Placeholder 1">
            <a:extLst>
              <a:ext uri="{FF2B5EF4-FFF2-40B4-BE49-F238E27FC236}">
                <a16:creationId xmlns:a16="http://schemas.microsoft.com/office/drawing/2014/main" id="{B3E5759B-DBF7-8148-B2FF-1D773CE02067}"/>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0819CA12-A9E8-8C46-B6FE-C04AA66EB2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EAE0614D-3D15-AF4D-95FA-4A0DAFCEC4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F7CF913E-77E2-6D4B-8E46-65FFFA8EDABE}"/>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6046156-7915-F945-A68A-F01B2A5F0D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97EC63D0-5194-5D48-B961-A13933E84E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 name="Date Placeholder 1">
            <a:extLst>
              <a:ext uri="{FF2B5EF4-FFF2-40B4-BE49-F238E27FC236}">
                <a16:creationId xmlns:a16="http://schemas.microsoft.com/office/drawing/2014/main" id="{5466DEAB-8BF7-3B4D-AC85-C33B04B32533}"/>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D51C00BE-CBD6-3743-952F-BDCFEA3A5564}"/>
              </a:ext>
            </a:extLst>
          </p:cNvPr>
          <p:cNvSpPr>
            <a:spLocks noGrp="1" noChangeArrowheads="1"/>
          </p:cNvSpPr>
          <p:nvPr>
            <p:ph type="sldNum" sz="quarter" idx="5"/>
          </p:nvPr>
        </p:nvSpPr>
        <p:spPr/>
        <p:txBody>
          <a:bodyPr rtlCol="0"/>
          <a:lstStyle>
            <a:lvl1pPr defTabSz="924539">
              <a:defRPr>
                <a:solidFill>
                  <a:schemeClr val="tx1"/>
                </a:solidFill>
                <a:latin typeface="Arial" charset="0"/>
              </a:defRPr>
            </a:lvl1pPr>
            <a:lvl2pPr marL="710483" indent="-273263" defTabSz="924539">
              <a:defRPr>
                <a:solidFill>
                  <a:schemeClr val="tx1"/>
                </a:solidFill>
                <a:latin typeface="Arial" charset="0"/>
              </a:defRPr>
            </a:lvl2pPr>
            <a:lvl3pPr marL="1093051" indent="-218610" defTabSz="924539">
              <a:defRPr>
                <a:solidFill>
                  <a:schemeClr val="tx1"/>
                </a:solidFill>
                <a:latin typeface="Arial" charset="0"/>
              </a:defRPr>
            </a:lvl3pPr>
            <a:lvl4pPr marL="1530271" indent="-218610" defTabSz="924539">
              <a:defRPr>
                <a:solidFill>
                  <a:schemeClr val="tx1"/>
                </a:solidFill>
                <a:latin typeface="Arial" charset="0"/>
              </a:defRPr>
            </a:lvl4pPr>
            <a:lvl5pPr marL="1967492" indent="-218610" defTabSz="924539">
              <a:defRPr>
                <a:solidFill>
                  <a:schemeClr val="tx1"/>
                </a:solidFill>
                <a:latin typeface="Arial" charset="0"/>
              </a:defRPr>
            </a:lvl5pPr>
            <a:lvl6pPr marL="2404712" indent="-218610" defTabSz="924539" eaLnBrk="0" fontAlgn="base" hangingPunct="0">
              <a:spcBef>
                <a:spcPct val="0"/>
              </a:spcBef>
              <a:spcAft>
                <a:spcPct val="0"/>
              </a:spcAft>
              <a:defRPr>
                <a:solidFill>
                  <a:schemeClr val="tx1"/>
                </a:solidFill>
                <a:latin typeface="Arial" charset="0"/>
              </a:defRPr>
            </a:lvl6pPr>
            <a:lvl7pPr marL="2841932" indent="-218610" defTabSz="924539" eaLnBrk="0" fontAlgn="base" hangingPunct="0">
              <a:spcBef>
                <a:spcPct val="0"/>
              </a:spcBef>
              <a:spcAft>
                <a:spcPct val="0"/>
              </a:spcAft>
              <a:defRPr>
                <a:solidFill>
                  <a:schemeClr val="tx1"/>
                </a:solidFill>
                <a:latin typeface="Arial" charset="0"/>
              </a:defRPr>
            </a:lvl7pPr>
            <a:lvl8pPr marL="3279153" indent="-218610" defTabSz="924539" eaLnBrk="0" fontAlgn="base" hangingPunct="0">
              <a:spcBef>
                <a:spcPct val="0"/>
              </a:spcBef>
              <a:spcAft>
                <a:spcPct val="0"/>
              </a:spcAft>
              <a:defRPr>
                <a:solidFill>
                  <a:schemeClr val="tx1"/>
                </a:solidFill>
                <a:latin typeface="Arial" charset="0"/>
              </a:defRPr>
            </a:lvl8pPr>
            <a:lvl9pPr marL="3716373" indent="-218610" defTabSz="924539"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endParaRPr lang="en-US" altLang="en-US" dirty="0">
              <a:cs typeface="+mn-cs"/>
            </a:endParaRPr>
          </a:p>
        </p:txBody>
      </p:sp>
      <p:sp>
        <p:nvSpPr>
          <p:cNvPr id="76803" name="Rectangle 2">
            <a:extLst>
              <a:ext uri="{FF2B5EF4-FFF2-40B4-BE49-F238E27FC236}">
                <a16:creationId xmlns:a16="http://schemas.microsoft.com/office/drawing/2014/main" id="{8950BCFB-6878-874C-AC70-393933330F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a:extLst>
              <a:ext uri="{FF2B5EF4-FFF2-40B4-BE49-F238E27FC236}">
                <a16:creationId xmlns:a16="http://schemas.microsoft.com/office/drawing/2014/main" id="{5246CB1A-CE51-324F-ACCF-8AB414FFCE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Date Placeholder 1">
            <a:extLst>
              <a:ext uri="{FF2B5EF4-FFF2-40B4-BE49-F238E27FC236}">
                <a16:creationId xmlns:a16="http://schemas.microsoft.com/office/drawing/2014/main" id="{126620A8-C6CB-0043-9B48-431CFA7F655A}"/>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2823F968-6C99-E446-B288-9D7E8E3E30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EF474032-81AA-B14D-B4CE-4496B2A04A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id="{3AA33219-BE12-EF40-BC6A-60FAD58CBA8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endParaRPr lang="en-US" dirty="0">
              <a:cs typeface="+mn-cs"/>
            </a:endParaRPr>
          </a:p>
        </p:txBody>
      </p:sp>
      <p:sp>
        <p:nvSpPr>
          <p:cNvPr id="2" name="Date Placeholder 1">
            <a:extLst>
              <a:ext uri="{FF2B5EF4-FFF2-40B4-BE49-F238E27FC236}">
                <a16:creationId xmlns:a16="http://schemas.microsoft.com/office/drawing/2014/main" id="{EE9599CF-999C-C147-A4BA-11DF09ACB3FB}"/>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AA8B84F6-E9E3-8F40-B4BE-E165E299E71C}"/>
              </a:ext>
            </a:extLst>
          </p:cNvPr>
          <p:cNvSpPr>
            <a:spLocks noGrp="1" noChangeArrowheads="1"/>
          </p:cNvSpPr>
          <p:nvPr>
            <p:ph type="sldNum" sz="quarter" idx="5"/>
          </p:nvPr>
        </p:nvSpPr>
        <p:spPr/>
        <p:txBody>
          <a:bodyPr rtlCol="0"/>
          <a:lstStyle>
            <a:lvl1pPr defTabSz="924539">
              <a:defRPr>
                <a:solidFill>
                  <a:schemeClr val="tx1"/>
                </a:solidFill>
                <a:latin typeface="Arial" charset="0"/>
              </a:defRPr>
            </a:lvl1pPr>
            <a:lvl2pPr marL="710483" indent="-273263" defTabSz="924539">
              <a:defRPr>
                <a:solidFill>
                  <a:schemeClr val="tx1"/>
                </a:solidFill>
                <a:latin typeface="Arial" charset="0"/>
              </a:defRPr>
            </a:lvl2pPr>
            <a:lvl3pPr marL="1093051" indent="-218610" defTabSz="924539">
              <a:defRPr>
                <a:solidFill>
                  <a:schemeClr val="tx1"/>
                </a:solidFill>
                <a:latin typeface="Arial" charset="0"/>
              </a:defRPr>
            </a:lvl3pPr>
            <a:lvl4pPr marL="1530271" indent="-218610" defTabSz="924539">
              <a:defRPr>
                <a:solidFill>
                  <a:schemeClr val="tx1"/>
                </a:solidFill>
                <a:latin typeface="Arial" charset="0"/>
              </a:defRPr>
            </a:lvl4pPr>
            <a:lvl5pPr marL="1967492" indent="-218610" defTabSz="924539">
              <a:defRPr>
                <a:solidFill>
                  <a:schemeClr val="tx1"/>
                </a:solidFill>
                <a:latin typeface="Arial" charset="0"/>
              </a:defRPr>
            </a:lvl5pPr>
            <a:lvl6pPr marL="2404712" indent="-218610" defTabSz="924539" eaLnBrk="0" fontAlgn="base" hangingPunct="0">
              <a:spcBef>
                <a:spcPct val="0"/>
              </a:spcBef>
              <a:spcAft>
                <a:spcPct val="0"/>
              </a:spcAft>
              <a:defRPr>
                <a:solidFill>
                  <a:schemeClr val="tx1"/>
                </a:solidFill>
                <a:latin typeface="Arial" charset="0"/>
              </a:defRPr>
            </a:lvl6pPr>
            <a:lvl7pPr marL="2841932" indent="-218610" defTabSz="924539" eaLnBrk="0" fontAlgn="base" hangingPunct="0">
              <a:spcBef>
                <a:spcPct val="0"/>
              </a:spcBef>
              <a:spcAft>
                <a:spcPct val="0"/>
              </a:spcAft>
              <a:defRPr>
                <a:solidFill>
                  <a:schemeClr val="tx1"/>
                </a:solidFill>
                <a:latin typeface="Arial" charset="0"/>
              </a:defRPr>
            </a:lvl7pPr>
            <a:lvl8pPr marL="3279153" indent="-218610" defTabSz="924539" eaLnBrk="0" fontAlgn="base" hangingPunct="0">
              <a:spcBef>
                <a:spcPct val="0"/>
              </a:spcBef>
              <a:spcAft>
                <a:spcPct val="0"/>
              </a:spcAft>
              <a:defRPr>
                <a:solidFill>
                  <a:schemeClr val="tx1"/>
                </a:solidFill>
                <a:latin typeface="Arial" charset="0"/>
              </a:defRPr>
            </a:lvl8pPr>
            <a:lvl9pPr marL="3716373" indent="-218610" defTabSz="924539"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endParaRPr lang="en-US" altLang="en-US" dirty="0">
              <a:cs typeface="+mn-cs"/>
            </a:endParaRPr>
          </a:p>
        </p:txBody>
      </p:sp>
      <p:sp>
        <p:nvSpPr>
          <p:cNvPr id="80899" name="Rectangle 2">
            <a:extLst>
              <a:ext uri="{FF2B5EF4-FFF2-40B4-BE49-F238E27FC236}">
                <a16:creationId xmlns:a16="http://schemas.microsoft.com/office/drawing/2014/main" id="{2859B519-213D-DB43-83FF-B17DB1A862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a:extLst>
              <a:ext uri="{FF2B5EF4-FFF2-40B4-BE49-F238E27FC236}">
                <a16:creationId xmlns:a16="http://schemas.microsoft.com/office/drawing/2014/main" id="{0449A623-6716-9148-8C7A-4A076BF418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Date Placeholder 1">
            <a:extLst>
              <a:ext uri="{FF2B5EF4-FFF2-40B4-BE49-F238E27FC236}">
                <a16:creationId xmlns:a16="http://schemas.microsoft.com/office/drawing/2014/main" id="{962157FC-28D1-0C40-B831-57D6E4CAA1B4}"/>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D711FFC-5A8B-A549-A870-A091D1326035}"/>
              </a:ext>
            </a:extLst>
          </p:cNvPr>
          <p:cNvSpPr>
            <a:spLocks noGrp="1" noChangeArrowheads="1"/>
          </p:cNvSpPr>
          <p:nvPr>
            <p:ph type="sldNum" sz="quarter" idx="5"/>
          </p:nvPr>
        </p:nvSpPr>
        <p:spPr/>
        <p:txBody>
          <a:bodyPr rtlCol="0"/>
          <a:lstStyle>
            <a:lvl1pPr defTabSz="924539">
              <a:defRPr>
                <a:solidFill>
                  <a:schemeClr val="tx1"/>
                </a:solidFill>
                <a:latin typeface="Arial" charset="0"/>
              </a:defRPr>
            </a:lvl1pPr>
            <a:lvl2pPr marL="710483" indent="-273263" defTabSz="924539">
              <a:defRPr>
                <a:solidFill>
                  <a:schemeClr val="tx1"/>
                </a:solidFill>
                <a:latin typeface="Arial" charset="0"/>
              </a:defRPr>
            </a:lvl2pPr>
            <a:lvl3pPr marL="1093051" indent="-218610" defTabSz="924539">
              <a:defRPr>
                <a:solidFill>
                  <a:schemeClr val="tx1"/>
                </a:solidFill>
                <a:latin typeface="Arial" charset="0"/>
              </a:defRPr>
            </a:lvl3pPr>
            <a:lvl4pPr marL="1530271" indent="-218610" defTabSz="924539">
              <a:defRPr>
                <a:solidFill>
                  <a:schemeClr val="tx1"/>
                </a:solidFill>
                <a:latin typeface="Arial" charset="0"/>
              </a:defRPr>
            </a:lvl4pPr>
            <a:lvl5pPr marL="1967492" indent="-218610" defTabSz="924539">
              <a:defRPr>
                <a:solidFill>
                  <a:schemeClr val="tx1"/>
                </a:solidFill>
                <a:latin typeface="Arial" charset="0"/>
              </a:defRPr>
            </a:lvl5pPr>
            <a:lvl6pPr marL="2404712" indent="-218610" defTabSz="924539" eaLnBrk="0" fontAlgn="base" hangingPunct="0">
              <a:spcBef>
                <a:spcPct val="0"/>
              </a:spcBef>
              <a:spcAft>
                <a:spcPct val="0"/>
              </a:spcAft>
              <a:defRPr>
                <a:solidFill>
                  <a:schemeClr val="tx1"/>
                </a:solidFill>
                <a:latin typeface="Arial" charset="0"/>
              </a:defRPr>
            </a:lvl6pPr>
            <a:lvl7pPr marL="2841932" indent="-218610" defTabSz="924539" eaLnBrk="0" fontAlgn="base" hangingPunct="0">
              <a:spcBef>
                <a:spcPct val="0"/>
              </a:spcBef>
              <a:spcAft>
                <a:spcPct val="0"/>
              </a:spcAft>
              <a:defRPr>
                <a:solidFill>
                  <a:schemeClr val="tx1"/>
                </a:solidFill>
                <a:latin typeface="Arial" charset="0"/>
              </a:defRPr>
            </a:lvl7pPr>
            <a:lvl8pPr marL="3279153" indent="-218610" defTabSz="924539" eaLnBrk="0" fontAlgn="base" hangingPunct="0">
              <a:spcBef>
                <a:spcPct val="0"/>
              </a:spcBef>
              <a:spcAft>
                <a:spcPct val="0"/>
              </a:spcAft>
              <a:defRPr>
                <a:solidFill>
                  <a:schemeClr val="tx1"/>
                </a:solidFill>
                <a:latin typeface="Arial" charset="0"/>
              </a:defRPr>
            </a:lvl8pPr>
            <a:lvl9pPr marL="3716373" indent="-218610" defTabSz="924539"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endParaRPr lang="en-US" altLang="en-US" dirty="0">
              <a:cs typeface="+mn-cs"/>
            </a:endParaRPr>
          </a:p>
        </p:txBody>
      </p:sp>
      <p:sp>
        <p:nvSpPr>
          <p:cNvPr id="82947" name="Rectangle 2">
            <a:extLst>
              <a:ext uri="{FF2B5EF4-FFF2-40B4-BE49-F238E27FC236}">
                <a16:creationId xmlns:a16="http://schemas.microsoft.com/office/drawing/2014/main" id="{0478DADC-16A4-C04B-A9A9-9426C8E575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a:extLst>
              <a:ext uri="{FF2B5EF4-FFF2-40B4-BE49-F238E27FC236}">
                <a16:creationId xmlns:a16="http://schemas.microsoft.com/office/drawing/2014/main" id="{DAD166EF-B386-8447-84B9-732791487F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Date Placeholder 1">
            <a:extLst>
              <a:ext uri="{FF2B5EF4-FFF2-40B4-BE49-F238E27FC236}">
                <a16:creationId xmlns:a16="http://schemas.microsoft.com/office/drawing/2014/main" id="{275E928D-E7C7-B042-804C-55F96DD56787}"/>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F64477F0-A861-D946-B569-D188B2D4597C}"/>
              </a:ext>
            </a:extLst>
          </p:cNvPr>
          <p:cNvSpPr>
            <a:spLocks noGrp="1" noChangeArrowheads="1"/>
          </p:cNvSpPr>
          <p:nvPr>
            <p:ph type="sldNum" sz="quarter" idx="5"/>
          </p:nvPr>
        </p:nvSpPr>
        <p:spPr/>
        <p:txBody>
          <a:bodyPr rtlCol="0"/>
          <a:lstStyle>
            <a:lvl1pPr defTabSz="924539">
              <a:defRPr>
                <a:solidFill>
                  <a:schemeClr val="tx1"/>
                </a:solidFill>
                <a:latin typeface="Arial" charset="0"/>
              </a:defRPr>
            </a:lvl1pPr>
            <a:lvl2pPr marL="710483" indent="-273263" defTabSz="924539">
              <a:defRPr>
                <a:solidFill>
                  <a:schemeClr val="tx1"/>
                </a:solidFill>
                <a:latin typeface="Arial" charset="0"/>
              </a:defRPr>
            </a:lvl2pPr>
            <a:lvl3pPr marL="1093051" indent="-218610" defTabSz="924539">
              <a:defRPr>
                <a:solidFill>
                  <a:schemeClr val="tx1"/>
                </a:solidFill>
                <a:latin typeface="Arial" charset="0"/>
              </a:defRPr>
            </a:lvl3pPr>
            <a:lvl4pPr marL="1530271" indent="-218610" defTabSz="924539">
              <a:defRPr>
                <a:solidFill>
                  <a:schemeClr val="tx1"/>
                </a:solidFill>
                <a:latin typeface="Arial" charset="0"/>
              </a:defRPr>
            </a:lvl4pPr>
            <a:lvl5pPr marL="1967492" indent="-218610" defTabSz="924539">
              <a:defRPr>
                <a:solidFill>
                  <a:schemeClr val="tx1"/>
                </a:solidFill>
                <a:latin typeface="Arial" charset="0"/>
              </a:defRPr>
            </a:lvl5pPr>
            <a:lvl6pPr marL="2404712" indent="-218610" defTabSz="924539" eaLnBrk="0" fontAlgn="base" hangingPunct="0">
              <a:spcBef>
                <a:spcPct val="0"/>
              </a:spcBef>
              <a:spcAft>
                <a:spcPct val="0"/>
              </a:spcAft>
              <a:defRPr>
                <a:solidFill>
                  <a:schemeClr val="tx1"/>
                </a:solidFill>
                <a:latin typeface="Arial" charset="0"/>
              </a:defRPr>
            </a:lvl6pPr>
            <a:lvl7pPr marL="2841932" indent="-218610" defTabSz="924539" eaLnBrk="0" fontAlgn="base" hangingPunct="0">
              <a:spcBef>
                <a:spcPct val="0"/>
              </a:spcBef>
              <a:spcAft>
                <a:spcPct val="0"/>
              </a:spcAft>
              <a:defRPr>
                <a:solidFill>
                  <a:schemeClr val="tx1"/>
                </a:solidFill>
                <a:latin typeface="Arial" charset="0"/>
              </a:defRPr>
            </a:lvl7pPr>
            <a:lvl8pPr marL="3279153" indent="-218610" defTabSz="924539" eaLnBrk="0" fontAlgn="base" hangingPunct="0">
              <a:spcBef>
                <a:spcPct val="0"/>
              </a:spcBef>
              <a:spcAft>
                <a:spcPct val="0"/>
              </a:spcAft>
              <a:defRPr>
                <a:solidFill>
                  <a:schemeClr val="tx1"/>
                </a:solidFill>
                <a:latin typeface="Arial" charset="0"/>
              </a:defRPr>
            </a:lvl8pPr>
            <a:lvl9pPr marL="3716373" indent="-218610" defTabSz="924539"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endParaRPr lang="en-US" altLang="en-US" dirty="0">
              <a:cs typeface="+mn-cs"/>
            </a:endParaRPr>
          </a:p>
        </p:txBody>
      </p:sp>
      <p:sp>
        <p:nvSpPr>
          <p:cNvPr id="84995" name="Rectangle 2">
            <a:extLst>
              <a:ext uri="{FF2B5EF4-FFF2-40B4-BE49-F238E27FC236}">
                <a16:creationId xmlns:a16="http://schemas.microsoft.com/office/drawing/2014/main" id="{3DBCC4D6-C6B0-254F-843F-8EC85E4E8C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a:extLst>
              <a:ext uri="{FF2B5EF4-FFF2-40B4-BE49-F238E27FC236}">
                <a16:creationId xmlns:a16="http://schemas.microsoft.com/office/drawing/2014/main" id="{F914CAE5-EE01-4A4E-97CC-47FF51D692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Date Placeholder 1">
            <a:extLst>
              <a:ext uri="{FF2B5EF4-FFF2-40B4-BE49-F238E27FC236}">
                <a16:creationId xmlns:a16="http://schemas.microsoft.com/office/drawing/2014/main" id="{0581C873-5926-4E4A-B159-850AE750FB99}"/>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4EE4610D-6681-8D4A-BBE3-7207B4E02BAA}"/>
              </a:ext>
            </a:extLst>
          </p:cNvPr>
          <p:cNvSpPr>
            <a:spLocks noGrp="1" noChangeArrowheads="1"/>
          </p:cNvSpPr>
          <p:nvPr>
            <p:ph type="sldNum" sz="quarter" idx="5"/>
          </p:nvPr>
        </p:nvSpPr>
        <p:spPr/>
        <p:txBody>
          <a:bodyPr rtlCol="0"/>
          <a:lstStyle>
            <a:lvl1pPr defTabSz="924539">
              <a:defRPr>
                <a:solidFill>
                  <a:schemeClr val="tx1"/>
                </a:solidFill>
                <a:latin typeface="Arial" charset="0"/>
              </a:defRPr>
            </a:lvl1pPr>
            <a:lvl2pPr marL="710483" indent="-273263" defTabSz="924539">
              <a:defRPr>
                <a:solidFill>
                  <a:schemeClr val="tx1"/>
                </a:solidFill>
                <a:latin typeface="Arial" charset="0"/>
              </a:defRPr>
            </a:lvl2pPr>
            <a:lvl3pPr marL="1093051" indent="-218610" defTabSz="924539">
              <a:defRPr>
                <a:solidFill>
                  <a:schemeClr val="tx1"/>
                </a:solidFill>
                <a:latin typeface="Arial" charset="0"/>
              </a:defRPr>
            </a:lvl3pPr>
            <a:lvl4pPr marL="1530271" indent="-218610" defTabSz="924539">
              <a:defRPr>
                <a:solidFill>
                  <a:schemeClr val="tx1"/>
                </a:solidFill>
                <a:latin typeface="Arial" charset="0"/>
              </a:defRPr>
            </a:lvl4pPr>
            <a:lvl5pPr marL="1967492" indent="-218610" defTabSz="924539">
              <a:defRPr>
                <a:solidFill>
                  <a:schemeClr val="tx1"/>
                </a:solidFill>
                <a:latin typeface="Arial" charset="0"/>
              </a:defRPr>
            </a:lvl5pPr>
            <a:lvl6pPr marL="2404712" indent="-218610" defTabSz="924539" eaLnBrk="0" fontAlgn="base" hangingPunct="0">
              <a:spcBef>
                <a:spcPct val="0"/>
              </a:spcBef>
              <a:spcAft>
                <a:spcPct val="0"/>
              </a:spcAft>
              <a:defRPr>
                <a:solidFill>
                  <a:schemeClr val="tx1"/>
                </a:solidFill>
                <a:latin typeface="Arial" charset="0"/>
              </a:defRPr>
            </a:lvl6pPr>
            <a:lvl7pPr marL="2841932" indent="-218610" defTabSz="924539" eaLnBrk="0" fontAlgn="base" hangingPunct="0">
              <a:spcBef>
                <a:spcPct val="0"/>
              </a:spcBef>
              <a:spcAft>
                <a:spcPct val="0"/>
              </a:spcAft>
              <a:defRPr>
                <a:solidFill>
                  <a:schemeClr val="tx1"/>
                </a:solidFill>
                <a:latin typeface="Arial" charset="0"/>
              </a:defRPr>
            </a:lvl7pPr>
            <a:lvl8pPr marL="3279153" indent="-218610" defTabSz="924539" eaLnBrk="0" fontAlgn="base" hangingPunct="0">
              <a:spcBef>
                <a:spcPct val="0"/>
              </a:spcBef>
              <a:spcAft>
                <a:spcPct val="0"/>
              </a:spcAft>
              <a:defRPr>
                <a:solidFill>
                  <a:schemeClr val="tx1"/>
                </a:solidFill>
                <a:latin typeface="Arial" charset="0"/>
              </a:defRPr>
            </a:lvl8pPr>
            <a:lvl9pPr marL="3716373" indent="-218610" defTabSz="924539"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endParaRPr lang="en-US" altLang="en-US" dirty="0">
              <a:cs typeface="+mn-cs"/>
            </a:endParaRPr>
          </a:p>
        </p:txBody>
      </p:sp>
      <p:sp>
        <p:nvSpPr>
          <p:cNvPr id="87043" name="Rectangle 2">
            <a:extLst>
              <a:ext uri="{FF2B5EF4-FFF2-40B4-BE49-F238E27FC236}">
                <a16:creationId xmlns:a16="http://schemas.microsoft.com/office/drawing/2014/main" id="{FF0D9140-CCAF-8047-9742-6D7D805E61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a:extLst>
              <a:ext uri="{FF2B5EF4-FFF2-40B4-BE49-F238E27FC236}">
                <a16:creationId xmlns:a16="http://schemas.microsoft.com/office/drawing/2014/main" id="{42F7A437-70CE-B847-B788-53D5AD1732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Date Placeholder 1">
            <a:extLst>
              <a:ext uri="{FF2B5EF4-FFF2-40B4-BE49-F238E27FC236}">
                <a16:creationId xmlns:a16="http://schemas.microsoft.com/office/drawing/2014/main" id="{87CB446F-FC21-A54A-9F66-74DA13104C6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a:extLst>
              <a:ext uri="{FF2B5EF4-FFF2-40B4-BE49-F238E27FC236}">
                <a16:creationId xmlns:a16="http://schemas.microsoft.com/office/drawing/2014/main" id="{01B6A8DF-1866-D641-8539-4D4A1C9CBF91}"/>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defTabSz="920750" eaLnBrk="0" hangingPunct="0">
              <a:spcBef>
                <a:spcPct val="30000"/>
              </a:spcBef>
              <a:defRPr sz="1200">
                <a:solidFill>
                  <a:schemeClr val="tx1"/>
                </a:solidFill>
                <a:latin typeface="Calibri" pitchFamily="34" charset="0"/>
              </a:defRPr>
            </a:lvl1pPr>
            <a:lvl2pPr marL="708025" indent="-271463" defTabSz="920750" eaLnBrk="0" hangingPunct="0">
              <a:spcBef>
                <a:spcPct val="30000"/>
              </a:spcBef>
              <a:defRPr sz="1200">
                <a:solidFill>
                  <a:schemeClr val="tx1"/>
                </a:solidFill>
                <a:latin typeface="Calibri" pitchFamily="34" charset="0"/>
              </a:defRPr>
            </a:lvl2pPr>
            <a:lvl3pPr marL="1090613" indent="-214313" defTabSz="920750" eaLnBrk="0" hangingPunct="0">
              <a:spcBef>
                <a:spcPct val="30000"/>
              </a:spcBef>
              <a:defRPr sz="1200">
                <a:solidFill>
                  <a:schemeClr val="tx1"/>
                </a:solidFill>
                <a:latin typeface="Calibri" pitchFamily="34" charset="0"/>
              </a:defRPr>
            </a:lvl3pPr>
            <a:lvl4pPr marL="1527175" indent="-214313" defTabSz="920750" eaLnBrk="0" hangingPunct="0">
              <a:spcBef>
                <a:spcPct val="30000"/>
              </a:spcBef>
              <a:defRPr sz="1200">
                <a:solidFill>
                  <a:schemeClr val="tx1"/>
                </a:solidFill>
                <a:latin typeface="Calibri" pitchFamily="34" charset="0"/>
              </a:defRPr>
            </a:lvl4pPr>
            <a:lvl5pPr marL="1965325" indent="-214313" defTabSz="920750" eaLnBrk="0" hangingPunct="0">
              <a:spcBef>
                <a:spcPct val="30000"/>
              </a:spcBef>
              <a:defRPr sz="1200">
                <a:solidFill>
                  <a:schemeClr val="tx1"/>
                </a:solidFill>
                <a:latin typeface="Calibri" pitchFamily="34" charset="0"/>
              </a:defRPr>
            </a:lvl5pPr>
            <a:lvl6pPr marL="2422525" indent="-214313" defTabSz="920750" eaLnBrk="0" fontAlgn="base" hangingPunct="0">
              <a:spcBef>
                <a:spcPct val="30000"/>
              </a:spcBef>
              <a:spcAft>
                <a:spcPct val="0"/>
              </a:spcAft>
              <a:defRPr sz="1200">
                <a:solidFill>
                  <a:schemeClr val="tx1"/>
                </a:solidFill>
                <a:latin typeface="Calibri" pitchFamily="34" charset="0"/>
              </a:defRPr>
            </a:lvl6pPr>
            <a:lvl7pPr marL="2879725" indent="-214313" defTabSz="920750" eaLnBrk="0" fontAlgn="base" hangingPunct="0">
              <a:spcBef>
                <a:spcPct val="30000"/>
              </a:spcBef>
              <a:spcAft>
                <a:spcPct val="0"/>
              </a:spcAft>
              <a:defRPr sz="1200">
                <a:solidFill>
                  <a:schemeClr val="tx1"/>
                </a:solidFill>
                <a:latin typeface="Calibri" pitchFamily="34" charset="0"/>
              </a:defRPr>
            </a:lvl7pPr>
            <a:lvl8pPr marL="3336925" indent="-214313" defTabSz="920750" eaLnBrk="0" fontAlgn="base" hangingPunct="0">
              <a:spcBef>
                <a:spcPct val="30000"/>
              </a:spcBef>
              <a:spcAft>
                <a:spcPct val="0"/>
              </a:spcAft>
              <a:defRPr sz="1200">
                <a:solidFill>
                  <a:schemeClr val="tx1"/>
                </a:solidFill>
                <a:latin typeface="Calibri" pitchFamily="34" charset="0"/>
              </a:defRPr>
            </a:lvl8pPr>
            <a:lvl9pPr marL="3794125" indent="-214313" defTabSz="920750" eaLnBrk="0" fontAlgn="base" hangingPunct="0">
              <a:spcBef>
                <a:spcPct val="30000"/>
              </a:spcBef>
              <a:spcAft>
                <a:spcPct val="0"/>
              </a:spcAft>
              <a:defRPr sz="1200">
                <a:solidFill>
                  <a:schemeClr val="tx1"/>
                </a:solidFill>
                <a:latin typeface="Calibri" pitchFamily="34" charset="0"/>
              </a:defRPr>
            </a:lvl9pPr>
          </a:lstStyle>
          <a:p>
            <a:pPr eaLnBrk="1" hangingPunct="1">
              <a:spcBef>
                <a:spcPct val="50000"/>
              </a:spcBef>
              <a:defRPr/>
            </a:pPr>
            <a:endParaRPr lang="en-US" altLang="en-US">
              <a:cs typeface="+mn-cs"/>
            </a:endParaRPr>
          </a:p>
        </p:txBody>
      </p:sp>
      <p:sp>
        <p:nvSpPr>
          <p:cNvPr id="89091" name="Rectangle 2">
            <a:extLst>
              <a:ext uri="{FF2B5EF4-FFF2-40B4-BE49-F238E27FC236}">
                <a16:creationId xmlns:a16="http://schemas.microsoft.com/office/drawing/2014/main" id="{FD487183-0EB6-6641-9554-BB39C7E3843C}"/>
              </a:ext>
            </a:extLst>
          </p:cNvPr>
          <p:cNvSpPr>
            <a:spLocks noGrp="1" noRot="1" noChangeAspect="1" noChangeArrowheads="1" noTextEdit="1"/>
          </p:cNvSpPr>
          <p:nvPr>
            <p:ph type="sldImg"/>
          </p:nvPr>
        </p:nvSpPr>
        <p:spPr bwMode="auto">
          <a:xfrm>
            <a:off x="1112838" y="692150"/>
            <a:ext cx="4632325" cy="3475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a:extLst>
              <a:ext uri="{FF2B5EF4-FFF2-40B4-BE49-F238E27FC236}">
                <a16:creationId xmlns:a16="http://schemas.microsoft.com/office/drawing/2014/main" id="{91B9AAC3-64F1-5C41-99C9-C465C85CDBCE}"/>
              </a:ext>
            </a:extLst>
          </p:cNvPr>
          <p:cNvSpPr>
            <a:spLocks noGrp="1" noChangeArrowheads="1"/>
          </p:cNvSpPr>
          <p:nvPr>
            <p:ph type="body" idx="1"/>
          </p:nvPr>
        </p:nvSpPr>
        <p:spPr bwMode="auto">
          <a:xfrm>
            <a:off x="912813" y="4397375"/>
            <a:ext cx="5032375" cy="416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Date Placeholder 1">
            <a:extLst>
              <a:ext uri="{FF2B5EF4-FFF2-40B4-BE49-F238E27FC236}">
                <a16:creationId xmlns:a16="http://schemas.microsoft.com/office/drawing/2014/main" id="{F51781CA-12E7-0944-9F77-99EE7C83B9F2}"/>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E73A3097-CB92-A945-93BE-FF707585EF22}"/>
              </a:ext>
            </a:extLst>
          </p:cNvPr>
          <p:cNvSpPr>
            <a:spLocks noGrp="1" noChangeArrowheads="1"/>
          </p:cNvSpPr>
          <p:nvPr>
            <p:ph type="sldNum" sz="quarter" idx="5"/>
          </p:nvPr>
        </p:nvSpPr>
        <p:spPr/>
        <p:txBody>
          <a:bodyPr rtlCol="0"/>
          <a:lstStyle>
            <a:lvl1pPr defTabSz="924539">
              <a:defRPr>
                <a:solidFill>
                  <a:schemeClr val="tx1"/>
                </a:solidFill>
                <a:latin typeface="Arial" charset="0"/>
              </a:defRPr>
            </a:lvl1pPr>
            <a:lvl2pPr marL="710483" indent="-273263" defTabSz="924539">
              <a:defRPr>
                <a:solidFill>
                  <a:schemeClr val="tx1"/>
                </a:solidFill>
                <a:latin typeface="Arial" charset="0"/>
              </a:defRPr>
            </a:lvl2pPr>
            <a:lvl3pPr marL="1093051" indent="-218610" defTabSz="924539">
              <a:defRPr>
                <a:solidFill>
                  <a:schemeClr val="tx1"/>
                </a:solidFill>
                <a:latin typeface="Arial" charset="0"/>
              </a:defRPr>
            </a:lvl3pPr>
            <a:lvl4pPr marL="1530271" indent="-218610" defTabSz="924539">
              <a:defRPr>
                <a:solidFill>
                  <a:schemeClr val="tx1"/>
                </a:solidFill>
                <a:latin typeface="Arial" charset="0"/>
              </a:defRPr>
            </a:lvl4pPr>
            <a:lvl5pPr marL="1967492" indent="-218610" defTabSz="924539">
              <a:defRPr>
                <a:solidFill>
                  <a:schemeClr val="tx1"/>
                </a:solidFill>
                <a:latin typeface="Arial" charset="0"/>
              </a:defRPr>
            </a:lvl5pPr>
            <a:lvl6pPr marL="2404712" indent="-218610" defTabSz="924539" eaLnBrk="0" fontAlgn="base" hangingPunct="0">
              <a:spcBef>
                <a:spcPct val="0"/>
              </a:spcBef>
              <a:spcAft>
                <a:spcPct val="0"/>
              </a:spcAft>
              <a:defRPr>
                <a:solidFill>
                  <a:schemeClr val="tx1"/>
                </a:solidFill>
                <a:latin typeface="Arial" charset="0"/>
              </a:defRPr>
            </a:lvl6pPr>
            <a:lvl7pPr marL="2841932" indent="-218610" defTabSz="924539" eaLnBrk="0" fontAlgn="base" hangingPunct="0">
              <a:spcBef>
                <a:spcPct val="0"/>
              </a:spcBef>
              <a:spcAft>
                <a:spcPct val="0"/>
              </a:spcAft>
              <a:defRPr>
                <a:solidFill>
                  <a:schemeClr val="tx1"/>
                </a:solidFill>
                <a:latin typeface="Arial" charset="0"/>
              </a:defRPr>
            </a:lvl7pPr>
            <a:lvl8pPr marL="3279153" indent="-218610" defTabSz="924539" eaLnBrk="0" fontAlgn="base" hangingPunct="0">
              <a:spcBef>
                <a:spcPct val="0"/>
              </a:spcBef>
              <a:spcAft>
                <a:spcPct val="0"/>
              </a:spcAft>
              <a:defRPr>
                <a:solidFill>
                  <a:schemeClr val="tx1"/>
                </a:solidFill>
                <a:latin typeface="Arial" charset="0"/>
              </a:defRPr>
            </a:lvl8pPr>
            <a:lvl9pPr marL="3716373" indent="-218610" defTabSz="924539"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endParaRPr lang="en-US" altLang="en-US" dirty="0">
              <a:cs typeface="+mn-cs"/>
            </a:endParaRPr>
          </a:p>
        </p:txBody>
      </p:sp>
      <p:sp>
        <p:nvSpPr>
          <p:cNvPr id="91139" name="Rectangle 2">
            <a:extLst>
              <a:ext uri="{FF2B5EF4-FFF2-40B4-BE49-F238E27FC236}">
                <a16:creationId xmlns:a16="http://schemas.microsoft.com/office/drawing/2014/main" id="{C7B21A2E-4457-AF49-B089-8E5EAE98D3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a:extLst>
              <a:ext uri="{FF2B5EF4-FFF2-40B4-BE49-F238E27FC236}">
                <a16:creationId xmlns:a16="http://schemas.microsoft.com/office/drawing/2014/main" id="{BA6843EC-7B14-DE40-962B-8D5ADA1910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Date Placeholder 1">
            <a:extLst>
              <a:ext uri="{FF2B5EF4-FFF2-40B4-BE49-F238E27FC236}">
                <a16:creationId xmlns:a16="http://schemas.microsoft.com/office/drawing/2014/main" id="{86CE9B8F-25A0-DB4F-95F0-B8A4EB8A05E2}"/>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0EBDCD0-343E-8E48-A913-3C759DE0E76D}"/>
              </a:ext>
            </a:extLst>
          </p:cNvPr>
          <p:cNvSpPr>
            <a:spLocks noGrp="1" noChangeArrowheads="1"/>
          </p:cNvSpPr>
          <p:nvPr>
            <p:ph type="sldNum" sz="quarter" idx="5"/>
          </p:nvPr>
        </p:nvSpPr>
        <p:spPr/>
        <p:txBody>
          <a:bodyPr rtlCol="0"/>
          <a:lstStyle>
            <a:lvl1pPr defTabSz="924539">
              <a:defRPr>
                <a:solidFill>
                  <a:schemeClr val="tx1"/>
                </a:solidFill>
                <a:latin typeface="Arial" charset="0"/>
              </a:defRPr>
            </a:lvl1pPr>
            <a:lvl2pPr marL="710483" indent="-273263" defTabSz="924539">
              <a:defRPr>
                <a:solidFill>
                  <a:schemeClr val="tx1"/>
                </a:solidFill>
                <a:latin typeface="Arial" charset="0"/>
              </a:defRPr>
            </a:lvl2pPr>
            <a:lvl3pPr marL="1093051" indent="-218610" defTabSz="924539">
              <a:defRPr>
                <a:solidFill>
                  <a:schemeClr val="tx1"/>
                </a:solidFill>
                <a:latin typeface="Arial" charset="0"/>
              </a:defRPr>
            </a:lvl3pPr>
            <a:lvl4pPr marL="1530271" indent="-218610" defTabSz="924539">
              <a:defRPr>
                <a:solidFill>
                  <a:schemeClr val="tx1"/>
                </a:solidFill>
                <a:latin typeface="Arial" charset="0"/>
              </a:defRPr>
            </a:lvl4pPr>
            <a:lvl5pPr marL="1967492" indent="-218610" defTabSz="924539">
              <a:defRPr>
                <a:solidFill>
                  <a:schemeClr val="tx1"/>
                </a:solidFill>
                <a:latin typeface="Arial" charset="0"/>
              </a:defRPr>
            </a:lvl5pPr>
            <a:lvl6pPr marL="2404712" indent="-218610" defTabSz="924539" eaLnBrk="0" fontAlgn="base" hangingPunct="0">
              <a:spcBef>
                <a:spcPct val="0"/>
              </a:spcBef>
              <a:spcAft>
                <a:spcPct val="0"/>
              </a:spcAft>
              <a:defRPr>
                <a:solidFill>
                  <a:schemeClr val="tx1"/>
                </a:solidFill>
                <a:latin typeface="Arial" charset="0"/>
              </a:defRPr>
            </a:lvl6pPr>
            <a:lvl7pPr marL="2841932" indent="-218610" defTabSz="924539" eaLnBrk="0" fontAlgn="base" hangingPunct="0">
              <a:spcBef>
                <a:spcPct val="0"/>
              </a:spcBef>
              <a:spcAft>
                <a:spcPct val="0"/>
              </a:spcAft>
              <a:defRPr>
                <a:solidFill>
                  <a:schemeClr val="tx1"/>
                </a:solidFill>
                <a:latin typeface="Arial" charset="0"/>
              </a:defRPr>
            </a:lvl7pPr>
            <a:lvl8pPr marL="3279153" indent="-218610" defTabSz="924539" eaLnBrk="0" fontAlgn="base" hangingPunct="0">
              <a:spcBef>
                <a:spcPct val="0"/>
              </a:spcBef>
              <a:spcAft>
                <a:spcPct val="0"/>
              </a:spcAft>
              <a:defRPr>
                <a:solidFill>
                  <a:schemeClr val="tx1"/>
                </a:solidFill>
                <a:latin typeface="Arial" charset="0"/>
              </a:defRPr>
            </a:lvl8pPr>
            <a:lvl9pPr marL="3716373" indent="-218610" defTabSz="924539"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endParaRPr lang="en-US" altLang="en-US" dirty="0">
              <a:cs typeface="+mn-cs"/>
            </a:endParaRPr>
          </a:p>
        </p:txBody>
      </p:sp>
      <p:sp>
        <p:nvSpPr>
          <p:cNvPr id="93187" name="Rectangle 2">
            <a:extLst>
              <a:ext uri="{FF2B5EF4-FFF2-40B4-BE49-F238E27FC236}">
                <a16:creationId xmlns:a16="http://schemas.microsoft.com/office/drawing/2014/main" id="{5A6F7DC4-4BEA-544C-9FD2-0CA03D3DAA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a:extLst>
              <a:ext uri="{FF2B5EF4-FFF2-40B4-BE49-F238E27FC236}">
                <a16:creationId xmlns:a16="http://schemas.microsoft.com/office/drawing/2014/main" id="{60597C2C-319E-4347-96AE-DBE858493AD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 name="Date Placeholder 1">
            <a:extLst>
              <a:ext uri="{FF2B5EF4-FFF2-40B4-BE49-F238E27FC236}">
                <a16:creationId xmlns:a16="http://schemas.microsoft.com/office/drawing/2014/main" id="{92189A73-C717-B542-A257-465372BCA6CB}"/>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414438E9-4A57-D94E-AA2A-3A2D07CE2F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39523535-845F-C84B-B88C-D975372E15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AA6A8B45-797B-B143-A5B1-1A03F532AE2D}"/>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85954B1-BA36-804B-AA2D-920449981A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F2B4DF4-2A2B-0347-AB97-B66A944628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275AD4F7-DBAC-3642-B455-3072342CA249}"/>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1C5D5709-EC06-034A-8B13-73C0EBD98A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CDD7EC1D-8AB4-1B48-A238-E20229BDCA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8612" name="Slide Number Placeholder 3">
            <a:extLst>
              <a:ext uri="{FF2B5EF4-FFF2-40B4-BE49-F238E27FC236}">
                <a16:creationId xmlns:a16="http://schemas.microsoft.com/office/drawing/2014/main" id="{C1B53993-D6E6-5C46-BEC2-A5D8FDD4537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endParaRPr lang="en-US" dirty="0">
              <a:cs typeface="+mn-cs"/>
            </a:endParaRPr>
          </a:p>
        </p:txBody>
      </p:sp>
      <p:sp>
        <p:nvSpPr>
          <p:cNvPr id="2" name="Date Placeholder 1">
            <a:extLst>
              <a:ext uri="{FF2B5EF4-FFF2-40B4-BE49-F238E27FC236}">
                <a16:creationId xmlns:a16="http://schemas.microsoft.com/office/drawing/2014/main" id="{0FECEF50-4723-2344-B100-DA43B6C969E6}"/>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7EAC2F5C-08DB-6545-8873-0B72AC9858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637891E7-92A6-F545-854D-B2C22CCF81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a:extLst>
              <a:ext uri="{FF2B5EF4-FFF2-40B4-BE49-F238E27FC236}">
                <a16:creationId xmlns:a16="http://schemas.microsoft.com/office/drawing/2014/main" id="{5A9CCD17-8BC9-C641-9E4B-8363CA10030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fontAlgn="auto">
              <a:spcBef>
                <a:spcPts val="0"/>
              </a:spcBef>
              <a:spcAft>
                <a:spcPts val="0"/>
              </a:spcAft>
              <a:defRPr/>
            </a:pPr>
            <a:endParaRPr lang="en-US" dirty="0">
              <a:cs typeface="+mn-cs"/>
            </a:endParaRPr>
          </a:p>
        </p:txBody>
      </p:sp>
      <p:sp>
        <p:nvSpPr>
          <p:cNvPr id="2" name="Date Placeholder 1">
            <a:extLst>
              <a:ext uri="{FF2B5EF4-FFF2-40B4-BE49-F238E27FC236}">
                <a16:creationId xmlns:a16="http://schemas.microsoft.com/office/drawing/2014/main" id="{B4C47139-9C14-8645-AFB4-B3D80A317156}"/>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21F2DA2C-5C46-CC45-BE9A-6C11B7AA36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FA557EFA-0699-CE42-8149-46798D0CDB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D6B89941-7CA6-BA46-BC05-5DB34D631C68}"/>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0ECFDFFC-6CDF-764D-AE72-ACEAB827D8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a:extLst>
              <a:ext uri="{FF2B5EF4-FFF2-40B4-BE49-F238E27FC236}">
                <a16:creationId xmlns:a16="http://schemas.microsoft.com/office/drawing/2014/main" id="{7BEE8E7E-4460-7744-80C2-C86FBD66B0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2" name="Date Placeholder 1">
            <a:extLst>
              <a:ext uri="{FF2B5EF4-FFF2-40B4-BE49-F238E27FC236}">
                <a16:creationId xmlns:a16="http://schemas.microsoft.com/office/drawing/2014/main" id="{631BA5AE-294E-D446-9A78-A8D23FAD7B1C}"/>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9EFDCA62-9053-BE48-8A48-E05B483779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a:extLst>
              <a:ext uri="{FF2B5EF4-FFF2-40B4-BE49-F238E27FC236}">
                <a16:creationId xmlns:a16="http://schemas.microsoft.com/office/drawing/2014/main" id="{B4238E96-967F-A445-8959-EAB02DB20F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2" name="Date Placeholder 1">
            <a:extLst>
              <a:ext uri="{FF2B5EF4-FFF2-40B4-BE49-F238E27FC236}">
                <a16:creationId xmlns:a16="http://schemas.microsoft.com/office/drawing/2014/main" id="{BC8D9440-A0E9-5149-8BFD-3CF98A54D7D9}"/>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7C3BA594-075A-544D-8833-58C90797E0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B45AF6C0-BA0E-A845-8021-4056F7C198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6B85E858-5185-7C4F-BE44-D5FFB2F4A9BE}"/>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B79D1D73-9DE4-E949-8E6F-A509CA83F6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CFA7F76A-4C4F-AA4A-B728-28EFA7FB02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ADE95E12-F3AE-0A4D-8F15-945F3101BC71}"/>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BD3E90A8-BE66-D54B-B639-230FD26587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1FD98FA2-9CFC-BE49-B354-D478D37605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7B6B74AB-AB91-3647-8682-40B19CA7C882}"/>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EB557758-D5B1-744C-B3DD-AFC35922BB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a:extLst>
              <a:ext uri="{FF2B5EF4-FFF2-40B4-BE49-F238E27FC236}">
                <a16:creationId xmlns:a16="http://schemas.microsoft.com/office/drawing/2014/main" id="{5D5F05E9-87B3-4F41-A1E3-B7D7F7C220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2" name="Date Placeholder 1">
            <a:extLst>
              <a:ext uri="{FF2B5EF4-FFF2-40B4-BE49-F238E27FC236}">
                <a16:creationId xmlns:a16="http://schemas.microsoft.com/office/drawing/2014/main" id="{7CC0D188-1B3A-6E4F-81B0-0D166653108C}"/>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A0C167A5-D773-2648-AF14-B8D8260537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EE320A5C-853F-FF4F-93AF-AFB63A21B1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B680BABE-09C2-DE4A-8794-DEE3E1BE9956}"/>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039BA73-48D4-BB4B-BACF-809FBA218B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121E56B-3E53-D941-A410-430EC2FD2B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2816372F-6B9B-274C-9B3D-BB889584154C}"/>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9E7A6654-B056-F84A-A487-A1B1916F8E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B7085A99-07C8-4348-9FE7-726485A627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E1DF8BB7-47B7-FF45-9BC1-7C84DA87FCFC}"/>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1D9D3DA3-33A7-E340-B1B1-98C9B29BBA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437D9491-2B99-E245-B952-E96650DC07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E637727C-848E-B04A-A2C1-49D17267B315}"/>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7410AA02-1A54-4142-918E-754C442F0661}"/>
              </a:ext>
            </a:extLst>
          </p:cNvPr>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36" tIns="46219" rIns="92436" bIns="4621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endParaRPr lang="en-US" altLang="en-US" sz="1800">
              <a:latin typeface="Arial" panose="020B0604020202020204" pitchFamily="34" charset="0"/>
            </a:endParaRPr>
          </a:p>
        </p:txBody>
      </p:sp>
      <p:sp>
        <p:nvSpPr>
          <p:cNvPr id="121859" name="Rectangle 2">
            <a:extLst>
              <a:ext uri="{FF2B5EF4-FFF2-40B4-BE49-F238E27FC236}">
                <a16:creationId xmlns:a16="http://schemas.microsoft.com/office/drawing/2014/main" id="{D6C06105-2593-5B47-A58F-CC8958F404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a:extLst>
              <a:ext uri="{FF2B5EF4-FFF2-40B4-BE49-F238E27FC236}">
                <a16:creationId xmlns:a16="http://schemas.microsoft.com/office/drawing/2014/main" id="{0B4234C6-FFD0-524D-89C3-D2B4CDE6DD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6" tIns="46219" rIns="92436" bIns="46219" numCol="1" anchor="t" anchorCtr="0" compatLnSpc="1">
            <a:prstTxWarp prst="textNoShape">
              <a:avLst/>
            </a:prstTxWarp>
          </a:bodyPr>
          <a:lstStyle/>
          <a:p>
            <a:endParaRPr lang="en-US" altLang="en-US">
              <a:latin typeface="Arial" panose="020B0604020202020204" pitchFamily="34" charset="0"/>
            </a:endParaRPr>
          </a:p>
        </p:txBody>
      </p:sp>
      <p:sp>
        <p:nvSpPr>
          <p:cNvPr id="2" name="Date Placeholder 1">
            <a:extLst>
              <a:ext uri="{FF2B5EF4-FFF2-40B4-BE49-F238E27FC236}">
                <a16:creationId xmlns:a16="http://schemas.microsoft.com/office/drawing/2014/main" id="{75E1A8C1-27D7-764B-8AB5-38A9767672F1}"/>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2F9A1295-8333-D248-A05F-0823ADCB37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3C0653F6-1163-AC4B-9A3D-7478ECD374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4D43C23D-0A19-154E-9461-1DBC226EA43D}"/>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4F789468-2E03-3540-97D3-AE1DF9FBDA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05A3636F-42CD-754E-8468-05BEF41018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1874765E-AB32-4C49-82A2-F2488CF8D7F6}"/>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EACD389D-5980-5347-81C8-2B38FBCC27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8D09A8E3-4B5F-A741-B639-22491DEF89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43384A66-2ACB-374C-81F4-94C4BB7E825A}"/>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F9608064-CDFE-904A-B60B-DD5ADEF5C1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24A0A856-D4F0-1348-B09C-2E8BAD66E9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BEE1694E-4B3C-B14D-9A58-45307DB16CB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0866BCF3-87DF-0848-85AB-7AF0420EBC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EBADAC1B-5B66-2D41-AD81-E361DF1613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54930582-E0A4-E240-B133-ED0BBE0BF2C2}"/>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A38FE91C-60E2-B74E-9E5A-E7077421EA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27824044-A331-FB4C-AEEC-65F31D34DE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7810BBFB-A464-714B-A0F7-B103DEB76413}"/>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197CE0F9-017C-F948-9156-1231B3D998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FF2AE8DC-2032-0746-BFF0-90620C8D4E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6FAF51EC-1F57-2C4F-B25C-12C3C157236B}"/>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7B9BF05-6832-A146-87DF-8A34102038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FC7B1C18-E6E8-CB4E-8ABF-9B08CBFE24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384A58D7-EDB2-2A44-B9F9-BC1C366D82D0}"/>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94244C88-A5DF-064C-B12E-08D9599EFE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EDE57744-F0BC-4A48-92D2-F2DF0F5591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13AC7D6B-4E76-B24B-96DB-CAC4A0ED4975}"/>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E907C913-6632-524A-8C1A-E9D7D24788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524B0D3C-A72A-CA41-B9D9-53118D7229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5CA45E5A-690C-364D-9786-A10DDA2BA297}"/>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D8941349-AA56-0A47-B0BF-7392E9A6A4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C1807472-CFA5-9F41-A64D-38362BAE44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3D111045-A25D-D24A-960C-B49688F5874B}"/>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CC9318E7-81A3-CA4E-A08A-92A70C9CA9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054A407E-3EB7-4A42-9AAC-0A85943E1F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8EF3159A-A2E1-4B4A-BA65-5EB6E9E21281}"/>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532B2F5C-AD02-C140-A509-7FB6C01944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47FFE1E3-0782-EC4B-B496-0F0A30D436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AB5AD96C-4A7E-B447-B595-2326CCC18E06}"/>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F53D3EF6-8913-C94C-9022-AEE51917D4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a:extLst>
              <a:ext uri="{FF2B5EF4-FFF2-40B4-BE49-F238E27FC236}">
                <a16:creationId xmlns:a16="http://schemas.microsoft.com/office/drawing/2014/main" id="{A2E4E899-D0EA-B042-BEF8-3A66D1AD5F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3854309A-EECB-E744-8F2D-A4F9B8F9C96D}"/>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BABCB7FF-7AD6-2F47-A3C9-1AEBE2979B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50769440-8501-A443-867E-59A09CA164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FF81985A-D78E-5A44-9DF0-5EBAFBB4CA74}"/>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2B8CC09E-2C80-BF45-88D1-F791FD25D3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D654C14D-89C8-1C4E-A7A7-1C8FBD65F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367DDB3E-06D1-B844-956A-C7B37EB22555}"/>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07F58445-D504-6444-821F-3067884C5B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a:extLst>
              <a:ext uri="{FF2B5EF4-FFF2-40B4-BE49-F238E27FC236}">
                <a16:creationId xmlns:a16="http://schemas.microsoft.com/office/drawing/2014/main" id="{1A8B0A8D-203A-CC4D-B4D2-11D4B1B501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2B0B7154-54E8-404E-9E12-59E6626B7645}"/>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31CFA499-8148-A748-AA3F-5074F70465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BD594AA7-F0CD-BB49-83AA-89631DC1F5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6121C922-32F6-AC4D-BC82-24F591F0A82C}"/>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3D0646C-F123-9041-93B9-036D3F980C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7B3C1D3-C94A-0D45-BC1F-B7B346C100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5AB7ADB3-E52C-504D-A1C5-FF7AFFB3735E}"/>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6A5FB82C-F8A8-3E40-B041-8B13B3DD52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8031027D-9533-204F-8734-CFB65DE4B2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C7BCB0A2-38FD-DC44-B5E2-53F89DB53A0A}"/>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C83DCB48-871E-EA4E-B0BB-E783C7B6BE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F9BF04D2-BE58-5B4B-A4B1-B5D51A826D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2148" name="Slide Number Placeholder 3">
            <a:extLst>
              <a:ext uri="{FF2B5EF4-FFF2-40B4-BE49-F238E27FC236}">
                <a16:creationId xmlns:a16="http://schemas.microsoft.com/office/drawing/2014/main" id="{4094596C-BA77-F343-92E5-A61ADC427978}"/>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itchFamily="34" charset="0"/>
              </a:defRPr>
            </a:lvl1pPr>
            <a:lvl2pPr marL="750888" indent="-287338" eaLnBrk="0" hangingPunct="0">
              <a:spcBef>
                <a:spcPct val="30000"/>
              </a:spcBef>
              <a:defRPr sz="1200">
                <a:solidFill>
                  <a:schemeClr val="tx1"/>
                </a:solidFill>
                <a:latin typeface="Calibri" pitchFamily="34" charset="0"/>
              </a:defRPr>
            </a:lvl2pPr>
            <a:lvl3pPr marL="1154113" indent="-230188" eaLnBrk="0" hangingPunct="0">
              <a:spcBef>
                <a:spcPct val="30000"/>
              </a:spcBef>
              <a:defRPr sz="1200">
                <a:solidFill>
                  <a:schemeClr val="tx1"/>
                </a:solidFill>
                <a:latin typeface="Calibri" pitchFamily="34" charset="0"/>
              </a:defRPr>
            </a:lvl3pPr>
            <a:lvl4pPr marL="1617663" indent="-230188" eaLnBrk="0" hangingPunct="0">
              <a:spcBef>
                <a:spcPct val="30000"/>
              </a:spcBef>
              <a:defRPr sz="1200">
                <a:solidFill>
                  <a:schemeClr val="tx1"/>
                </a:solidFill>
                <a:latin typeface="Calibri" pitchFamily="34" charset="0"/>
              </a:defRPr>
            </a:lvl4pPr>
            <a:lvl5pPr marL="2079625" indent="-230188" eaLnBrk="0" hangingPunct="0">
              <a:spcBef>
                <a:spcPct val="30000"/>
              </a:spcBef>
              <a:defRPr sz="1200">
                <a:solidFill>
                  <a:schemeClr val="tx1"/>
                </a:solidFill>
                <a:latin typeface="Calibri" pitchFamily="34" charset="0"/>
              </a:defRPr>
            </a:lvl5pPr>
            <a:lvl6pPr marL="2536825" indent="-230188" eaLnBrk="0" fontAlgn="base" hangingPunct="0">
              <a:spcBef>
                <a:spcPct val="30000"/>
              </a:spcBef>
              <a:spcAft>
                <a:spcPct val="0"/>
              </a:spcAft>
              <a:defRPr sz="1200">
                <a:solidFill>
                  <a:schemeClr val="tx1"/>
                </a:solidFill>
                <a:latin typeface="Calibri" pitchFamily="34" charset="0"/>
              </a:defRPr>
            </a:lvl6pPr>
            <a:lvl7pPr marL="2994025" indent="-230188" eaLnBrk="0" fontAlgn="base" hangingPunct="0">
              <a:spcBef>
                <a:spcPct val="30000"/>
              </a:spcBef>
              <a:spcAft>
                <a:spcPct val="0"/>
              </a:spcAft>
              <a:defRPr sz="1200">
                <a:solidFill>
                  <a:schemeClr val="tx1"/>
                </a:solidFill>
                <a:latin typeface="Calibri" pitchFamily="34" charset="0"/>
              </a:defRPr>
            </a:lvl7pPr>
            <a:lvl8pPr marL="3451225" indent="-230188" eaLnBrk="0" fontAlgn="base" hangingPunct="0">
              <a:spcBef>
                <a:spcPct val="30000"/>
              </a:spcBef>
              <a:spcAft>
                <a:spcPct val="0"/>
              </a:spcAft>
              <a:defRPr sz="1200">
                <a:solidFill>
                  <a:schemeClr val="tx1"/>
                </a:solidFill>
                <a:latin typeface="Calibri" pitchFamily="34" charset="0"/>
              </a:defRPr>
            </a:lvl8pPr>
            <a:lvl9pPr marL="3908425" indent="-23018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defRPr/>
            </a:pPr>
            <a:endParaRPr lang="en-US" altLang="en-US">
              <a:cs typeface="+mn-cs"/>
            </a:endParaRPr>
          </a:p>
        </p:txBody>
      </p:sp>
      <p:sp>
        <p:nvSpPr>
          <p:cNvPr id="2" name="Date Placeholder 1">
            <a:extLst>
              <a:ext uri="{FF2B5EF4-FFF2-40B4-BE49-F238E27FC236}">
                <a16:creationId xmlns:a16="http://schemas.microsoft.com/office/drawing/2014/main" id="{EA59ED10-6B07-B842-8B77-A2831A261D96}"/>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52A66299-3878-A74F-8A75-5ABADCE6D9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84293D6D-6211-B945-A9D0-3DEB4A7B9C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2BCF37BF-C24F-EE4C-8B97-C3A45FD23CD5}"/>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0D3F212A-C885-E04D-BAF1-28A609673F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A63D8139-6C99-9A4C-8DA3-AD79AB540E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16D478C5-9C7D-8A49-ACA8-D446F2DF034E}"/>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7131FB89-A04B-C547-B7CF-0721327690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93169932-BC47-0A41-ABDC-84ECC91F39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05D2E628-74C4-8F47-96CE-A80A4771AF9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1A1AC023-E8A6-5447-A318-F85313FB1C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05613E66-9D1E-134B-A9C7-BD85F6B42D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A96B8878-A065-9A4C-896B-17F1FBE8699B}"/>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C4617EAE-47E1-BD44-B26D-61D8824929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a:extLst>
              <a:ext uri="{FF2B5EF4-FFF2-40B4-BE49-F238E27FC236}">
                <a16:creationId xmlns:a16="http://schemas.microsoft.com/office/drawing/2014/main" id="{11CB6666-65E2-AA40-B2B0-D59FD0DA75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C78254C0-3342-D743-82E1-7D9A28ABB735}"/>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3AF47856-4701-534A-98F2-5243FA2F5D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a:extLst>
              <a:ext uri="{FF2B5EF4-FFF2-40B4-BE49-F238E27FC236}">
                <a16:creationId xmlns:a16="http://schemas.microsoft.com/office/drawing/2014/main" id="{FCB8A7D5-B959-5543-8C72-60083578D6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D5911F3A-9D64-F04E-A328-7AC9051FE97D}"/>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D439D620-6C19-1E40-AFD6-D42B599FBC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1ACC4223-5C36-1B4C-AF5E-D6BDF2B144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ABE9DAE6-128B-4049-897E-3630445206A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F27A9A44-6E63-D04D-BD69-0E80914D93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ED489589-50B3-2D48-97FC-A8726A0B0B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F2B1F39A-0C74-0941-B864-A408F7C1EA02}"/>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7D11174-C909-D949-8B46-068516AB6F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6433BF71-AC70-3748-BCF0-9270D380F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C8C378A9-98CD-F94C-81A7-DD53696D204D}"/>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B975FC20-A74A-444A-BB60-F82E042986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8E2B3C6E-73B6-5441-BF66-E8745C4CAF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6444308E-AE7E-4041-A39D-94DD28C623A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A9B86401-8FB3-1442-B864-3BB93443BF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a:extLst>
              <a:ext uri="{FF2B5EF4-FFF2-40B4-BE49-F238E27FC236}">
                <a16:creationId xmlns:a16="http://schemas.microsoft.com/office/drawing/2014/main" id="{C4793344-813A-EE4C-9C80-CABF99E720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 name="Date Placeholder 1">
            <a:extLst>
              <a:ext uri="{FF2B5EF4-FFF2-40B4-BE49-F238E27FC236}">
                <a16:creationId xmlns:a16="http://schemas.microsoft.com/office/drawing/2014/main" id="{477D8BE7-91F4-084F-94A5-020365B0448D}"/>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BE7834F1-4BBA-5A4F-935D-C666E8AFE3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EB3B1570-A67E-344F-A0F4-4A5B6BADE3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4ADC3F2C-1C77-E446-843E-3882578DA183}"/>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E36295F1-6C09-6245-9DE4-34710161E8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a:extLst>
              <a:ext uri="{FF2B5EF4-FFF2-40B4-BE49-F238E27FC236}">
                <a16:creationId xmlns:a16="http://schemas.microsoft.com/office/drawing/2014/main" id="{BBC9B604-B8FC-4343-A66D-60FAF80A5A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BE590642-1DC8-7744-975C-3007C34EBC76}"/>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86B8F08C-C0F5-2E4B-BC95-A2CA997FB3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a:extLst>
              <a:ext uri="{FF2B5EF4-FFF2-40B4-BE49-F238E27FC236}">
                <a16:creationId xmlns:a16="http://schemas.microsoft.com/office/drawing/2014/main" id="{A7E7384D-A978-5B46-ADA7-7756E0B288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6D17B4D6-9D86-BD43-A776-EB2E1AA1371A}"/>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289F0480-EA39-4B40-883A-7BB90ED10F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a:extLst>
              <a:ext uri="{FF2B5EF4-FFF2-40B4-BE49-F238E27FC236}">
                <a16:creationId xmlns:a16="http://schemas.microsoft.com/office/drawing/2014/main" id="{DAC3E61D-A1C0-B848-A1E7-AD818720FB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96EFA73F-F834-6647-94DF-212C48385417}"/>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8138DC98-3885-AC42-B430-5CC6DDDEE1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a:extLst>
              <a:ext uri="{FF2B5EF4-FFF2-40B4-BE49-F238E27FC236}">
                <a16:creationId xmlns:a16="http://schemas.microsoft.com/office/drawing/2014/main" id="{3A00BF07-C7A1-0F49-971D-303FBD25DD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BE08625B-2A93-0C4F-9CAF-B241D7555620}"/>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a:extLst>
              <a:ext uri="{FF2B5EF4-FFF2-40B4-BE49-F238E27FC236}">
                <a16:creationId xmlns:a16="http://schemas.microsoft.com/office/drawing/2014/main" id="{B8E2D7D0-68DC-574C-B43A-2ACBE696F9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a:extLst>
              <a:ext uri="{FF2B5EF4-FFF2-40B4-BE49-F238E27FC236}">
                <a16:creationId xmlns:a16="http://schemas.microsoft.com/office/drawing/2014/main" id="{35C431A3-72AC-8E42-A5B0-917CAC38C7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158D0FF6-4E9C-5742-B68C-CFD79CC4551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BC11CEBD-8DB5-E847-B666-DEE40F6A18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a:extLst>
              <a:ext uri="{FF2B5EF4-FFF2-40B4-BE49-F238E27FC236}">
                <a16:creationId xmlns:a16="http://schemas.microsoft.com/office/drawing/2014/main" id="{BC01D234-CFCB-4644-AB98-259DE07C8A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0DCE8214-CBF8-0E4A-9F69-EC70588C50D0}"/>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4FD1F17A-67C9-7E48-9885-14F0EE2306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a:extLst>
              <a:ext uri="{FF2B5EF4-FFF2-40B4-BE49-F238E27FC236}">
                <a16:creationId xmlns:a16="http://schemas.microsoft.com/office/drawing/2014/main" id="{7412C619-C6A6-724F-B1AF-121E6FA282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A04F4106-059B-CC46-BBFC-0C8DA66F116B}"/>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21E87B9-806F-1243-8CBB-8BE6F6FC28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A8E0E5F8-5B2E-AE46-9606-E3E28D5A87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BAA18D6B-3F73-1047-AF3D-74346124E202}"/>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697A5FC1-4161-2E48-B590-6EECE4D9A3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a:extLst>
              <a:ext uri="{FF2B5EF4-FFF2-40B4-BE49-F238E27FC236}">
                <a16:creationId xmlns:a16="http://schemas.microsoft.com/office/drawing/2014/main" id="{060A9EF5-5F8A-FB47-A511-B2B9EAE85F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3D1410C3-6CBF-C943-AC02-909E35AF2ABB}"/>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6D351885-26C6-3241-A1AD-3D1AB3B486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a:extLst>
              <a:ext uri="{FF2B5EF4-FFF2-40B4-BE49-F238E27FC236}">
                <a16:creationId xmlns:a16="http://schemas.microsoft.com/office/drawing/2014/main" id="{0B4B79AE-91D7-AC44-A73E-5499FA7467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1E6161C9-743E-4D49-ABF1-60645B7A3C46}"/>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39163B49-3188-B044-BE78-F2DBDEE12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a:extLst>
              <a:ext uri="{FF2B5EF4-FFF2-40B4-BE49-F238E27FC236}">
                <a16:creationId xmlns:a16="http://schemas.microsoft.com/office/drawing/2014/main" id="{999F3B6C-300F-DA43-B389-BBD7B4E60F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A1A868DC-A38F-BC42-AD0E-18638E429DA5}"/>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a:extLst>
              <a:ext uri="{FF2B5EF4-FFF2-40B4-BE49-F238E27FC236}">
                <a16:creationId xmlns:a16="http://schemas.microsoft.com/office/drawing/2014/main" id="{C1526BEF-465F-744E-9677-E06A9C09B4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a:extLst>
              <a:ext uri="{FF2B5EF4-FFF2-40B4-BE49-F238E27FC236}">
                <a16:creationId xmlns:a16="http://schemas.microsoft.com/office/drawing/2014/main" id="{5755559C-1EAD-ED4C-8AE3-939597D71F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7E13328A-0B01-5349-A7EF-390FC266173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a:extLst>
              <a:ext uri="{FF2B5EF4-FFF2-40B4-BE49-F238E27FC236}">
                <a16:creationId xmlns:a16="http://schemas.microsoft.com/office/drawing/2014/main" id="{1FBB9CF6-A3B9-564D-8C9D-63A74BC5ED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a:extLst>
              <a:ext uri="{FF2B5EF4-FFF2-40B4-BE49-F238E27FC236}">
                <a16:creationId xmlns:a16="http://schemas.microsoft.com/office/drawing/2014/main" id="{70C3046F-4C90-AF40-99A0-F9674AFC0A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D13AAB00-5EBB-D04C-90F5-0E3DAADA8689}"/>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a:extLst>
              <a:ext uri="{FF2B5EF4-FFF2-40B4-BE49-F238E27FC236}">
                <a16:creationId xmlns:a16="http://schemas.microsoft.com/office/drawing/2014/main" id="{8837FE9E-EB9B-AF44-973E-578039B02F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a:extLst>
              <a:ext uri="{FF2B5EF4-FFF2-40B4-BE49-F238E27FC236}">
                <a16:creationId xmlns:a16="http://schemas.microsoft.com/office/drawing/2014/main" id="{21A2D63C-76E5-AE46-B272-8D13385504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1FED294C-C5E2-5C44-A298-698FD543260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a:extLst>
              <a:ext uri="{FF2B5EF4-FFF2-40B4-BE49-F238E27FC236}">
                <a16:creationId xmlns:a16="http://schemas.microsoft.com/office/drawing/2014/main" id="{38BA850D-F5FE-BB4C-BA98-FD5BB7A60E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a:extLst>
              <a:ext uri="{FF2B5EF4-FFF2-40B4-BE49-F238E27FC236}">
                <a16:creationId xmlns:a16="http://schemas.microsoft.com/office/drawing/2014/main" id="{9F7EA523-0AC8-BB46-B7EF-970EB70420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5B625645-AC75-6C43-8042-7687C1A6F8EC}"/>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a:extLst>
              <a:ext uri="{FF2B5EF4-FFF2-40B4-BE49-F238E27FC236}">
                <a16:creationId xmlns:a16="http://schemas.microsoft.com/office/drawing/2014/main" id="{C1D573EF-AD06-8D42-B3FE-1E44CB9E30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a:extLst>
              <a:ext uri="{FF2B5EF4-FFF2-40B4-BE49-F238E27FC236}">
                <a16:creationId xmlns:a16="http://schemas.microsoft.com/office/drawing/2014/main" id="{F036F117-CBDE-BC46-8EEA-F27C7CC473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9500C8BA-C881-CB4A-BDC5-90AC036F4FDF}"/>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a:extLst>
              <a:ext uri="{FF2B5EF4-FFF2-40B4-BE49-F238E27FC236}">
                <a16:creationId xmlns:a16="http://schemas.microsoft.com/office/drawing/2014/main" id="{7522ACD0-8B00-9C4B-9DB8-DE06BFA851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a:extLst>
              <a:ext uri="{FF2B5EF4-FFF2-40B4-BE49-F238E27FC236}">
                <a16:creationId xmlns:a16="http://schemas.microsoft.com/office/drawing/2014/main" id="{611A17E9-B934-EC43-876B-D7DBF5A863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E9DE9CE8-A28C-2A40-A540-D4311F191DFA}"/>
              </a:ext>
            </a:extLst>
          </p:cNvPr>
          <p:cNvSpPr>
            <a:spLocks noGrp="1"/>
          </p:cNvSpPr>
          <p:nvPr>
            <p:ph type="dt" sz="quarter" idx="1"/>
          </p:nvPr>
        </p:nvSpPr>
        <p:spPr/>
        <p:txBody>
          <a:bodyPr/>
          <a:lstStyle/>
          <a:p>
            <a:pPr>
              <a:defRPr/>
            </a:pPr>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a:extLst>
              <a:ext uri="{FF2B5EF4-FFF2-40B4-BE49-F238E27FC236}">
                <a16:creationId xmlns:a16="http://schemas.microsoft.com/office/drawing/2014/main" id="{F9CE8D2B-348D-3D4E-9D74-8F62524B12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a:extLst>
              <a:ext uri="{FF2B5EF4-FFF2-40B4-BE49-F238E27FC236}">
                <a16:creationId xmlns:a16="http://schemas.microsoft.com/office/drawing/2014/main" id="{794EB0D5-388A-A54D-8C5F-13C9EC418A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086A249B-6949-2443-89C1-D22D80872772}"/>
              </a:ext>
            </a:extLst>
          </p:cNvPr>
          <p:cNvSpPr>
            <a:spLocks noGrp="1"/>
          </p:cNvSpPr>
          <p:nvPr>
            <p:ph type="dt" sz="quarter" idx="1"/>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http://ober.confedge.com/asset/confEdge/ober/_warehouse/images/gcibuildingblocks.jp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6EECD8-8021-1C4C-8449-2950F9606B02}"/>
              </a:ext>
            </a:extLst>
          </p:cNvPr>
          <p:cNvSpPr/>
          <p:nvPr/>
        </p:nvSpPr>
        <p:spPr>
          <a:xfrm>
            <a:off x="2598738" y="2520950"/>
            <a:ext cx="6608762" cy="1677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8" descr="OBE_logo_RGB">
            <a:extLst>
              <a:ext uri="{FF2B5EF4-FFF2-40B4-BE49-F238E27FC236}">
                <a16:creationId xmlns:a16="http://schemas.microsoft.com/office/drawing/2014/main" id="{58A56C8E-0FA2-5442-BD7B-675D322FBF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914400"/>
            <a:ext cx="44196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FE537B8-5B01-4F48-B747-8F44E22B7854}"/>
              </a:ext>
            </a:extLst>
          </p:cNvPr>
          <p:cNvSpPr/>
          <p:nvPr/>
        </p:nvSpPr>
        <p:spPr>
          <a:xfrm>
            <a:off x="0" y="4267200"/>
            <a:ext cx="9144000" cy="2590800"/>
          </a:xfrm>
          <a:prstGeom prst="rect">
            <a:avLst/>
          </a:prstGeom>
          <a:solidFill>
            <a:srgbClr val="A19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8" descr="Photo">
            <a:extLst>
              <a:ext uri="{FF2B5EF4-FFF2-40B4-BE49-F238E27FC236}">
                <a16:creationId xmlns:a16="http://schemas.microsoft.com/office/drawing/2014/main" id="{6604BC15-1653-E244-8545-A7A86D281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4600"/>
            <a:ext cx="25098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590800" y="2536824"/>
            <a:ext cx="6324600" cy="1044575"/>
          </a:xfrm>
        </p:spPr>
        <p:txBody>
          <a:bodyPr>
            <a:normAutofit/>
          </a:bodyPr>
          <a:lstStyle>
            <a:lvl1pPr marL="0" algn="l" defTabSz="914400" rtl="0" eaLnBrk="1" latinLnBrk="0" hangingPunct="1">
              <a:defRPr lang="en-US" sz="4000" kern="1200" dirty="0">
                <a:solidFill>
                  <a:schemeClr val="bg1"/>
                </a:solidFill>
                <a:latin typeface="Times New Roman" pitchFamily="18" charset="0"/>
                <a:ea typeface="+mn-ea"/>
                <a:cs typeface="Times New Roman"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228600" y="5010150"/>
            <a:ext cx="8534400" cy="476250"/>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lang="en-US" sz="2000" kern="1200" dirty="0">
                <a:solidFill>
                  <a:schemeClr val="bg1"/>
                </a:solidFill>
                <a:latin typeface="Verdana" pitchFamily="34" charset="0"/>
                <a:ea typeface="+mn-ea"/>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7" name="Text Placeholder 26"/>
          <p:cNvSpPr>
            <a:spLocks noGrp="1"/>
          </p:cNvSpPr>
          <p:nvPr>
            <p:ph type="body" sz="quarter" idx="13"/>
          </p:nvPr>
        </p:nvSpPr>
        <p:spPr>
          <a:xfrm>
            <a:off x="2590800" y="3657600"/>
            <a:ext cx="6324600" cy="457200"/>
          </a:xfrm>
        </p:spPr>
        <p:txBody>
          <a:bodyPr>
            <a:normAutofit/>
          </a:bodyPr>
          <a:lstStyle>
            <a:lvl1pPr marL="0" indent="0">
              <a:buFontTx/>
              <a:buNone/>
              <a:defRPr sz="2000">
                <a:solidFill>
                  <a:schemeClr val="bg1"/>
                </a:solidFill>
              </a:defRPr>
            </a:lvl1pPr>
            <a:lvl2pPr marL="449263" indent="0">
              <a:buFontTx/>
              <a:buNone/>
              <a:defRPr/>
            </a:lvl2pPr>
            <a:lvl3pPr marL="792163" indent="0">
              <a:buFontTx/>
              <a:buNone/>
              <a:defRPr/>
            </a:lvl3pPr>
            <a:lvl4pPr marL="1146175" indent="0">
              <a:buFontTx/>
              <a:buNone/>
              <a:defRPr/>
            </a:lvl4pPr>
            <a:lvl5pPr marL="1365250" indent="0">
              <a:buFontTx/>
              <a:buNone/>
              <a:defRPr/>
            </a:lvl5pPr>
          </a:lstStyle>
          <a:p>
            <a:pPr lvl="0"/>
            <a:r>
              <a:rPr lang="en-US"/>
              <a:t>Click to edit Master text styles</a:t>
            </a:r>
          </a:p>
        </p:txBody>
      </p:sp>
      <p:sp>
        <p:nvSpPr>
          <p:cNvPr id="9" name="Date Placeholder 3">
            <a:extLst>
              <a:ext uri="{FF2B5EF4-FFF2-40B4-BE49-F238E27FC236}">
                <a16:creationId xmlns:a16="http://schemas.microsoft.com/office/drawing/2014/main" id="{7D6F63E0-6CF4-D144-8CE7-F63166810E5E}"/>
              </a:ext>
            </a:extLst>
          </p:cNvPr>
          <p:cNvSpPr>
            <a:spLocks noGrp="1"/>
          </p:cNvSpPr>
          <p:nvPr>
            <p:ph type="dt" sz="half" idx="14"/>
          </p:nvPr>
        </p:nvSpPr>
        <p:spPr/>
        <p:txBody>
          <a:bodyPr/>
          <a:lstStyle>
            <a:lvl1pPr>
              <a:defRPr/>
            </a:lvl1pPr>
          </a:lstStyle>
          <a:p>
            <a:pPr>
              <a:defRPr/>
            </a:pPr>
            <a:endParaRPr lang="en-US"/>
          </a:p>
        </p:txBody>
      </p:sp>
      <p:sp>
        <p:nvSpPr>
          <p:cNvPr id="10" name="Footer Placeholder 4">
            <a:extLst>
              <a:ext uri="{FF2B5EF4-FFF2-40B4-BE49-F238E27FC236}">
                <a16:creationId xmlns:a16="http://schemas.microsoft.com/office/drawing/2014/main" id="{01BD0607-3D4D-CD44-ADE3-1923DD21D002}"/>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C857EB5F-541D-F84B-9AB6-F61E14CCED2B}"/>
              </a:ext>
            </a:extLst>
          </p:cNvPr>
          <p:cNvSpPr>
            <a:spLocks noGrp="1"/>
          </p:cNvSpPr>
          <p:nvPr>
            <p:ph type="sldNum" sz="quarter" idx="16"/>
          </p:nvPr>
        </p:nvSpPr>
        <p:spPr/>
        <p:txBody>
          <a:bodyPr/>
          <a:lstStyle>
            <a:lvl1pPr>
              <a:defRPr smtClean="0"/>
            </a:lvl1pPr>
          </a:lstStyle>
          <a:p>
            <a:pPr>
              <a:defRPr/>
            </a:pPr>
            <a:fld id="{6CFFC6D7-1F30-3847-983D-2DB454CD7296}" type="slidenum">
              <a:rPr lang="en-US" altLang="en-US"/>
              <a:pPr>
                <a:defRPr/>
              </a:pPr>
              <a:t>‹#›</a:t>
            </a:fld>
            <a:endParaRPr lang="en-US" altLang="en-US"/>
          </a:p>
        </p:txBody>
      </p:sp>
    </p:spTree>
    <p:extLst>
      <p:ext uri="{BB962C8B-B14F-4D97-AF65-F5344CB8AC3E}">
        <p14:creationId xmlns:p14="http://schemas.microsoft.com/office/powerpoint/2010/main" val="3164487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DABF29-874F-3745-BF95-0F8666AA67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6AFD13-37ED-ED40-A0F2-F1991B3FB77E}"/>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4951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B7B3473-C0A9-7843-86B7-432804C49146}"/>
              </a:ext>
            </a:extLst>
          </p:cNvPr>
          <p:cNvSpPr>
            <a:spLocks noGrp="1" noChangeArrowheads="1"/>
          </p:cNvSpPr>
          <p:nvPr>
            <p:ph type="ftr" sz="quarter" idx="10"/>
          </p:nvPr>
        </p:nvSpPr>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F3DF8E45-66C5-2245-B86D-A46052B5AAE5}"/>
              </a:ext>
            </a:extLst>
          </p:cNvPr>
          <p:cNvSpPr>
            <a:spLocks noGrp="1" noChangeArrowheads="1"/>
          </p:cNvSpPr>
          <p:nvPr>
            <p:ph type="sldNum" sz="quarter" idx="11"/>
          </p:nvPr>
        </p:nvSpPr>
        <p:spPr>
          <a:xfrm>
            <a:off x="6899275"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833B289-1D82-2B4A-9E70-E346731BD0FD}" type="slidenum">
              <a:rPr lang="en-US" altLang="en-US"/>
              <a:pPr>
                <a:defRPr/>
              </a:pPr>
              <a:t>‹#›</a:t>
            </a:fld>
            <a:endParaRPr lang="en-US" altLang="en-US"/>
          </a:p>
        </p:txBody>
      </p:sp>
      <p:sp>
        <p:nvSpPr>
          <p:cNvPr id="4" name="Rectangle 16">
            <a:extLst>
              <a:ext uri="{FF2B5EF4-FFF2-40B4-BE49-F238E27FC236}">
                <a16:creationId xmlns:a16="http://schemas.microsoft.com/office/drawing/2014/main" id="{FD61F61B-92F2-7A4C-AAE9-E080480A4615}"/>
              </a:ext>
            </a:extLst>
          </p:cNvPr>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01082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oAutofit/>
          </a:bodyPr>
          <a:lstStyle>
            <a:lvl1pPr algn="l">
              <a:defRPr sz="4000" b="0"/>
            </a:lvl1pPr>
          </a:lstStyle>
          <a:p>
            <a:r>
              <a:rPr lang="en-US"/>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1787F97-3837-9E48-883C-9BE01C091F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02D8705-AAAC-4844-BBDF-A157DD54D93C}"/>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1199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2"/>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7">
            <a:extLst>
              <a:ext uri="{FF2B5EF4-FFF2-40B4-BE49-F238E27FC236}">
                <a16:creationId xmlns:a16="http://schemas.microsoft.com/office/drawing/2014/main" id="{6A4F1DA8-518C-AA48-9AB1-1B83EFF1C458}"/>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5" name="Footer Placeholder 16">
            <a:extLst>
              <a:ext uri="{FF2B5EF4-FFF2-40B4-BE49-F238E27FC236}">
                <a16:creationId xmlns:a16="http://schemas.microsoft.com/office/drawing/2014/main" id="{776BF275-0C00-AE49-B8FD-E2DAB00527CC}"/>
              </a:ext>
            </a:extLst>
          </p:cNvPr>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6" name="Slide Number Placeholder 28">
            <a:extLst>
              <a:ext uri="{FF2B5EF4-FFF2-40B4-BE49-F238E27FC236}">
                <a16:creationId xmlns:a16="http://schemas.microsoft.com/office/drawing/2014/main" id="{ED0055C2-01E7-1941-92F3-E47F4919D037}"/>
              </a:ext>
            </a:extLst>
          </p:cNvPr>
          <p:cNvSpPr>
            <a:spLocks noGrp="1"/>
          </p:cNvSpPr>
          <p:nvPr>
            <p:ph type="sldNum" sz="quarter" idx="12"/>
          </p:nvPr>
        </p:nvSpPr>
        <p:spPr>
          <a:xfrm>
            <a:off x="8001000" y="228600"/>
            <a:ext cx="838200" cy="3810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chemeClr val="tx2"/>
                </a:solidFill>
              </a:defRPr>
            </a:lvl1pPr>
          </a:lstStyle>
          <a:p>
            <a:pPr>
              <a:defRPr/>
            </a:pPr>
            <a:fld id="{0223CA55-7643-A547-BA1D-9E39B4B2D2DB}" type="slidenum">
              <a:rPr lang="en-US" altLang="en-US"/>
              <a:pPr>
                <a:defRPr/>
              </a:pPr>
              <a:t>‹#›</a:t>
            </a:fld>
            <a:endParaRPr lang="en-US" altLang="en-US"/>
          </a:p>
        </p:txBody>
      </p:sp>
    </p:spTree>
    <p:extLst>
      <p:ext uri="{BB962C8B-B14F-4D97-AF65-F5344CB8AC3E}">
        <p14:creationId xmlns:p14="http://schemas.microsoft.com/office/powerpoint/2010/main" val="104065731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1" cap="none">
                <a:solidFill>
                  <a:srgbClr val="FFFFFF"/>
                </a:solidFill>
              </a:defRPr>
            </a:lvl1pPr>
          </a:lstStyle>
          <a:p>
            <a:r>
              <a:rPr lang="en-US" dirty="0"/>
              <a:t>Click to edit Master title style</a:t>
            </a:r>
          </a:p>
        </p:txBody>
      </p:sp>
      <p:sp>
        <p:nvSpPr>
          <p:cNvPr id="4" name="Date Placeholder 11">
            <a:extLst>
              <a:ext uri="{FF2B5EF4-FFF2-40B4-BE49-F238E27FC236}">
                <a16:creationId xmlns:a16="http://schemas.microsoft.com/office/drawing/2014/main" id="{D8C2D0D6-EDF0-E04E-9D2A-BBCA757B85CE}"/>
              </a:ext>
            </a:extLst>
          </p:cNvPr>
          <p:cNvSpPr>
            <a:spLocks noGrp="1"/>
          </p:cNvSpPr>
          <p:nvPr>
            <p:ph type="dt" sz="half" idx="10"/>
          </p:nvPr>
        </p:nvSpPr>
        <p:spPr/>
        <p:txBody>
          <a:bodyPr/>
          <a:lstStyle>
            <a:lvl1pPr>
              <a:defRPr/>
            </a:lvl1pPr>
          </a:lstStyle>
          <a:p>
            <a:pPr>
              <a:defRPr/>
            </a:pPr>
            <a:endParaRPr lang="en-US"/>
          </a:p>
        </p:txBody>
      </p:sp>
      <p:sp>
        <p:nvSpPr>
          <p:cNvPr id="5" name="Slide Number Placeholder 12">
            <a:extLst>
              <a:ext uri="{FF2B5EF4-FFF2-40B4-BE49-F238E27FC236}">
                <a16:creationId xmlns:a16="http://schemas.microsoft.com/office/drawing/2014/main" id="{99EFDB45-28E0-9744-9CEA-952BC678C801}"/>
              </a:ext>
            </a:extLst>
          </p:cNvPr>
          <p:cNvSpPr>
            <a:spLocks noGrp="1"/>
          </p:cNvSpPr>
          <p:nvPr>
            <p:ph type="sldNum" sz="quarter" idx="11"/>
          </p:nvPr>
        </p:nvSpPr>
        <p:spPr>
          <a:xfrm>
            <a:off x="0" y="1752600"/>
            <a:ext cx="1295400" cy="701675"/>
          </a:xfrm>
          <a:prstGeom prst="rect">
            <a:avLst/>
          </a:prstGeom>
        </p:spPr>
        <p:txBody>
          <a:bodyPr vert="horz" wrap="square" lIns="91440" tIns="45720" rIns="91440" bIns="45720" numCol="1" anchor="t" anchorCtr="0" compatLnSpc="1">
            <a:prstTxWarp prst="textNoShape">
              <a:avLst/>
            </a:prstTxWarp>
            <a:noAutofit/>
          </a:bodyPr>
          <a:lstStyle>
            <a:lvl1pPr eaLnBrk="1" hangingPunct="1">
              <a:defRPr sz="2400" smtClean="0">
                <a:solidFill>
                  <a:srgbClr val="FFFFFF"/>
                </a:solidFill>
              </a:defRPr>
            </a:lvl1pPr>
          </a:lstStyle>
          <a:p>
            <a:pPr>
              <a:defRPr/>
            </a:pPr>
            <a:fld id="{42AFB685-081B-BF4A-A485-2656C2B5D806}" type="slidenum">
              <a:rPr lang="en-US" altLang="en-US"/>
              <a:pPr>
                <a:defRPr/>
              </a:pPr>
              <a:t>‹#›</a:t>
            </a:fld>
            <a:endParaRPr lang="en-US" altLang="en-US"/>
          </a:p>
        </p:txBody>
      </p:sp>
      <p:sp>
        <p:nvSpPr>
          <p:cNvPr id="6" name="Footer Placeholder 13">
            <a:extLst>
              <a:ext uri="{FF2B5EF4-FFF2-40B4-BE49-F238E27FC236}">
                <a16:creationId xmlns:a16="http://schemas.microsoft.com/office/drawing/2014/main" id="{170FFB14-9D7B-2B41-85BB-47B59F069CE5}"/>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3500389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C65CB85-DB23-E842-A250-615FEC87E57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EC4DBCF-671A-354A-8EAE-EFC0366EF6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EF9E427-30D0-2048-96BF-35555989CB4D}"/>
              </a:ext>
            </a:extLst>
          </p:cNvPr>
          <p:cNvSpPr>
            <a:spLocks noGrp="1"/>
          </p:cNvSpPr>
          <p:nvPr>
            <p:ph type="sldNum" sz="quarter" idx="12"/>
          </p:nvPr>
        </p:nvSpPr>
        <p:spPr>
          <a:xfrm>
            <a:off x="6899275"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9BF9D93-3549-D940-8A8B-186801C54BA7}" type="slidenum">
              <a:rPr lang="en-US" altLang="en-US"/>
              <a:pPr>
                <a:defRPr/>
              </a:pPr>
              <a:t>‹#›</a:t>
            </a:fld>
            <a:endParaRPr lang="en-US" altLang="en-US"/>
          </a:p>
        </p:txBody>
      </p:sp>
    </p:spTree>
    <p:extLst>
      <p:ext uri="{BB962C8B-B14F-4D97-AF65-F5344CB8AC3E}">
        <p14:creationId xmlns:p14="http://schemas.microsoft.com/office/powerpoint/2010/main" val="3714043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b="1"/>
            </a:lvl1pPr>
          </a:lstStyle>
          <a:p>
            <a:r>
              <a:rPr lang="en-US" dirty="0"/>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a:extLst>
              <a:ext uri="{FF2B5EF4-FFF2-40B4-BE49-F238E27FC236}">
                <a16:creationId xmlns:a16="http://schemas.microsoft.com/office/drawing/2014/main" id="{F447BE3B-D13D-E047-B9CA-B3F02954F383}"/>
              </a:ext>
            </a:extLst>
          </p:cNvPr>
          <p:cNvSpPr>
            <a:spLocks noGrp="1"/>
          </p:cNvSpPr>
          <p:nvPr>
            <p:ph type="dt" sz="half" idx="10"/>
          </p:nvPr>
        </p:nvSpPr>
        <p:spPr/>
        <p:txBody>
          <a:bodyPr rtlCol="0"/>
          <a:lstStyle>
            <a:lvl1pPr>
              <a:defRPr/>
            </a:lvl1pPr>
          </a:lstStyle>
          <a:p>
            <a:pPr>
              <a:defRPr/>
            </a:pPr>
            <a:endParaRPr lang="en-US"/>
          </a:p>
        </p:txBody>
      </p:sp>
      <p:sp>
        <p:nvSpPr>
          <p:cNvPr id="8" name="Slide Number Placeholder 11">
            <a:extLst>
              <a:ext uri="{FF2B5EF4-FFF2-40B4-BE49-F238E27FC236}">
                <a16:creationId xmlns:a16="http://schemas.microsoft.com/office/drawing/2014/main" id="{D42C5BE8-2218-7841-9DEB-ED922C25B6B2}"/>
              </a:ext>
            </a:extLst>
          </p:cNvPr>
          <p:cNvSpPr>
            <a:spLocks noGrp="1"/>
          </p:cNvSpPr>
          <p:nvPr>
            <p:ph type="sldNum" sz="quarter" idx="11"/>
          </p:nvPr>
        </p:nvSpPr>
        <p:spPr>
          <a:xfrm>
            <a:off x="6899275"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766E94B-C36E-3A44-9FC9-E6FD9D427F49}" type="slidenum">
              <a:rPr lang="en-US" altLang="en-US"/>
              <a:pPr>
                <a:defRPr/>
              </a:pPr>
              <a:t>‹#›</a:t>
            </a:fld>
            <a:endParaRPr lang="en-US" altLang="en-US"/>
          </a:p>
        </p:txBody>
      </p:sp>
      <p:sp>
        <p:nvSpPr>
          <p:cNvPr id="9" name="Footer Placeholder 13">
            <a:extLst>
              <a:ext uri="{FF2B5EF4-FFF2-40B4-BE49-F238E27FC236}">
                <a16:creationId xmlns:a16="http://schemas.microsoft.com/office/drawing/2014/main" id="{51F1720B-16EE-D847-A353-8E24C16DA49F}"/>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65818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84D80F9-6692-E649-974C-9B9EE244F3B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86F1BC6-B126-4547-925E-482F8FE745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35AA70-B6C8-4346-8082-81CE1744A0C1}"/>
              </a:ext>
            </a:extLst>
          </p:cNvPr>
          <p:cNvSpPr>
            <a:spLocks noGrp="1"/>
          </p:cNvSpPr>
          <p:nvPr>
            <p:ph type="sldNum" sz="quarter" idx="12"/>
          </p:nvPr>
        </p:nvSpPr>
        <p:spPr/>
        <p:txBody>
          <a:bodyPr/>
          <a:lstStyle>
            <a:lvl1pPr>
              <a:defRPr/>
            </a:lvl1pPr>
          </a:lstStyle>
          <a:p>
            <a:pPr>
              <a:defRPr/>
            </a:pPr>
            <a:fld id="{B9163553-02DD-0D4D-AE77-060BEE23A721}" type="slidenum">
              <a:rPr lang="en-US" altLang="en-US"/>
              <a:pPr>
                <a:defRPr/>
              </a:pPr>
              <a:t>‹#›</a:t>
            </a:fld>
            <a:endParaRPr lang="en-US" altLang="en-US"/>
          </a:p>
        </p:txBody>
      </p:sp>
    </p:spTree>
    <p:extLst>
      <p:ext uri="{BB962C8B-B14F-4D97-AF65-F5344CB8AC3E}">
        <p14:creationId xmlns:p14="http://schemas.microsoft.com/office/powerpoint/2010/main" val="3338652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19309-6EFC-BA47-BAAA-EA09A14570B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EA8DA71-BDEF-2346-8A89-3520AAE1EB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D01267-3823-5745-B6FB-C3CB2180166E}"/>
              </a:ext>
            </a:extLst>
          </p:cNvPr>
          <p:cNvSpPr>
            <a:spLocks noGrp="1"/>
          </p:cNvSpPr>
          <p:nvPr>
            <p:ph type="sldNum" sz="quarter" idx="12"/>
          </p:nvPr>
        </p:nvSpPr>
        <p:spPr/>
        <p:txBody>
          <a:bodyPr/>
          <a:lstStyle>
            <a:lvl1pPr>
              <a:defRPr/>
            </a:lvl1pPr>
          </a:lstStyle>
          <a:p>
            <a:pPr>
              <a:defRPr/>
            </a:pPr>
            <a:fld id="{17286ED5-4CC4-A541-A2D2-02B4E45B9D99}" type="slidenum">
              <a:rPr lang="en-US" altLang="en-US"/>
              <a:pPr>
                <a:defRPr/>
              </a:pPr>
              <a:t>‹#›</a:t>
            </a:fld>
            <a:endParaRPr lang="en-US" altLang="en-US"/>
          </a:p>
        </p:txBody>
      </p:sp>
    </p:spTree>
    <p:extLst>
      <p:ext uri="{BB962C8B-B14F-4D97-AF65-F5344CB8AC3E}">
        <p14:creationId xmlns:p14="http://schemas.microsoft.com/office/powerpoint/2010/main" val="229890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94E22F-6085-1949-888B-ABA6409F72C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E2808A4-E207-B14A-8C2B-1866E9D8A8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8C6808-878D-C54E-AD28-66EBF6465F5C}"/>
              </a:ext>
            </a:extLst>
          </p:cNvPr>
          <p:cNvSpPr>
            <a:spLocks noGrp="1"/>
          </p:cNvSpPr>
          <p:nvPr>
            <p:ph type="sldNum" sz="quarter" idx="12"/>
          </p:nvPr>
        </p:nvSpPr>
        <p:spPr/>
        <p:txBody>
          <a:bodyPr/>
          <a:lstStyle>
            <a:lvl1pPr>
              <a:defRPr/>
            </a:lvl1pPr>
          </a:lstStyle>
          <a:p>
            <a:pPr>
              <a:defRPr/>
            </a:pPr>
            <a:fld id="{42F10349-EAAE-D14F-9E64-1925D22ADFDC}" type="slidenum">
              <a:rPr lang="en-US" altLang="en-US"/>
              <a:pPr>
                <a:defRPr/>
              </a:pPr>
              <a:t>‹#›</a:t>
            </a:fld>
            <a:endParaRPr lang="en-US" altLang="en-US"/>
          </a:p>
        </p:txBody>
      </p:sp>
    </p:spTree>
    <p:extLst>
      <p:ext uri="{BB962C8B-B14F-4D97-AF65-F5344CB8AC3E}">
        <p14:creationId xmlns:p14="http://schemas.microsoft.com/office/powerpoint/2010/main" val="20225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7892E-A0D3-6D4E-AD5F-B6962DA1C5D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339C587-4ED2-F14E-B8F3-BE5F77AACF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838CAB-B68F-9842-8F6D-C165FC48443B}"/>
              </a:ext>
            </a:extLst>
          </p:cNvPr>
          <p:cNvSpPr>
            <a:spLocks noGrp="1"/>
          </p:cNvSpPr>
          <p:nvPr>
            <p:ph type="sldNum" sz="quarter" idx="12"/>
          </p:nvPr>
        </p:nvSpPr>
        <p:spPr/>
        <p:txBody>
          <a:bodyPr/>
          <a:lstStyle>
            <a:lvl1pPr>
              <a:defRPr/>
            </a:lvl1pPr>
          </a:lstStyle>
          <a:p>
            <a:pPr>
              <a:defRPr/>
            </a:pPr>
            <a:fld id="{C95FE49B-7BEB-0A4C-B09B-DA1CEC896CCF}" type="slidenum">
              <a:rPr lang="en-US" altLang="en-US"/>
              <a:pPr>
                <a:defRPr/>
              </a:pPr>
              <a:t>‹#›</a:t>
            </a:fld>
            <a:endParaRPr lang="en-US" altLang="en-US"/>
          </a:p>
        </p:txBody>
      </p:sp>
    </p:spTree>
    <p:extLst>
      <p:ext uri="{BB962C8B-B14F-4D97-AF65-F5344CB8AC3E}">
        <p14:creationId xmlns:p14="http://schemas.microsoft.com/office/powerpoint/2010/main" val="3407521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CFE3B9C-CF75-304E-8523-4F3F3D22DCE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3209253-78A2-CC42-9C81-AB5EF9CB47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F81D95-3941-B644-9355-C521E6339CDC}"/>
              </a:ext>
            </a:extLst>
          </p:cNvPr>
          <p:cNvSpPr>
            <a:spLocks noGrp="1"/>
          </p:cNvSpPr>
          <p:nvPr>
            <p:ph type="sldNum" sz="quarter" idx="12"/>
          </p:nvPr>
        </p:nvSpPr>
        <p:spPr/>
        <p:txBody>
          <a:bodyPr/>
          <a:lstStyle>
            <a:lvl1pPr>
              <a:defRPr/>
            </a:lvl1pPr>
          </a:lstStyle>
          <a:p>
            <a:pPr>
              <a:defRPr/>
            </a:pPr>
            <a:fld id="{F2EA319A-A579-6642-B4FD-8778F0E54F64}" type="slidenum">
              <a:rPr lang="en-US" altLang="en-US"/>
              <a:pPr>
                <a:defRPr/>
              </a:pPr>
              <a:t>‹#›</a:t>
            </a:fld>
            <a:endParaRPr lang="en-US" altLang="en-US"/>
          </a:p>
        </p:txBody>
      </p:sp>
    </p:spTree>
    <p:extLst>
      <p:ext uri="{BB962C8B-B14F-4D97-AF65-F5344CB8AC3E}">
        <p14:creationId xmlns:p14="http://schemas.microsoft.com/office/powerpoint/2010/main" val="2772216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8364D74-2627-DD4E-9B5D-856816CAA03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919FD1B-E091-AA46-920F-98966430377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7064296-E2B9-504C-A185-2E98532DD567}"/>
              </a:ext>
            </a:extLst>
          </p:cNvPr>
          <p:cNvSpPr>
            <a:spLocks noGrp="1"/>
          </p:cNvSpPr>
          <p:nvPr>
            <p:ph type="sldNum" sz="quarter" idx="12"/>
          </p:nvPr>
        </p:nvSpPr>
        <p:spPr/>
        <p:txBody>
          <a:bodyPr/>
          <a:lstStyle>
            <a:lvl1pPr>
              <a:defRPr/>
            </a:lvl1pPr>
          </a:lstStyle>
          <a:p>
            <a:pPr>
              <a:defRPr/>
            </a:pPr>
            <a:fld id="{B79A72D2-A682-334A-87FA-0F6DAAA25D8D}" type="slidenum">
              <a:rPr lang="en-US" altLang="en-US"/>
              <a:pPr>
                <a:defRPr/>
              </a:pPr>
              <a:t>‹#›</a:t>
            </a:fld>
            <a:endParaRPr lang="en-US" altLang="en-US"/>
          </a:p>
        </p:txBody>
      </p:sp>
    </p:spTree>
    <p:extLst>
      <p:ext uri="{BB962C8B-B14F-4D97-AF65-F5344CB8AC3E}">
        <p14:creationId xmlns:p14="http://schemas.microsoft.com/office/powerpoint/2010/main" val="2207468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4EB2253-03F5-4F4D-A29F-6C850738C65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E41DBC05-CE50-2D45-84E7-A0721A04579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9417863-8C0E-DB41-B957-8C466DC52F9D}"/>
              </a:ext>
            </a:extLst>
          </p:cNvPr>
          <p:cNvSpPr>
            <a:spLocks noGrp="1"/>
          </p:cNvSpPr>
          <p:nvPr>
            <p:ph type="sldNum" sz="quarter" idx="12"/>
          </p:nvPr>
        </p:nvSpPr>
        <p:spPr/>
        <p:txBody>
          <a:bodyPr/>
          <a:lstStyle>
            <a:lvl1pPr>
              <a:defRPr/>
            </a:lvl1pPr>
          </a:lstStyle>
          <a:p>
            <a:pPr>
              <a:defRPr/>
            </a:pPr>
            <a:fld id="{492C1864-4EA0-F14F-AEB6-099D84C85BC1}" type="slidenum">
              <a:rPr lang="en-US" altLang="en-US"/>
              <a:pPr>
                <a:defRPr/>
              </a:pPr>
              <a:t>‹#›</a:t>
            </a:fld>
            <a:endParaRPr lang="en-US" altLang="en-US"/>
          </a:p>
        </p:txBody>
      </p:sp>
    </p:spTree>
    <p:extLst>
      <p:ext uri="{BB962C8B-B14F-4D97-AF65-F5344CB8AC3E}">
        <p14:creationId xmlns:p14="http://schemas.microsoft.com/office/powerpoint/2010/main" val="3666164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88FCAA-A9C5-0E49-BC9C-57E975D7205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11A3B50B-4846-8A4A-88CD-05CFCE03AF2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DA83E4-281E-3C41-9984-88F29029536C}"/>
              </a:ext>
            </a:extLst>
          </p:cNvPr>
          <p:cNvSpPr>
            <a:spLocks noGrp="1"/>
          </p:cNvSpPr>
          <p:nvPr>
            <p:ph type="sldNum" sz="quarter" idx="12"/>
          </p:nvPr>
        </p:nvSpPr>
        <p:spPr/>
        <p:txBody>
          <a:bodyPr/>
          <a:lstStyle>
            <a:lvl1pPr>
              <a:defRPr/>
            </a:lvl1pPr>
          </a:lstStyle>
          <a:p>
            <a:pPr>
              <a:defRPr/>
            </a:pPr>
            <a:fld id="{59FD5A83-DE5E-FE4A-A21D-DDEE61E39D5E}" type="slidenum">
              <a:rPr lang="en-US" altLang="en-US"/>
              <a:pPr>
                <a:defRPr/>
              </a:pPr>
              <a:t>‹#›</a:t>
            </a:fld>
            <a:endParaRPr lang="en-US" altLang="en-US"/>
          </a:p>
        </p:txBody>
      </p:sp>
    </p:spTree>
    <p:extLst>
      <p:ext uri="{BB962C8B-B14F-4D97-AF65-F5344CB8AC3E}">
        <p14:creationId xmlns:p14="http://schemas.microsoft.com/office/powerpoint/2010/main" val="2743651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1C6CF16-A0BD-124D-943D-12E6C065D3F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685FEC2-DA4A-0F48-89CA-E1BC85502E4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7858C4-0490-D947-99B6-562D4028BB13}"/>
              </a:ext>
            </a:extLst>
          </p:cNvPr>
          <p:cNvSpPr>
            <a:spLocks noGrp="1"/>
          </p:cNvSpPr>
          <p:nvPr>
            <p:ph type="sldNum" sz="quarter" idx="12"/>
          </p:nvPr>
        </p:nvSpPr>
        <p:spPr/>
        <p:txBody>
          <a:bodyPr/>
          <a:lstStyle>
            <a:lvl1pPr>
              <a:defRPr/>
            </a:lvl1pPr>
          </a:lstStyle>
          <a:p>
            <a:pPr>
              <a:defRPr/>
            </a:pPr>
            <a:fld id="{016AC12E-D7F8-C445-937B-DDACC07140C7}" type="slidenum">
              <a:rPr lang="en-US" altLang="en-US"/>
              <a:pPr>
                <a:defRPr/>
              </a:pPr>
              <a:t>‹#›</a:t>
            </a:fld>
            <a:endParaRPr lang="en-US" altLang="en-US"/>
          </a:p>
        </p:txBody>
      </p:sp>
    </p:spTree>
    <p:extLst>
      <p:ext uri="{BB962C8B-B14F-4D97-AF65-F5344CB8AC3E}">
        <p14:creationId xmlns:p14="http://schemas.microsoft.com/office/powerpoint/2010/main" val="411112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BA5274B-8FE6-444D-A238-4F2E685AC80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2CF9355-0ECB-F64E-8076-31B883B760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1A31A19-BE09-7B42-A0D9-3D09E3066A9F}"/>
              </a:ext>
            </a:extLst>
          </p:cNvPr>
          <p:cNvSpPr>
            <a:spLocks noGrp="1"/>
          </p:cNvSpPr>
          <p:nvPr>
            <p:ph type="sldNum" sz="quarter" idx="12"/>
          </p:nvPr>
        </p:nvSpPr>
        <p:spPr/>
        <p:txBody>
          <a:bodyPr/>
          <a:lstStyle>
            <a:lvl1pPr>
              <a:defRPr/>
            </a:lvl1pPr>
          </a:lstStyle>
          <a:p>
            <a:pPr>
              <a:defRPr/>
            </a:pPr>
            <a:fld id="{524ADA5A-626B-D342-B6FC-621EEE9CBEB5}" type="slidenum">
              <a:rPr lang="en-US" altLang="en-US"/>
              <a:pPr>
                <a:defRPr/>
              </a:pPr>
              <a:t>‹#›</a:t>
            </a:fld>
            <a:endParaRPr lang="en-US" altLang="en-US"/>
          </a:p>
        </p:txBody>
      </p:sp>
    </p:spTree>
    <p:extLst>
      <p:ext uri="{BB962C8B-B14F-4D97-AF65-F5344CB8AC3E}">
        <p14:creationId xmlns:p14="http://schemas.microsoft.com/office/powerpoint/2010/main" val="3061035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701BE-8203-0547-9498-F4763E5C939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AD5FFB1-B9E1-9749-B494-FFF391EAD2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9CA7A38-AACD-7549-84C9-28C897359532}"/>
              </a:ext>
            </a:extLst>
          </p:cNvPr>
          <p:cNvSpPr>
            <a:spLocks noGrp="1"/>
          </p:cNvSpPr>
          <p:nvPr>
            <p:ph type="sldNum" sz="quarter" idx="12"/>
          </p:nvPr>
        </p:nvSpPr>
        <p:spPr/>
        <p:txBody>
          <a:bodyPr/>
          <a:lstStyle>
            <a:lvl1pPr>
              <a:defRPr/>
            </a:lvl1pPr>
          </a:lstStyle>
          <a:p>
            <a:pPr>
              <a:defRPr/>
            </a:pPr>
            <a:fld id="{1EA5C371-B4C5-6A4E-A48E-4CA8DDA37BEA}" type="slidenum">
              <a:rPr lang="en-US" altLang="en-US"/>
              <a:pPr>
                <a:defRPr/>
              </a:pPr>
              <a:t>‹#›</a:t>
            </a:fld>
            <a:endParaRPr lang="en-US" altLang="en-US"/>
          </a:p>
        </p:txBody>
      </p:sp>
    </p:spTree>
    <p:extLst>
      <p:ext uri="{BB962C8B-B14F-4D97-AF65-F5344CB8AC3E}">
        <p14:creationId xmlns:p14="http://schemas.microsoft.com/office/powerpoint/2010/main" val="2024405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DDCB1-AF0F-F14B-82CB-41842224B58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A59BBEB-D0B9-AF4F-8279-CEEF120851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4983D6-8442-BB48-AE53-F28765FCB23B}"/>
              </a:ext>
            </a:extLst>
          </p:cNvPr>
          <p:cNvSpPr>
            <a:spLocks noGrp="1"/>
          </p:cNvSpPr>
          <p:nvPr>
            <p:ph type="sldNum" sz="quarter" idx="12"/>
          </p:nvPr>
        </p:nvSpPr>
        <p:spPr/>
        <p:txBody>
          <a:bodyPr/>
          <a:lstStyle>
            <a:lvl1pPr>
              <a:defRPr/>
            </a:lvl1pPr>
          </a:lstStyle>
          <a:p>
            <a:pPr>
              <a:defRPr/>
            </a:pPr>
            <a:fld id="{240C9090-FE74-5246-9CB9-35ACC00B13C1}" type="slidenum">
              <a:rPr lang="en-US" altLang="en-US"/>
              <a:pPr>
                <a:defRPr/>
              </a:pPr>
              <a:t>‹#›</a:t>
            </a:fld>
            <a:endParaRPr lang="en-US" altLang="en-US"/>
          </a:p>
        </p:txBody>
      </p:sp>
    </p:spTree>
    <p:extLst>
      <p:ext uri="{BB962C8B-B14F-4D97-AF65-F5344CB8AC3E}">
        <p14:creationId xmlns:p14="http://schemas.microsoft.com/office/powerpoint/2010/main" val="21901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61AC427-A4DF-564A-9C28-C8EDAC3E4C9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E2BCEB9-1D26-194D-A10D-7839956D2DB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9F77FC9-0848-3841-A865-8CBDD463CAEA}"/>
              </a:ext>
            </a:extLst>
          </p:cNvPr>
          <p:cNvSpPr>
            <a:spLocks noGrp="1"/>
          </p:cNvSpPr>
          <p:nvPr>
            <p:ph type="sldNum" sz="quarter" idx="12"/>
          </p:nvPr>
        </p:nvSpPr>
        <p:spPr/>
        <p:txBody>
          <a:bodyPr/>
          <a:lstStyle>
            <a:lvl1pPr>
              <a:defRPr/>
            </a:lvl1pPr>
          </a:lstStyle>
          <a:p>
            <a:pPr>
              <a:defRPr/>
            </a:pPr>
            <a:fld id="{77AFEB0D-FE70-B946-9EF8-EDAAA287D74E}" type="slidenum">
              <a:rPr lang="en-US" altLang="en-US"/>
              <a:pPr>
                <a:defRPr/>
              </a:pPr>
              <a:t>‹#›</a:t>
            </a:fld>
            <a:endParaRPr lang="en-US" altLang="en-US"/>
          </a:p>
        </p:txBody>
      </p:sp>
    </p:spTree>
    <p:extLst>
      <p:ext uri="{BB962C8B-B14F-4D97-AF65-F5344CB8AC3E}">
        <p14:creationId xmlns:p14="http://schemas.microsoft.com/office/powerpoint/2010/main" val="212120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4212E8C-5E38-E444-8CE1-6EF01755ADB5}"/>
              </a:ext>
            </a:extLst>
          </p:cNvPr>
          <p:cNvSpPr/>
          <p:nvPr/>
        </p:nvSpPr>
        <p:spPr>
          <a:xfrm>
            <a:off x="6172200" y="161925"/>
            <a:ext cx="2971800" cy="1152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8">
            <a:extLst>
              <a:ext uri="{FF2B5EF4-FFF2-40B4-BE49-F238E27FC236}">
                <a16:creationId xmlns:a16="http://schemas.microsoft.com/office/drawing/2014/main" id="{D7532E32-EBF0-9E49-A885-C2714661CEB9}"/>
              </a:ext>
            </a:extLst>
          </p:cNvPr>
          <p:cNvSpPr/>
          <p:nvPr/>
        </p:nvSpPr>
        <p:spPr>
          <a:xfrm>
            <a:off x="6145213" y="133350"/>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10">
            <a:extLst>
              <a:ext uri="{FF2B5EF4-FFF2-40B4-BE49-F238E27FC236}">
                <a16:creationId xmlns:a16="http://schemas.microsoft.com/office/drawing/2014/main" id="{4497330D-84CF-524C-8753-89CA569DCDCE}"/>
              </a:ext>
            </a:extLst>
          </p:cNvPr>
          <p:cNvSpPr/>
          <p:nvPr/>
        </p:nvSpPr>
        <p:spPr>
          <a:xfrm>
            <a:off x="6145213" y="133350"/>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457200" y="273050"/>
            <a:ext cx="5638800" cy="946150"/>
          </a:xfrm>
        </p:spPr>
        <p:txBody>
          <a:bodyPr>
            <a:noAutofit/>
          </a:bodyPr>
          <a:lstStyle>
            <a:lvl1pPr algn="l">
              <a:defRPr sz="4000" b="0"/>
            </a:lvl1pPr>
          </a:lstStyle>
          <a:p>
            <a:r>
              <a:rPr lang="en-US"/>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E9C6A656-FA53-3046-AED3-525940E7F32A}"/>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FF40D6EF-E932-8241-BA54-83ABBE37496F}"/>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32A55A30-A806-9A46-BAA7-8497E9365BBE}"/>
              </a:ext>
            </a:extLst>
          </p:cNvPr>
          <p:cNvSpPr>
            <a:spLocks noGrp="1"/>
          </p:cNvSpPr>
          <p:nvPr>
            <p:ph type="sldNum" sz="quarter" idx="12"/>
          </p:nvPr>
        </p:nvSpPr>
        <p:spPr/>
        <p:txBody>
          <a:bodyPr/>
          <a:lstStyle>
            <a:lvl1pPr>
              <a:defRPr smtClean="0"/>
            </a:lvl1pPr>
          </a:lstStyle>
          <a:p>
            <a:pPr>
              <a:defRPr/>
            </a:pPr>
            <a:fld id="{F9820F97-5C80-CF4B-8465-F06E7E01134A}" type="slidenum">
              <a:rPr lang="en-US" altLang="en-US"/>
              <a:pPr>
                <a:defRPr/>
              </a:pPr>
              <a:t>‹#›</a:t>
            </a:fld>
            <a:endParaRPr lang="en-US" altLang="en-US"/>
          </a:p>
        </p:txBody>
      </p:sp>
    </p:spTree>
    <p:extLst>
      <p:ext uri="{BB962C8B-B14F-4D97-AF65-F5344CB8AC3E}">
        <p14:creationId xmlns:p14="http://schemas.microsoft.com/office/powerpoint/2010/main" val="294300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E3415A9-26A3-8741-B574-BFDA58FD238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7144B03-57FB-A64E-ADE6-F7C424CEB9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1EFD5B5-075F-8C42-900B-21D9C62E5D40}"/>
              </a:ext>
            </a:extLst>
          </p:cNvPr>
          <p:cNvSpPr>
            <a:spLocks noGrp="1"/>
          </p:cNvSpPr>
          <p:nvPr>
            <p:ph type="sldNum" sz="quarter" idx="12"/>
          </p:nvPr>
        </p:nvSpPr>
        <p:spPr/>
        <p:txBody>
          <a:bodyPr/>
          <a:lstStyle>
            <a:lvl1pPr>
              <a:defRPr/>
            </a:lvl1pPr>
          </a:lstStyle>
          <a:p>
            <a:pPr>
              <a:defRPr/>
            </a:pPr>
            <a:fld id="{FF0BA82C-81C0-904F-882F-4C253005F6B8}" type="slidenum">
              <a:rPr lang="en-US" altLang="en-US"/>
              <a:pPr>
                <a:defRPr/>
              </a:pPr>
              <a:t>‹#›</a:t>
            </a:fld>
            <a:endParaRPr lang="en-US" altLang="en-US"/>
          </a:p>
        </p:txBody>
      </p:sp>
    </p:spTree>
    <p:extLst>
      <p:ext uri="{BB962C8B-B14F-4D97-AF65-F5344CB8AC3E}">
        <p14:creationId xmlns:p14="http://schemas.microsoft.com/office/powerpoint/2010/main" val="2878012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bg2"/>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7">
            <a:extLst>
              <a:ext uri="{FF2B5EF4-FFF2-40B4-BE49-F238E27FC236}">
                <a16:creationId xmlns:a16="http://schemas.microsoft.com/office/drawing/2014/main" id="{05749206-C132-BD49-AA0E-CC171F39894C}"/>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5" name="Footer Placeholder 16">
            <a:extLst>
              <a:ext uri="{FF2B5EF4-FFF2-40B4-BE49-F238E27FC236}">
                <a16:creationId xmlns:a16="http://schemas.microsoft.com/office/drawing/2014/main" id="{D461A2CE-6C25-BE4B-827F-DAABA0809AD2}"/>
              </a:ext>
            </a:extLst>
          </p:cNvPr>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6" name="Slide Number Placeholder 28">
            <a:extLst>
              <a:ext uri="{FF2B5EF4-FFF2-40B4-BE49-F238E27FC236}">
                <a16:creationId xmlns:a16="http://schemas.microsoft.com/office/drawing/2014/main" id="{DA084A73-B08E-264C-BBE0-4CA8233F4066}"/>
              </a:ext>
            </a:extLst>
          </p:cNvPr>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77D1EA4F-267C-9943-883A-AC319151B38D}" type="slidenum">
              <a:rPr lang="en-US" altLang="en-US"/>
              <a:pPr>
                <a:defRPr/>
              </a:pPr>
              <a:t>‹#›</a:t>
            </a:fld>
            <a:endParaRPr lang="en-US" altLang="en-US"/>
          </a:p>
        </p:txBody>
      </p:sp>
    </p:spTree>
    <p:extLst>
      <p:ext uri="{BB962C8B-B14F-4D97-AF65-F5344CB8AC3E}">
        <p14:creationId xmlns:p14="http://schemas.microsoft.com/office/powerpoint/2010/main" val="205302732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1" cap="none">
                <a:solidFill>
                  <a:srgbClr val="FFFFFF"/>
                </a:solidFill>
              </a:defRPr>
            </a:lvl1pPr>
          </a:lstStyle>
          <a:p>
            <a:r>
              <a:rPr lang="en-US" dirty="0"/>
              <a:t>Click to edit Master title style</a:t>
            </a:r>
          </a:p>
        </p:txBody>
      </p:sp>
      <p:sp>
        <p:nvSpPr>
          <p:cNvPr id="4" name="Date Placeholder 11">
            <a:extLst>
              <a:ext uri="{FF2B5EF4-FFF2-40B4-BE49-F238E27FC236}">
                <a16:creationId xmlns:a16="http://schemas.microsoft.com/office/drawing/2014/main" id="{588E70EF-2467-0B4A-AF93-35F220A1BEA2}"/>
              </a:ext>
            </a:extLst>
          </p:cNvPr>
          <p:cNvSpPr>
            <a:spLocks noGrp="1"/>
          </p:cNvSpPr>
          <p:nvPr>
            <p:ph type="dt" sz="half" idx="10"/>
          </p:nvPr>
        </p:nvSpPr>
        <p:spPr/>
        <p:txBody>
          <a:bodyPr/>
          <a:lstStyle>
            <a:lvl1pPr>
              <a:defRPr/>
            </a:lvl1pPr>
          </a:lstStyle>
          <a:p>
            <a:pPr>
              <a:defRPr/>
            </a:pPr>
            <a:endParaRPr lang="en-US"/>
          </a:p>
        </p:txBody>
      </p:sp>
      <p:sp>
        <p:nvSpPr>
          <p:cNvPr id="5" name="Slide Number Placeholder 12">
            <a:extLst>
              <a:ext uri="{FF2B5EF4-FFF2-40B4-BE49-F238E27FC236}">
                <a16:creationId xmlns:a16="http://schemas.microsoft.com/office/drawing/2014/main" id="{77A40055-D975-BF41-901D-08B0487F1611}"/>
              </a:ext>
            </a:extLst>
          </p:cNvPr>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3F0531D1-1BAC-864C-A738-67F2FCE2E740}" type="slidenum">
              <a:rPr lang="en-US" altLang="en-US"/>
              <a:pPr>
                <a:defRPr/>
              </a:pPr>
              <a:t>‹#›</a:t>
            </a:fld>
            <a:endParaRPr lang="en-US" altLang="en-US"/>
          </a:p>
        </p:txBody>
      </p:sp>
      <p:sp>
        <p:nvSpPr>
          <p:cNvPr id="6" name="Footer Placeholder 13">
            <a:extLst>
              <a:ext uri="{FF2B5EF4-FFF2-40B4-BE49-F238E27FC236}">
                <a16:creationId xmlns:a16="http://schemas.microsoft.com/office/drawing/2014/main" id="{06286853-7BCB-C44E-81FF-836C028BE94B}"/>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8644912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b="1"/>
            </a:lvl1pPr>
          </a:lstStyle>
          <a:p>
            <a:r>
              <a:rPr lang="en-US" dirty="0"/>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3">
            <a:extLst>
              <a:ext uri="{FF2B5EF4-FFF2-40B4-BE49-F238E27FC236}">
                <a16:creationId xmlns:a16="http://schemas.microsoft.com/office/drawing/2014/main" id="{7802FE95-45B0-9F40-AE7D-EA0C37D1C5E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47783343-3E51-A347-9A4C-AB51F732B7E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FDE9761-BE89-EB4D-A711-C05F82CF5641}"/>
              </a:ext>
            </a:extLst>
          </p:cNvPr>
          <p:cNvSpPr>
            <a:spLocks noGrp="1"/>
          </p:cNvSpPr>
          <p:nvPr>
            <p:ph type="sldNum" sz="quarter" idx="12"/>
          </p:nvPr>
        </p:nvSpPr>
        <p:spPr/>
        <p:txBody>
          <a:bodyPr/>
          <a:lstStyle>
            <a:lvl1pPr>
              <a:defRPr/>
            </a:lvl1pPr>
          </a:lstStyle>
          <a:p>
            <a:pPr>
              <a:defRPr/>
            </a:pPr>
            <a:fld id="{433CF0D0-74FC-2A41-8788-B1E1F13E040A}" type="slidenum">
              <a:rPr lang="en-US" altLang="en-US"/>
              <a:pPr>
                <a:defRPr/>
              </a:pPr>
              <a:t>‹#›</a:t>
            </a:fld>
            <a:endParaRPr lang="en-US" altLang="en-US"/>
          </a:p>
        </p:txBody>
      </p:sp>
    </p:spTree>
    <p:extLst>
      <p:ext uri="{BB962C8B-B14F-4D97-AF65-F5344CB8AC3E}">
        <p14:creationId xmlns:p14="http://schemas.microsoft.com/office/powerpoint/2010/main" val="144906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1D62F6-32AD-6F4C-B137-9A5E3915B81B}"/>
              </a:ext>
            </a:extLst>
          </p:cNvPr>
          <p:cNvSpPr>
            <a:spLocks noChangeArrowheads="1"/>
          </p:cNvSpPr>
          <p:nvPr/>
        </p:nvSpPr>
        <p:spPr bwMode="auto">
          <a:xfrm>
            <a:off x="2667000" y="2133600"/>
            <a:ext cx="6477000" cy="2590800"/>
          </a:xfrm>
          <a:prstGeom prst="rect">
            <a:avLst/>
          </a:prstGeom>
          <a:solidFill>
            <a:srgbClr val="D97A2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altLang="en-US" dirty="0">
              <a:solidFill>
                <a:srgbClr val="000000"/>
              </a:solidFill>
            </a:endParaRPr>
          </a:p>
        </p:txBody>
      </p:sp>
      <p:sp>
        <p:nvSpPr>
          <p:cNvPr id="4" name="Text Box 8">
            <a:extLst>
              <a:ext uri="{FF2B5EF4-FFF2-40B4-BE49-F238E27FC236}">
                <a16:creationId xmlns:a16="http://schemas.microsoft.com/office/drawing/2014/main" id="{DEEC0B30-B3F2-BE4A-A866-3ADEC6E6DCA9}"/>
              </a:ext>
            </a:extLst>
          </p:cNvPr>
          <p:cNvSpPr txBox="1">
            <a:spLocks noChangeArrowheads="1"/>
          </p:cNvSpPr>
          <p:nvPr/>
        </p:nvSpPr>
        <p:spPr bwMode="auto">
          <a:xfrm>
            <a:off x="5791200" y="6400800"/>
            <a:ext cx="3124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US" dirty="0">
                <a:solidFill>
                  <a:srgbClr val="003D71"/>
                </a:solidFill>
                <a:latin typeface="Times New Roman" pitchFamily="18" charset="0"/>
                <a:cs typeface="Arial" charset="0"/>
              </a:rPr>
              <a:t>www.healthcaregcinstitute.com</a:t>
            </a:r>
          </a:p>
        </p:txBody>
      </p:sp>
      <p:pic>
        <p:nvPicPr>
          <p:cNvPr id="5" name="Picture 10" descr="Ober_Health_RGB">
            <a:extLst>
              <a:ext uri="{FF2B5EF4-FFF2-40B4-BE49-F238E27FC236}">
                <a16:creationId xmlns:a16="http://schemas.microsoft.com/office/drawing/2014/main" id="{5797FC76-E9F2-7840-932D-C46D5D905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0"/>
            <a:ext cx="152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Ober_Health_RGB">
            <a:extLst>
              <a:ext uri="{FF2B5EF4-FFF2-40B4-BE49-F238E27FC236}">
                <a16:creationId xmlns:a16="http://schemas.microsoft.com/office/drawing/2014/main" id="{9B3D56E7-3510-A94B-9A80-0F6374C628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66738"/>
            <a:ext cx="30480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Webinar: Ober|Kaler Health Care General Counsel Institute">
            <a:extLst>
              <a:ext uri="{FF2B5EF4-FFF2-40B4-BE49-F238E27FC236}">
                <a16:creationId xmlns:a16="http://schemas.microsoft.com/office/drawing/2014/main" id="{66A4F9C0-3F6C-5E43-B9B7-C72AF8692FAD}"/>
              </a:ext>
            </a:extLst>
          </p:cNvPr>
          <p:cNvPicPr>
            <a:picLocks noChangeAspect="1" noChangeArrowheads="1"/>
          </p:cNvPicPr>
          <p:nvPr userDrawn="1"/>
        </p:nvPicPr>
        <p:blipFill>
          <a:blip r:link="rId4">
            <a:extLst>
              <a:ext uri="{28A0092B-C50C-407E-A947-70E740481C1C}">
                <a14:useLocalDpi xmlns:a14="http://schemas.microsoft.com/office/drawing/2010/main" val="0"/>
              </a:ext>
            </a:extLst>
          </a:blip>
          <a:srcRect/>
          <a:stretch>
            <a:fillRect/>
          </a:stretch>
        </p:blipFill>
        <p:spPr bwMode="auto">
          <a:xfrm>
            <a:off x="0" y="21336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Rectangle 2"/>
          <p:cNvSpPr>
            <a:spLocks noGrp="1" noChangeArrowheads="1"/>
          </p:cNvSpPr>
          <p:nvPr>
            <p:ph type="ctrTitle"/>
          </p:nvPr>
        </p:nvSpPr>
        <p:spPr>
          <a:xfrm>
            <a:off x="2743199" y="2209800"/>
            <a:ext cx="6327775" cy="2590800"/>
          </a:xfrm>
        </p:spPr>
        <p:txBody>
          <a:bodyPr/>
          <a:lstStyle>
            <a:lvl1pPr>
              <a:defRPr b="0" smtClean="0">
                <a:solidFill>
                  <a:schemeClr val="bg1"/>
                </a:solidFill>
                <a:latin typeface="+mj-lt"/>
              </a:defRPr>
            </a:lvl1pPr>
          </a:lstStyle>
          <a:p>
            <a:pPr lvl="0"/>
            <a:r>
              <a:rPr lang="en-US" noProof="0" dirty="0"/>
              <a:t>Click to edit Master title style</a:t>
            </a:r>
          </a:p>
        </p:txBody>
      </p:sp>
      <p:sp>
        <p:nvSpPr>
          <p:cNvPr id="8" name="Date Placeholder 7">
            <a:extLst>
              <a:ext uri="{FF2B5EF4-FFF2-40B4-BE49-F238E27FC236}">
                <a16:creationId xmlns:a16="http://schemas.microsoft.com/office/drawing/2014/main" id="{85A28552-C20D-CB47-A05D-8C1BD111233F}"/>
              </a:ext>
            </a:extLst>
          </p:cNvPr>
          <p:cNvSpPr>
            <a:spLocks noGrp="1" noChangeArrowheads="1"/>
          </p:cNvSpPr>
          <p:nvPr>
            <p:ph type="dt" sz="half" idx="10"/>
          </p:nvPr>
        </p:nvSpPr>
        <p:spPr>
          <a:xfrm>
            <a:off x="6096000" y="6553200"/>
            <a:ext cx="1066800" cy="293688"/>
          </a:xfrm>
        </p:spPr>
        <p:txBody>
          <a:bodyPr/>
          <a:lstStyle>
            <a:lvl1pPr>
              <a:defRPr/>
            </a:lvl1pPr>
          </a:lstStyle>
          <a:p>
            <a:pPr>
              <a:defRPr/>
            </a:pPr>
            <a:endParaRPr lang="en-US"/>
          </a:p>
        </p:txBody>
      </p:sp>
      <p:sp>
        <p:nvSpPr>
          <p:cNvPr id="9" name="Footer Placeholder 8">
            <a:extLst>
              <a:ext uri="{FF2B5EF4-FFF2-40B4-BE49-F238E27FC236}">
                <a16:creationId xmlns:a16="http://schemas.microsoft.com/office/drawing/2014/main" id="{FD6E3AEE-C062-CF4D-9C43-4827BC832819}"/>
              </a:ext>
            </a:extLst>
          </p:cNvPr>
          <p:cNvSpPr>
            <a:spLocks noGrp="1" noChangeArrowheads="1"/>
          </p:cNvSpPr>
          <p:nvPr>
            <p:ph type="ftr" sz="quarter" idx="11"/>
          </p:nvPr>
        </p:nvSpPr>
        <p:spPr/>
        <p:txBody>
          <a:bodyPr/>
          <a:lstStyle>
            <a:lvl1pPr eaLnBrk="0" hangingPunct="0">
              <a:defRPr/>
            </a:lvl1pPr>
          </a:lstStyle>
          <a:p>
            <a:pPr>
              <a:defRPr/>
            </a:pPr>
            <a:endParaRPr lang="en-US"/>
          </a:p>
        </p:txBody>
      </p:sp>
      <p:sp>
        <p:nvSpPr>
          <p:cNvPr id="10" name="Slide Number Placeholder 9">
            <a:extLst>
              <a:ext uri="{FF2B5EF4-FFF2-40B4-BE49-F238E27FC236}">
                <a16:creationId xmlns:a16="http://schemas.microsoft.com/office/drawing/2014/main" id="{564DF223-690D-4A45-A9F2-6E78E38235F4}"/>
              </a:ext>
            </a:extLst>
          </p:cNvPr>
          <p:cNvSpPr>
            <a:spLocks noGrp="1" noChangeArrowheads="1"/>
          </p:cNvSpPr>
          <p:nvPr>
            <p:ph type="sldNum" sz="quarter" idx="12"/>
          </p:nvPr>
        </p:nvSpPr>
        <p:spPr>
          <a:xfrm>
            <a:off x="4300538" y="6553200"/>
            <a:ext cx="457200" cy="3048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a:defRPr/>
            </a:pPr>
            <a:fld id="{F68B594E-D644-1040-A809-F448713C1FCE}" type="slidenum">
              <a:rPr lang="en-US" altLang="en-US"/>
              <a:pPr>
                <a:defRPr/>
              </a:pPr>
              <a:t>‹#›</a:t>
            </a:fld>
            <a:endParaRPr lang="en-US" altLang="en-US"/>
          </a:p>
        </p:txBody>
      </p:sp>
    </p:spTree>
    <p:extLst>
      <p:ext uri="{BB962C8B-B14F-4D97-AF65-F5344CB8AC3E}">
        <p14:creationId xmlns:p14="http://schemas.microsoft.com/office/powerpoint/2010/main" val="206198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5.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C718B5-05A4-E14D-A89F-6420BAAE6476}"/>
              </a:ext>
            </a:extLst>
          </p:cNvPr>
          <p:cNvSpPr>
            <a:spLocks noGrp="1"/>
          </p:cNvSpPr>
          <p:nvPr>
            <p:ph type="title"/>
          </p:nvPr>
        </p:nvSpPr>
        <p:spPr bwMode="auto">
          <a:xfrm>
            <a:off x="76200" y="274638"/>
            <a:ext cx="8610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4E010A4-BC6A-E44E-8BF3-F6839386697D}"/>
              </a:ext>
            </a:extLst>
          </p:cNvPr>
          <p:cNvSpPr>
            <a:spLocks noGrp="1"/>
          </p:cNvSpPr>
          <p:nvPr>
            <p:ph type="body" idx="1"/>
          </p:nvPr>
        </p:nvSpPr>
        <p:spPr bwMode="auto">
          <a:xfrm>
            <a:off x="152400" y="1066800"/>
            <a:ext cx="86106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7782201-5E73-774C-A580-57DE325F2C2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39C12679-4C0A-104F-AC93-A33E0D3F68E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9AF29F79-673F-FA45-9F5C-50BC92B38134}"/>
              </a:ext>
            </a:extLst>
          </p:cNvPr>
          <p:cNvSpPr>
            <a:spLocks noGrp="1"/>
          </p:cNvSpPr>
          <p:nvPr>
            <p:ph type="sldNum" sz="quarter" idx="4"/>
          </p:nvPr>
        </p:nvSpPr>
        <p:spPr>
          <a:xfrm>
            <a:off x="689927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3BCAA931-DB58-E846-838A-8D45D993D226}" type="slidenum">
              <a:rPr lang="en-US" altLang="en-US"/>
              <a:pPr>
                <a:defRPr/>
              </a:pPr>
              <a:t>‹#›</a:t>
            </a:fld>
            <a:endParaRPr lang="en-US" altLang="en-US"/>
          </a:p>
        </p:txBody>
      </p:sp>
      <p:sp>
        <p:nvSpPr>
          <p:cNvPr id="1031" name="Line 15">
            <a:extLst>
              <a:ext uri="{FF2B5EF4-FFF2-40B4-BE49-F238E27FC236}">
                <a16:creationId xmlns:a16="http://schemas.microsoft.com/office/drawing/2014/main" id="{96562669-B5C9-6144-9C9B-DC4BC8F4D45A}"/>
              </a:ext>
            </a:extLst>
          </p:cNvPr>
          <p:cNvSpPr>
            <a:spLocks noChangeShapeType="1"/>
          </p:cNvSpPr>
          <p:nvPr/>
        </p:nvSpPr>
        <p:spPr bwMode="auto">
          <a:xfrm>
            <a:off x="215900" y="941388"/>
            <a:ext cx="8675688" cy="0"/>
          </a:xfrm>
          <a:prstGeom prst="line">
            <a:avLst/>
          </a:prstGeom>
          <a:noFill/>
          <a:ln w="15875">
            <a:solidFill>
              <a:srgbClr val="A5A6A5"/>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2" name="Rectangle 6">
            <a:extLst>
              <a:ext uri="{FF2B5EF4-FFF2-40B4-BE49-F238E27FC236}">
                <a16:creationId xmlns:a16="http://schemas.microsoft.com/office/drawing/2014/main" id="{1F0C8CEC-8FA8-A343-8578-D9F0490186B1}"/>
              </a:ext>
            </a:extLst>
          </p:cNvPr>
          <p:cNvSpPr>
            <a:spLocks noChangeArrowheads="1"/>
          </p:cNvSpPr>
          <p:nvPr/>
        </p:nvSpPr>
        <p:spPr bwMode="auto">
          <a:xfrm>
            <a:off x="7596188" y="6503988"/>
            <a:ext cx="14192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defRPr/>
            </a:pPr>
            <a:r>
              <a:rPr lang="en-US" altLang="en-US" sz="1500" dirty="0">
                <a:solidFill>
                  <a:srgbClr val="003D71"/>
                </a:solidFill>
                <a:latin typeface="Times New Roman" pitchFamily="18" charset="0"/>
              </a:rPr>
              <a:t>www.ober.com</a:t>
            </a:r>
          </a:p>
        </p:txBody>
      </p:sp>
      <p:pic>
        <p:nvPicPr>
          <p:cNvPr id="1033" name="Picture 8" descr="OBE_logo_RGB">
            <a:extLst>
              <a:ext uri="{FF2B5EF4-FFF2-40B4-BE49-F238E27FC236}">
                <a16:creationId xmlns:a16="http://schemas.microsoft.com/office/drawing/2014/main" id="{6A5719AA-CBFA-1749-BC3E-E33BA9DBE6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738" y="6370638"/>
            <a:ext cx="187325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37" r:id="rId1"/>
    <p:sldLayoutId id="2147484920" r:id="rId2"/>
    <p:sldLayoutId id="2147484921" r:id="rId3"/>
    <p:sldLayoutId id="2147484938" r:id="rId4"/>
    <p:sldLayoutId id="2147484922" r:id="rId5"/>
    <p:sldLayoutId id="2147484939" r:id="rId6"/>
    <p:sldLayoutId id="2147484940" r:id="rId7"/>
    <p:sldLayoutId id="2147484923" r:id="rId8"/>
  </p:sldLayoutIdLst>
  <p:hf sldNum="0" hdr="0" ftr="0" dt="0"/>
  <p:txStyles>
    <p:titleStyle>
      <a:lvl1pPr algn="l" rtl="0" eaLnBrk="0" fontAlgn="base" hangingPunct="0">
        <a:spcBef>
          <a:spcPct val="0"/>
        </a:spcBef>
        <a:spcAft>
          <a:spcPct val="0"/>
        </a:spcAft>
        <a:defRPr lang="en-US" sz="3600" kern="1200" dirty="0">
          <a:solidFill>
            <a:srgbClr val="A57D6D"/>
          </a:solidFill>
          <a:latin typeface="Times New Roman" pitchFamily="18" charset="0"/>
          <a:ea typeface="+mn-ea"/>
          <a:cs typeface="Times New Roman" pitchFamily="18" charset="0"/>
        </a:defRPr>
      </a:lvl1pPr>
      <a:lvl2pPr algn="l" rtl="0" eaLnBrk="0" fontAlgn="base" hangingPunct="0">
        <a:spcBef>
          <a:spcPct val="0"/>
        </a:spcBef>
        <a:spcAft>
          <a:spcPct val="0"/>
        </a:spcAft>
        <a:defRPr sz="3600">
          <a:solidFill>
            <a:srgbClr val="A57D6D"/>
          </a:solidFill>
          <a:latin typeface="Times New Roman" pitchFamily="18" charset="0"/>
          <a:cs typeface="Times New Roman" pitchFamily="18" charset="0"/>
        </a:defRPr>
      </a:lvl2pPr>
      <a:lvl3pPr algn="l" rtl="0" eaLnBrk="0" fontAlgn="base" hangingPunct="0">
        <a:spcBef>
          <a:spcPct val="0"/>
        </a:spcBef>
        <a:spcAft>
          <a:spcPct val="0"/>
        </a:spcAft>
        <a:defRPr sz="3600">
          <a:solidFill>
            <a:srgbClr val="A57D6D"/>
          </a:solidFill>
          <a:latin typeface="Times New Roman" pitchFamily="18" charset="0"/>
          <a:cs typeface="Times New Roman" pitchFamily="18" charset="0"/>
        </a:defRPr>
      </a:lvl3pPr>
      <a:lvl4pPr algn="l" rtl="0" eaLnBrk="0" fontAlgn="base" hangingPunct="0">
        <a:spcBef>
          <a:spcPct val="0"/>
        </a:spcBef>
        <a:spcAft>
          <a:spcPct val="0"/>
        </a:spcAft>
        <a:defRPr sz="3600">
          <a:solidFill>
            <a:srgbClr val="A57D6D"/>
          </a:solidFill>
          <a:latin typeface="Times New Roman" pitchFamily="18" charset="0"/>
          <a:cs typeface="Times New Roman" pitchFamily="18" charset="0"/>
        </a:defRPr>
      </a:lvl4pPr>
      <a:lvl5pPr algn="l" rtl="0" eaLnBrk="0" fontAlgn="base" hangingPunct="0">
        <a:spcBef>
          <a:spcPct val="0"/>
        </a:spcBef>
        <a:spcAft>
          <a:spcPct val="0"/>
        </a:spcAft>
        <a:defRPr sz="3600">
          <a:solidFill>
            <a:srgbClr val="A57D6D"/>
          </a:solidFill>
          <a:latin typeface="Times New Roman" pitchFamily="18" charset="0"/>
          <a:cs typeface="Times New Roman" pitchFamily="18" charset="0"/>
        </a:defRPr>
      </a:lvl5pPr>
      <a:lvl6pPr marL="457200" algn="l" rtl="0" eaLnBrk="1" fontAlgn="base" hangingPunct="1">
        <a:spcBef>
          <a:spcPct val="0"/>
        </a:spcBef>
        <a:spcAft>
          <a:spcPct val="0"/>
        </a:spcAft>
        <a:defRPr sz="3600">
          <a:solidFill>
            <a:srgbClr val="A57D6D"/>
          </a:solidFill>
          <a:latin typeface="Times New Roman" pitchFamily="18" charset="0"/>
          <a:cs typeface="Times New Roman" pitchFamily="18" charset="0"/>
        </a:defRPr>
      </a:lvl6pPr>
      <a:lvl7pPr marL="914400" algn="l" rtl="0" eaLnBrk="1" fontAlgn="base" hangingPunct="1">
        <a:spcBef>
          <a:spcPct val="0"/>
        </a:spcBef>
        <a:spcAft>
          <a:spcPct val="0"/>
        </a:spcAft>
        <a:defRPr sz="3600">
          <a:solidFill>
            <a:srgbClr val="A57D6D"/>
          </a:solidFill>
          <a:latin typeface="Times New Roman" pitchFamily="18" charset="0"/>
          <a:cs typeface="Times New Roman" pitchFamily="18" charset="0"/>
        </a:defRPr>
      </a:lvl7pPr>
      <a:lvl8pPr marL="1371600" algn="l" rtl="0" eaLnBrk="1" fontAlgn="base" hangingPunct="1">
        <a:spcBef>
          <a:spcPct val="0"/>
        </a:spcBef>
        <a:spcAft>
          <a:spcPct val="0"/>
        </a:spcAft>
        <a:defRPr sz="3600">
          <a:solidFill>
            <a:srgbClr val="A57D6D"/>
          </a:solidFill>
          <a:latin typeface="Times New Roman" pitchFamily="18" charset="0"/>
          <a:cs typeface="Times New Roman" pitchFamily="18" charset="0"/>
        </a:defRPr>
      </a:lvl8pPr>
      <a:lvl9pPr marL="1828800" algn="l" rtl="0" eaLnBrk="1" fontAlgn="base" hangingPunct="1">
        <a:spcBef>
          <a:spcPct val="0"/>
        </a:spcBef>
        <a:spcAft>
          <a:spcPct val="0"/>
        </a:spcAft>
        <a:defRPr sz="3600">
          <a:solidFill>
            <a:srgbClr val="A57D6D"/>
          </a:solidFill>
          <a:latin typeface="Times New Roman" pitchFamily="18" charset="0"/>
          <a:cs typeface="Times New Roman" pitchFamily="18" charset="0"/>
        </a:defRPr>
      </a:lvl9pPr>
    </p:titleStyle>
    <p:bodyStyle>
      <a:lvl1pPr marL="342900" indent="-685800" algn="l" rtl="0" eaLnBrk="0" fontAlgn="base" hangingPunct="0">
        <a:spcBef>
          <a:spcPct val="0"/>
        </a:spcBef>
        <a:spcAft>
          <a:spcPts val="1200"/>
        </a:spcAft>
        <a:buFont typeface="Arial" panose="020B0604020202020204" pitchFamily="34" charset="0"/>
        <a:buChar char="•"/>
        <a:defRPr lang="en-US" sz="3200" kern="1200" dirty="0">
          <a:solidFill>
            <a:srgbClr val="595959"/>
          </a:solidFill>
          <a:latin typeface="Verdana" pitchFamily="34" charset="0"/>
          <a:ea typeface="Verdana" pitchFamily="34" charset="0"/>
          <a:cs typeface="Verdana" pitchFamily="34" charset="0"/>
        </a:defRPr>
      </a:lvl1pPr>
      <a:lvl2pPr marL="735013" indent="-285750" algn="l" rtl="0" eaLnBrk="0" fontAlgn="base" hangingPunct="0">
        <a:spcBef>
          <a:spcPct val="0"/>
        </a:spcBef>
        <a:spcAft>
          <a:spcPts val="1200"/>
        </a:spcAft>
        <a:buFont typeface="Arial" panose="020B0604020202020204" pitchFamily="34" charset="0"/>
        <a:buChar char="–"/>
        <a:defRPr lang="en-US" sz="2800" kern="1200" dirty="0">
          <a:solidFill>
            <a:srgbClr val="595959"/>
          </a:solidFill>
          <a:latin typeface="Verdana" pitchFamily="34" charset="0"/>
          <a:ea typeface="Verdana" pitchFamily="34" charset="0"/>
          <a:cs typeface="Verdana" pitchFamily="34" charset="0"/>
        </a:defRPr>
      </a:lvl2pPr>
      <a:lvl3pPr marL="1020763" indent="-228600" algn="l" defTabSz="1023938" rtl="0" eaLnBrk="0" fontAlgn="base" hangingPunct="0">
        <a:spcBef>
          <a:spcPct val="0"/>
        </a:spcBef>
        <a:spcAft>
          <a:spcPts val="1200"/>
        </a:spcAft>
        <a:buFont typeface="Arial" panose="020B0604020202020204" pitchFamily="34" charset="0"/>
        <a:buChar char="•"/>
        <a:defRPr lang="en-US" sz="2400" kern="1200" dirty="0">
          <a:solidFill>
            <a:srgbClr val="595959"/>
          </a:solidFill>
          <a:latin typeface="Verdana" pitchFamily="34" charset="0"/>
          <a:ea typeface="Verdana" pitchFamily="34" charset="0"/>
          <a:cs typeface="Verdana" pitchFamily="34" charset="0"/>
        </a:defRPr>
      </a:lvl3pPr>
      <a:lvl4pPr marL="1374775" indent="-228600" algn="l" rtl="0" eaLnBrk="0" fontAlgn="base" hangingPunct="0">
        <a:spcBef>
          <a:spcPct val="0"/>
        </a:spcBef>
        <a:spcAft>
          <a:spcPts val="1200"/>
        </a:spcAft>
        <a:buFont typeface="Arial" panose="020B0604020202020204" pitchFamily="34" charset="0"/>
        <a:buChar char="–"/>
        <a:defRPr lang="en-US" sz="2400" kern="1200" dirty="0">
          <a:solidFill>
            <a:srgbClr val="595959"/>
          </a:solidFill>
          <a:latin typeface="Verdana" pitchFamily="34" charset="0"/>
          <a:ea typeface="Verdana" pitchFamily="34" charset="0"/>
          <a:cs typeface="Verdana" pitchFamily="34" charset="0"/>
        </a:defRPr>
      </a:lvl4pPr>
      <a:lvl5pPr marL="1593850" indent="-228600" algn="l" rtl="0" eaLnBrk="0" fontAlgn="base" hangingPunct="0">
        <a:spcBef>
          <a:spcPct val="0"/>
        </a:spcBef>
        <a:spcAft>
          <a:spcPts val="1200"/>
        </a:spcAft>
        <a:buFont typeface="Arial" panose="020B0604020202020204" pitchFamily="34" charset="0"/>
        <a:buChar char="»"/>
        <a:defRPr lang="en-US" sz="2400" kern="1200" dirty="0">
          <a:solidFill>
            <a:srgbClr val="595959"/>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619F43E-6454-4949-9D3E-6A7D46E8D248}"/>
              </a:ext>
            </a:extLst>
          </p:cNvPr>
          <p:cNvSpPr>
            <a:spLocks noGrp="1" noChangeArrowheads="1"/>
          </p:cNvSpPr>
          <p:nvPr>
            <p:ph type="title"/>
          </p:nvPr>
        </p:nvSpPr>
        <p:spPr bwMode="auto">
          <a:xfrm>
            <a:off x="152400" y="762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911C61AA-6F97-334C-878A-7DECCFD7DD3B}"/>
              </a:ext>
            </a:extLst>
          </p:cNvPr>
          <p:cNvSpPr>
            <a:spLocks noGrp="1" noChangeArrowheads="1"/>
          </p:cNvSpPr>
          <p:nvPr>
            <p:ph type="body" idx="1"/>
          </p:nvPr>
        </p:nvSpPr>
        <p:spPr bwMode="auto">
          <a:xfrm>
            <a:off x="304800" y="1066800"/>
            <a:ext cx="8534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CEBA8C6-F83A-8E42-9040-9E5805BC9D0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b="0">
                <a:solidFill>
                  <a:srgbClr val="000000"/>
                </a:solidFill>
                <a:latin typeface="Arial" pitchFamily="34"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0824B7F-319B-2E46-A119-883E0A6394D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solidFill>
                  <a:srgbClr val="000000"/>
                </a:solidFill>
                <a:latin typeface="Arial" charset="0"/>
                <a:cs typeface="Arial" charset="0"/>
              </a:defRPr>
            </a:lvl1pPr>
          </a:lstStyle>
          <a:p>
            <a:pPr>
              <a:defRPr/>
            </a:pPr>
            <a:endParaRPr lang="en-US"/>
          </a:p>
        </p:txBody>
      </p:sp>
      <p:sp>
        <p:nvSpPr>
          <p:cNvPr id="2054" name="Line 15">
            <a:extLst>
              <a:ext uri="{FF2B5EF4-FFF2-40B4-BE49-F238E27FC236}">
                <a16:creationId xmlns:a16="http://schemas.microsoft.com/office/drawing/2014/main" id="{92F8F660-8045-9F48-87E7-42264E96A4CA}"/>
              </a:ext>
            </a:extLst>
          </p:cNvPr>
          <p:cNvSpPr>
            <a:spLocks noChangeShapeType="1"/>
          </p:cNvSpPr>
          <p:nvPr/>
        </p:nvSpPr>
        <p:spPr bwMode="auto">
          <a:xfrm>
            <a:off x="315913" y="914400"/>
            <a:ext cx="8370887" cy="0"/>
          </a:xfrm>
          <a:prstGeom prst="line">
            <a:avLst/>
          </a:prstGeom>
          <a:noFill/>
          <a:ln w="15875">
            <a:solidFill>
              <a:srgbClr val="003D7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 name="Text Box 8">
            <a:extLst>
              <a:ext uri="{FF2B5EF4-FFF2-40B4-BE49-F238E27FC236}">
                <a16:creationId xmlns:a16="http://schemas.microsoft.com/office/drawing/2014/main" id="{88EAE75F-5CDC-8642-875A-3A09D2715BEE}"/>
              </a:ext>
            </a:extLst>
          </p:cNvPr>
          <p:cNvSpPr txBox="1">
            <a:spLocks noChangeArrowheads="1"/>
          </p:cNvSpPr>
          <p:nvPr/>
        </p:nvSpPr>
        <p:spPr bwMode="auto">
          <a:xfrm>
            <a:off x="5791200" y="6400800"/>
            <a:ext cx="3124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auto" hangingPunct="1">
              <a:spcBef>
                <a:spcPct val="50000"/>
              </a:spcBef>
              <a:spcAft>
                <a:spcPts val="0"/>
              </a:spcAft>
              <a:defRPr/>
            </a:pPr>
            <a:r>
              <a:rPr lang="en-US" dirty="0">
                <a:solidFill>
                  <a:srgbClr val="003D71"/>
                </a:solidFill>
                <a:latin typeface="Times New Roman" pitchFamily="18" charset="0"/>
                <a:cs typeface="Arial" charset="0"/>
              </a:rPr>
              <a:t>www.healthcaregcinstitute.com</a:t>
            </a:r>
          </a:p>
        </p:txBody>
      </p:sp>
      <p:pic>
        <p:nvPicPr>
          <p:cNvPr id="2056" name="Picture 10" descr="Ober_Health_RGB">
            <a:extLst>
              <a:ext uri="{FF2B5EF4-FFF2-40B4-BE49-F238E27FC236}">
                <a16:creationId xmlns:a16="http://schemas.microsoft.com/office/drawing/2014/main" id="{14CF8E01-358C-0840-ABFD-BA930D252F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6096000"/>
            <a:ext cx="152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B0BF8032-10BF-8149-B95E-B5360B330A57}"/>
              </a:ext>
            </a:extLst>
          </p:cNvPr>
          <p:cNvSpPr txBox="1">
            <a:spLocks/>
          </p:cNvSpPr>
          <p:nvPr/>
        </p:nvSpPr>
        <p:spPr>
          <a:xfrm>
            <a:off x="3276600" y="6400800"/>
            <a:ext cx="1600200" cy="228600"/>
          </a:xfrm>
          <a:prstGeom prst="rect">
            <a:avLst/>
          </a:prstGeo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a:defRPr/>
            </a:pPr>
            <a:fld id="{0B97B347-13F4-1D42-AC98-90BE7ADBD196}" type="slidenum">
              <a:rPr lang="en-US" altLang="en-US" sz="1200" smtClean="0">
                <a:solidFill>
                  <a:srgbClr val="003D71"/>
                </a:solidFill>
                <a:latin typeface="Arial" panose="020B0604020202020204" pitchFamily="34" charset="0"/>
              </a:rPr>
              <a:pPr algn="r">
                <a:defRPr/>
              </a:pPr>
              <a:t>‹#›</a:t>
            </a:fld>
            <a:endParaRPr lang="en-US" altLang="en-US">
              <a:solidFill>
                <a:srgbClr val="003D7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941" r:id="rId1"/>
    <p:sldLayoutId id="2147484924" r:id="rId2"/>
    <p:sldLayoutId id="2147484942" r:id="rId3"/>
    <p:sldLayoutId id="2147484925" r:id="rId4"/>
    <p:sldLayoutId id="2147484943" r:id="rId5"/>
    <p:sldLayoutId id="2147484944" r:id="rId6"/>
    <p:sldLayoutId id="2147484945" r:id="rId7"/>
    <p:sldLayoutId id="2147484946" r:id="rId8"/>
  </p:sldLayoutIdLst>
  <p:hf sldNum="0" hdr="0" ftr="0" dt="0"/>
  <p:txStyles>
    <p:titleStyle>
      <a:lvl1pPr algn="l" rtl="0" eaLnBrk="0" fontAlgn="base" hangingPunct="0">
        <a:spcBef>
          <a:spcPct val="0"/>
        </a:spcBef>
        <a:spcAft>
          <a:spcPct val="0"/>
        </a:spcAft>
        <a:defRPr sz="3600" b="1">
          <a:solidFill>
            <a:srgbClr val="003D71"/>
          </a:solidFill>
          <a:latin typeface="Arial" pitchFamily="34" charset="0"/>
          <a:ea typeface="+mj-ea"/>
          <a:cs typeface="Arial" pitchFamily="34" charset="0"/>
        </a:defRPr>
      </a:lvl1pPr>
      <a:lvl2pPr algn="l" rtl="0" eaLnBrk="0" fontAlgn="base" hangingPunct="0">
        <a:spcBef>
          <a:spcPct val="0"/>
        </a:spcBef>
        <a:spcAft>
          <a:spcPct val="0"/>
        </a:spcAft>
        <a:defRPr sz="3600" b="1">
          <a:solidFill>
            <a:srgbClr val="003D71"/>
          </a:solidFill>
          <a:latin typeface="Arial" charset="0"/>
          <a:cs typeface="Arial" charset="0"/>
        </a:defRPr>
      </a:lvl2pPr>
      <a:lvl3pPr algn="l" rtl="0" eaLnBrk="0" fontAlgn="base" hangingPunct="0">
        <a:spcBef>
          <a:spcPct val="0"/>
        </a:spcBef>
        <a:spcAft>
          <a:spcPct val="0"/>
        </a:spcAft>
        <a:defRPr sz="3600" b="1">
          <a:solidFill>
            <a:srgbClr val="003D71"/>
          </a:solidFill>
          <a:latin typeface="Arial" charset="0"/>
          <a:cs typeface="Arial" charset="0"/>
        </a:defRPr>
      </a:lvl3pPr>
      <a:lvl4pPr algn="l" rtl="0" eaLnBrk="0" fontAlgn="base" hangingPunct="0">
        <a:spcBef>
          <a:spcPct val="0"/>
        </a:spcBef>
        <a:spcAft>
          <a:spcPct val="0"/>
        </a:spcAft>
        <a:defRPr sz="3600" b="1">
          <a:solidFill>
            <a:srgbClr val="003D71"/>
          </a:solidFill>
          <a:latin typeface="Arial" charset="0"/>
          <a:cs typeface="Arial" charset="0"/>
        </a:defRPr>
      </a:lvl4pPr>
      <a:lvl5pPr algn="l" rtl="0" eaLnBrk="0" fontAlgn="base" hangingPunct="0">
        <a:spcBef>
          <a:spcPct val="0"/>
        </a:spcBef>
        <a:spcAft>
          <a:spcPct val="0"/>
        </a:spcAft>
        <a:defRPr sz="3600" b="1">
          <a:solidFill>
            <a:srgbClr val="003D71"/>
          </a:solidFill>
          <a:latin typeface="Arial" charset="0"/>
          <a:cs typeface="Arial" charset="0"/>
        </a:defRPr>
      </a:lvl5pPr>
      <a:lvl6pPr marL="457200" algn="l" rtl="0" eaLnBrk="1" fontAlgn="base" hangingPunct="1">
        <a:spcBef>
          <a:spcPct val="0"/>
        </a:spcBef>
        <a:spcAft>
          <a:spcPct val="0"/>
        </a:spcAft>
        <a:defRPr sz="4400">
          <a:solidFill>
            <a:srgbClr val="003D71"/>
          </a:solidFill>
          <a:latin typeface="Times New Roman" pitchFamily="18" charset="0"/>
        </a:defRPr>
      </a:lvl6pPr>
      <a:lvl7pPr marL="914400" algn="l" rtl="0" eaLnBrk="1" fontAlgn="base" hangingPunct="1">
        <a:spcBef>
          <a:spcPct val="0"/>
        </a:spcBef>
        <a:spcAft>
          <a:spcPct val="0"/>
        </a:spcAft>
        <a:defRPr sz="4400">
          <a:solidFill>
            <a:srgbClr val="003D71"/>
          </a:solidFill>
          <a:latin typeface="Times New Roman" pitchFamily="18" charset="0"/>
        </a:defRPr>
      </a:lvl7pPr>
      <a:lvl8pPr marL="1371600" algn="l" rtl="0" eaLnBrk="1" fontAlgn="base" hangingPunct="1">
        <a:spcBef>
          <a:spcPct val="0"/>
        </a:spcBef>
        <a:spcAft>
          <a:spcPct val="0"/>
        </a:spcAft>
        <a:defRPr sz="4400">
          <a:solidFill>
            <a:srgbClr val="003D71"/>
          </a:solidFill>
          <a:latin typeface="Times New Roman" pitchFamily="18" charset="0"/>
        </a:defRPr>
      </a:lvl8pPr>
      <a:lvl9pPr marL="1828800" algn="l" rtl="0" eaLnBrk="1" fontAlgn="base" hangingPunct="1">
        <a:spcBef>
          <a:spcPct val="0"/>
        </a:spcBef>
        <a:spcAft>
          <a:spcPct val="0"/>
        </a:spcAft>
        <a:defRPr sz="4400">
          <a:solidFill>
            <a:srgbClr val="003D7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rgbClr val="333333"/>
          </a:solidFill>
          <a:latin typeface="+mn-lt"/>
        </a:defRPr>
      </a:lvl6pPr>
      <a:lvl7pPr marL="2971800" indent="-228600" algn="l" rtl="0" eaLnBrk="1" fontAlgn="base" hangingPunct="1">
        <a:spcBef>
          <a:spcPct val="20000"/>
        </a:spcBef>
        <a:spcAft>
          <a:spcPct val="0"/>
        </a:spcAft>
        <a:buChar char="»"/>
        <a:defRPr sz="2000">
          <a:solidFill>
            <a:srgbClr val="333333"/>
          </a:solidFill>
          <a:latin typeface="+mn-lt"/>
        </a:defRPr>
      </a:lvl7pPr>
      <a:lvl8pPr marL="3429000" indent="-228600" algn="l" rtl="0" eaLnBrk="1" fontAlgn="base" hangingPunct="1">
        <a:spcBef>
          <a:spcPct val="20000"/>
        </a:spcBef>
        <a:spcAft>
          <a:spcPct val="0"/>
        </a:spcAft>
        <a:buChar char="»"/>
        <a:defRPr sz="2000">
          <a:solidFill>
            <a:srgbClr val="333333"/>
          </a:solidFill>
          <a:latin typeface="+mn-lt"/>
        </a:defRPr>
      </a:lvl8pPr>
      <a:lvl9pPr marL="3886200" indent="-228600" algn="l" rtl="0" eaLnBrk="1" fontAlgn="base" hangingPunct="1">
        <a:spcBef>
          <a:spcPct val="20000"/>
        </a:spcBef>
        <a:spcAft>
          <a:spcPct val="0"/>
        </a:spcAft>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361CCF3D-7C92-D749-A46A-DFEA57F4C5B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5AB5B99E-6140-3A48-B689-EC1BB573A93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7892437-E5A5-A64E-BE8D-75E05685262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4D969423-AF1A-3141-ABAE-A55A57998F9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4A91D36-24BC-8541-846E-B66B37B2A5B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E123502-3E9E-0B46-BF9A-6F70850B5E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26" r:id="rId1"/>
    <p:sldLayoutId id="2147484927" r:id="rId2"/>
    <p:sldLayoutId id="2147484928" r:id="rId3"/>
    <p:sldLayoutId id="2147484929" r:id="rId4"/>
    <p:sldLayoutId id="2147484930" r:id="rId5"/>
    <p:sldLayoutId id="2147484931" r:id="rId6"/>
    <p:sldLayoutId id="2147484932" r:id="rId7"/>
    <p:sldLayoutId id="2147484933" r:id="rId8"/>
    <p:sldLayoutId id="2147484934" r:id="rId9"/>
    <p:sldLayoutId id="2147484935" r:id="rId10"/>
    <p:sldLayoutId id="2147484936"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0.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3.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0.xml"/></Relationships>
</file>

<file path=ppt/slides/_rels/slide10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8.xml"/><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1.xml"/><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7.xml"/><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8.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3" Type="http://schemas.openxmlformats.org/officeDocument/2006/relationships/hyperlink" Target="http://exclusions.oig.hhs.gov/search.html" TargetMode="External"/><Relationship Id="rId2" Type="http://schemas.openxmlformats.org/officeDocument/2006/relationships/notesSlide" Target="../notesSlides/notesSlide124.xml"/><Relationship Id="rId1" Type="http://schemas.openxmlformats.org/officeDocument/2006/relationships/slideLayout" Target="../slideLayouts/slideLayout18.xml"/><Relationship Id="rId4" Type="http://schemas.openxmlformats.org/officeDocument/2006/relationships/hyperlink" Target="https://www.sam.gov/index.html/?portal:componentId=1f834b82-3fed-4eb3-a1f8-ea1f226a7955&amp;interactionstate=JBPNS_rO0ABXc0ABBfanNmQnJpZGdlVmlld0lkAAAAAQATL2pzZi9uYXZpZ2F0aW9uLmpzcAAHX19FT0ZfXw**&amp;portal:type=action#1#1" TargetMode="Externa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6.xml"/><Relationship Id="rId1" Type="http://schemas.openxmlformats.org/officeDocument/2006/relationships/slideLayout" Target="../slideLayouts/slideLayout19.xml"/></Relationships>
</file>

<file path=ppt/slides/_rels/slide1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7.xml"/><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8.xml"/><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0.xml"/><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1.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2.xml"/><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3.xml"/><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1.xml"/></Relationships>
</file>

<file path=ppt/slides/_rels/slide1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35.xml"/><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6.xml"/><Relationship Id="rId1" Type="http://schemas.openxmlformats.org/officeDocument/2006/relationships/slideLayout" Target="../slideLayouts/slideLayout2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1.xml"/></Relationships>
</file>

<file path=ppt/slides/_rels/slide1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5.xml"/><Relationship Id="rId1" Type="http://schemas.openxmlformats.org/officeDocument/2006/relationships/slideLayout" Target="../slideLayouts/slideLayout21.xml"/></Relationships>
</file>

<file path=ppt/slides/_rels/slide14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46.xml"/><Relationship Id="rId1" Type="http://schemas.openxmlformats.org/officeDocument/2006/relationships/slideLayout" Target="../slideLayouts/slideLayout2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1.xml"/></Relationships>
</file>

<file path=ppt/slides/_rels/slide1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8.xml"/><Relationship Id="rId1" Type="http://schemas.openxmlformats.org/officeDocument/2006/relationships/slideLayout" Target="../slideLayouts/slideLayout21.xml"/></Relationships>
</file>

<file path=ppt/slides/_rels/slide1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49.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1.xml"/></Relationships>
</file>

<file path=ppt/slides/_rels/slide15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52.xml"/><Relationship Id="rId1" Type="http://schemas.openxmlformats.org/officeDocument/2006/relationships/slideLayout" Target="../slideLayouts/slideLayout21.xml"/><Relationship Id="rId4" Type="http://schemas.openxmlformats.org/officeDocument/2006/relationships/image" Target="../media/image67.jpeg"/></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1.xml"/></Relationships>
</file>

<file path=ppt/slides/_rels/slide15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57.xml"/><Relationship Id="rId1" Type="http://schemas.openxmlformats.org/officeDocument/2006/relationships/slideLayout" Target="../slideLayouts/slideLayout2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3" Type="http://schemas.openxmlformats.org/officeDocument/2006/relationships/hyperlink" Target="mailto:corporatecompliance@kdmc.kdhs.us" TargetMode="External"/><Relationship Id="rId2" Type="http://schemas.openxmlformats.org/officeDocument/2006/relationships/notesSlide" Target="../notesSlides/notesSlide160.xml"/><Relationship Id="rId1" Type="http://schemas.openxmlformats.org/officeDocument/2006/relationships/slideLayout" Target="../slideLayouts/slideLayout21.xml"/><Relationship Id="rId4" Type="http://schemas.openxmlformats.org/officeDocument/2006/relationships/hyperlink" Target="http://www.kdmc.com/legalservices/complianceconcernform" TargetMode="Externa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google.com/url?sa=i&amp;rct=j&amp;q=&amp;esrc=s&amp;source=images&amp;cd=&amp;cad=rja&amp;uact=8&amp;ved=0CAcQjRw&amp;url=http%3A%2F%2Fen.wikipedia.org%2Fwiki%2FTricare&amp;ei=4HCIVOqgOYn2yQTKkYKACg&amp;bvm=bv.81456516,d.aWw&amp;psig=AFQjCNHrrcUERtr0tsxGgUZ2rS2zCG8_Mw&amp;ust=1418314315470384" TargetMode="External"/><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2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8.xml"/><Relationship Id="rId1" Type="http://schemas.openxmlformats.org/officeDocument/2006/relationships/slideLayout" Target="../slideLayouts/slideLayout19.xml"/><Relationship Id="rId5" Type="http://schemas.openxmlformats.org/officeDocument/2006/relationships/image" Target="../media/image32.jpeg"/><Relationship Id="rId4" Type="http://schemas.openxmlformats.org/officeDocument/2006/relationships/image" Target="../media/image35.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1.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3.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5.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6.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3A%2F%2Fwww.acfcs.org%2F150-years-of-fighting-fraud-the-false-claims-acts-growing-reach-and-increased-enforcement%2F&amp;ei=qWeIVMWSM9WhyASk7oDoAw&amp;bvm=bv.81456516,d.aWw&amp;psig=AFQjCNG-LlGo8ELruN8eMwp8oS8fgHyr0Q&amp;ust=1418311953223995"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6.xml"/><Relationship Id="rId1" Type="http://schemas.openxmlformats.org/officeDocument/2006/relationships/slideLayout" Target="../slideLayouts/slideLayout19.xml"/><Relationship Id="rId5" Type="http://schemas.openxmlformats.org/officeDocument/2006/relationships/image" Target="../media/image32.jpeg"/><Relationship Id="rId4" Type="http://schemas.openxmlformats.org/officeDocument/2006/relationships/image" Target="../media/image42.jpeg"/></Relationships>
</file>

<file path=ppt/slides/_rels/slide9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7.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DC5EDE-CE09-274E-8DD3-70C7FC8CA53B}"/>
              </a:ext>
            </a:extLst>
          </p:cNvPr>
          <p:cNvSpPr>
            <a:spLocks noGrp="1"/>
          </p:cNvSpPr>
          <p:nvPr>
            <p:ph type="ctrTitle"/>
          </p:nvPr>
        </p:nvSpPr>
        <p:spPr>
          <a:xfrm>
            <a:off x="685800" y="381000"/>
            <a:ext cx="7848600" cy="5257800"/>
          </a:xfrm>
          <a:solidFill>
            <a:schemeClr val="bg1">
              <a:lumMod val="75000"/>
            </a:schemeClr>
          </a:solidFill>
        </p:spPr>
        <p:txBody>
          <a:bodyPr rtlCol="0">
            <a:normAutofit/>
          </a:bodyPr>
          <a:lstStyle/>
          <a:p>
            <a:pPr eaLnBrk="1" fontAlgn="auto" hangingPunct="1">
              <a:spcAft>
                <a:spcPts val="0"/>
              </a:spcAft>
              <a:defRPr/>
            </a:pPr>
            <a:r>
              <a:rPr lang="en-US" b="1" dirty="0">
                <a:solidFill>
                  <a:srgbClr val="C00000"/>
                </a:solidFill>
              </a:rPr>
              <a:t>Arrangements Compliance Training</a:t>
            </a:r>
            <a:br>
              <a:rPr lang="en-US" b="1" dirty="0">
                <a:solidFill>
                  <a:srgbClr val="C00000"/>
                </a:solidFill>
              </a:rPr>
            </a:br>
            <a:br>
              <a:rPr lang="en-US" b="1" dirty="0">
                <a:solidFill>
                  <a:srgbClr val="C00000"/>
                </a:solidFill>
              </a:rPr>
            </a:br>
            <a:r>
              <a:rPr lang="en-US" b="1" dirty="0">
                <a:solidFill>
                  <a:srgbClr val="C00000"/>
                </a:solidFill>
              </a:rPr>
              <a:t>Presented by King’s Daughters Medical Center</a:t>
            </a:r>
            <a:br>
              <a:rPr lang="en-US" dirty="0">
                <a:solidFill>
                  <a:srgbClr val="C00000"/>
                </a:solidFill>
              </a:rPr>
            </a:br>
            <a:endParaRPr lang="en-US" dirty="0">
              <a:solidFill>
                <a:srgbClr val="C00000"/>
              </a:solidFill>
            </a:endParaRPr>
          </a:p>
        </p:txBody>
      </p:sp>
      <p:pic>
        <p:nvPicPr>
          <p:cNvPr id="16387" name="Picture 1">
            <a:extLst>
              <a:ext uri="{FF2B5EF4-FFF2-40B4-BE49-F238E27FC236}">
                <a16:creationId xmlns:a16="http://schemas.microsoft.com/office/drawing/2014/main" id="{5D6DE821-1CF4-2E44-ABEA-AF8578978D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105400"/>
            <a:ext cx="42132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18835A4-1F91-B447-BB32-B5A5342C7579}"/>
              </a:ext>
            </a:extLst>
          </p:cNvPr>
          <p:cNvSpPr>
            <a:spLocks noGrp="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altLang="en-US" sz="3600" b="1" dirty="0">
                <a:cs typeface="Times New Roman" pitchFamily="18" charset="0"/>
              </a:rPr>
              <a:t>False Claims Act Overview</a:t>
            </a:r>
          </a:p>
        </p:txBody>
      </p:sp>
      <p:sp>
        <p:nvSpPr>
          <p:cNvPr id="15363" name="Content Placeholder 2">
            <a:extLst>
              <a:ext uri="{FF2B5EF4-FFF2-40B4-BE49-F238E27FC236}">
                <a16:creationId xmlns:a16="http://schemas.microsoft.com/office/drawing/2014/main" id="{6ED2FEA3-199A-724D-BE9C-61869075F090}"/>
              </a:ext>
            </a:extLst>
          </p:cNvPr>
          <p:cNvSpPr>
            <a:spLocks noGrp="1"/>
          </p:cNvSpPr>
          <p:nvPr>
            <p:ph idx="1"/>
          </p:nvPr>
        </p:nvSpPr>
        <p:spPr>
          <a:xfrm>
            <a:off x="304800" y="1295400"/>
            <a:ext cx="8382000" cy="4525963"/>
          </a:xfrm>
        </p:spPr>
        <p:txBody>
          <a:bodyPr rtlCol="0">
            <a:normAutofit fontScale="70000" lnSpcReduction="20000"/>
          </a:bodyPr>
          <a:lstStyle/>
          <a:p>
            <a:pPr marL="0" indent="0" algn="just" eaLnBrk="1" fontAlgn="auto" hangingPunct="1">
              <a:spcAft>
                <a:spcPts val="0"/>
              </a:spcAft>
              <a:buFont typeface="Arial" panose="020B0604020202020204" pitchFamily="34" charset="0"/>
              <a:buNone/>
              <a:defRPr/>
            </a:pPr>
            <a:r>
              <a:rPr lang="en-US" sz="2800" dirty="0">
                <a:solidFill>
                  <a:srgbClr val="262626"/>
                </a:solidFill>
              </a:rPr>
              <a:t> </a:t>
            </a:r>
          </a:p>
          <a:p>
            <a:pPr marL="526097" indent="-457200" algn="just" eaLnBrk="1" fontAlgn="auto" hangingPunct="1">
              <a:spcAft>
                <a:spcPts val="0"/>
              </a:spcAft>
              <a:buFont typeface="Wingdings" panose="05000000000000000000" pitchFamily="2" charset="2"/>
              <a:buChar char="§"/>
              <a:defRPr/>
            </a:pPr>
            <a:r>
              <a:rPr lang="en-US" sz="3600" dirty="0">
                <a:solidFill>
                  <a:srgbClr val="262626"/>
                </a:solidFill>
              </a:rPr>
              <a:t>Governed by 31 U.S.C. §§ 3729-3731</a:t>
            </a:r>
          </a:p>
          <a:p>
            <a:pPr marL="526097" indent="-457200" algn="just" eaLnBrk="1" fontAlgn="auto" hangingPunct="1">
              <a:spcAft>
                <a:spcPts val="0"/>
              </a:spcAft>
              <a:buFont typeface="Wingdings" panose="05000000000000000000" pitchFamily="2" charset="2"/>
              <a:buChar char="§"/>
              <a:defRPr/>
            </a:pPr>
            <a:endParaRPr lang="en-US" sz="3600" dirty="0">
              <a:solidFill>
                <a:srgbClr val="262626"/>
              </a:solidFill>
            </a:endParaRPr>
          </a:p>
          <a:p>
            <a:pPr marL="526097" indent="-457200" algn="just" eaLnBrk="1" fontAlgn="auto" hangingPunct="1">
              <a:spcAft>
                <a:spcPts val="0"/>
              </a:spcAft>
              <a:buFont typeface="Wingdings" panose="05000000000000000000" pitchFamily="2" charset="2"/>
              <a:buChar char="§"/>
              <a:defRPr/>
            </a:pPr>
            <a:r>
              <a:rPr lang="en-US" sz="3600" dirty="0">
                <a:solidFill>
                  <a:srgbClr val="262626"/>
                </a:solidFill>
              </a:rPr>
              <a:t>Civil War vintage (1863) – known as “Informer’s Act” or “Lincoln Laws”</a:t>
            </a:r>
          </a:p>
          <a:p>
            <a:pPr marL="68897" indent="0" algn="just" eaLnBrk="1" fontAlgn="auto" hangingPunct="1">
              <a:spcAft>
                <a:spcPts val="0"/>
              </a:spcAft>
              <a:buFont typeface="Arial" panose="020B0604020202020204" pitchFamily="34" charset="0"/>
              <a:buNone/>
              <a:defRPr/>
            </a:pPr>
            <a:endParaRPr lang="en-US" sz="3600" dirty="0">
              <a:solidFill>
                <a:srgbClr val="262626"/>
              </a:solidFill>
            </a:endParaRPr>
          </a:p>
          <a:p>
            <a:pPr marL="526097" indent="-457200" algn="just" eaLnBrk="1" fontAlgn="auto" hangingPunct="1">
              <a:spcAft>
                <a:spcPts val="0"/>
              </a:spcAft>
              <a:buFont typeface="Wingdings" panose="05000000000000000000" pitchFamily="2" charset="2"/>
              <a:buChar char="§"/>
              <a:defRPr/>
            </a:pPr>
            <a:r>
              <a:rPr lang="en-US" sz="3600" dirty="0">
                <a:solidFill>
                  <a:srgbClr val="262626"/>
                </a:solidFill>
              </a:rPr>
              <a:t>Initially directed at procurement fraud and price gouging</a:t>
            </a:r>
          </a:p>
          <a:p>
            <a:pPr marL="68897" indent="0" algn="just" eaLnBrk="1" fontAlgn="auto" hangingPunct="1">
              <a:spcAft>
                <a:spcPts val="0"/>
              </a:spcAft>
              <a:buFont typeface="Arial" panose="020B0604020202020204" pitchFamily="34" charset="0"/>
              <a:buNone/>
              <a:defRPr/>
            </a:pPr>
            <a:endParaRPr lang="en-US" sz="3600" dirty="0">
              <a:solidFill>
                <a:srgbClr val="262626"/>
              </a:solidFill>
            </a:endParaRPr>
          </a:p>
          <a:p>
            <a:pPr marL="526097" indent="-457200" algn="just" eaLnBrk="1" fontAlgn="auto" hangingPunct="1">
              <a:spcAft>
                <a:spcPts val="0"/>
              </a:spcAft>
              <a:buFont typeface="Wingdings" panose="05000000000000000000" pitchFamily="2" charset="2"/>
              <a:buChar char="§"/>
              <a:defRPr/>
            </a:pPr>
            <a:r>
              <a:rPr lang="en-US" sz="3600" dirty="0">
                <a:solidFill>
                  <a:srgbClr val="262626"/>
                </a:solidFill>
              </a:rPr>
              <a:t>Became popular tool for combating fraud in 1986 when its scope greatly increased by statutory amendments</a:t>
            </a:r>
          </a:p>
          <a:p>
            <a:pPr marL="68897" indent="0" algn="just" eaLnBrk="1" fontAlgn="auto" hangingPunct="1">
              <a:spcAft>
                <a:spcPts val="0"/>
              </a:spcAft>
              <a:buFont typeface="Arial" panose="020B0604020202020204" pitchFamily="34" charset="0"/>
              <a:buNone/>
              <a:defRPr/>
            </a:pPr>
            <a:endParaRPr lang="en-US" sz="3600" dirty="0">
              <a:solidFill>
                <a:srgbClr val="262626"/>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19D88C7B-544A-BD4A-8E4F-3A00EC965A39}"/>
              </a:ext>
            </a:extLst>
          </p:cNvPr>
          <p:cNvSpPr>
            <a:spLocks noGrp="1" noChangeArrowheads="1"/>
          </p:cNvSpPr>
          <p:nvPr>
            <p:ph type="title"/>
          </p:nvPr>
        </p:nvSpPr>
        <p:spPr>
          <a:xfrm>
            <a:off x="-34925" y="0"/>
            <a:ext cx="9178925" cy="685800"/>
          </a:xfrm>
          <a:solidFill>
            <a:schemeClr val="bg1">
              <a:lumMod val="75000"/>
            </a:schemeClr>
          </a:solidFill>
          <a:extLst/>
        </p:spPr>
        <p:txBody>
          <a:bodyPr rtlCol="0">
            <a:normAutofit/>
          </a:bodyPr>
          <a:lstStyle/>
          <a:p>
            <a:pPr eaLnBrk="1" fontAlgn="auto" hangingPunct="1">
              <a:spcAft>
                <a:spcPts val="0"/>
              </a:spcAft>
              <a:defRPr/>
            </a:pPr>
            <a:r>
              <a:rPr lang="en-US" altLang="en-US" sz="3600" b="1" dirty="0"/>
              <a:t>Physician Contracting Best Practices</a:t>
            </a:r>
          </a:p>
        </p:txBody>
      </p:sp>
      <p:sp>
        <p:nvSpPr>
          <p:cNvPr id="229379" name="Rectangle 3">
            <a:extLst>
              <a:ext uri="{FF2B5EF4-FFF2-40B4-BE49-F238E27FC236}">
                <a16:creationId xmlns:a16="http://schemas.microsoft.com/office/drawing/2014/main" id="{9E2B8E88-E52E-CD4F-8D5B-4BC816A6CD43}"/>
              </a:ext>
            </a:extLst>
          </p:cNvPr>
          <p:cNvSpPr>
            <a:spLocks noGrp="1" noChangeArrowheads="1"/>
          </p:cNvSpPr>
          <p:nvPr>
            <p:ph idx="1"/>
          </p:nvPr>
        </p:nvSpPr>
        <p:spPr>
          <a:xfrm>
            <a:off x="457200" y="1219200"/>
            <a:ext cx="8229600" cy="4525963"/>
          </a:xfrm>
        </p:spPr>
        <p:txBody>
          <a:bodyPr rtlCol="0">
            <a:normAutofit fontScale="92500" lnSpcReduction="10000"/>
          </a:bodyPr>
          <a:lstStyle/>
          <a:p>
            <a:pPr eaLnBrk="1" fontAlgn="auto" hangingPunct="1">
              <a:spcAft>
                <a:spcPts val="0"/>
              </a:spcAft>
              <a:buFont typeface="Courier New" panose="02070309020205020404" pitchFamily="49" charset="0"/>
              <a:buChar char="o"/>
              <a:defRPr/>
            </a:pPr>
            <a:r>
              <a:rPr lang="en-US" altLang="en-US" sz="2800" dirty="0">
                <a:solidFill>
                  <a:srgbClr val="333333"/>
                </a:solidFill>
              </a:rPr>
              <a:t>Maintain a Contract policy</a:t>
            </a:r>
          </a:p>
          <a:p>
            <a:pPr eaLnBrk="1" fontAlgn="auto" hangingPunct="1">
              <a:spcAft>
                <a:spcPts val="0"/>
              </a:spcAft>
              <a:buFont typeface="Courier New" panose="02070309020205020404" pitchFamily="49" charset="0"/>
              <a:buChar char="o"/>
              <a:defRPr/>
            </a:pPr>
            <a:r>
              <a:rPr lang="en-US" altLang="en-US" sz="2800" dirty="0">
                <a:solidFill>
                  <a:srgbClr val="333333"/>
                </a:solidFill>
              </a:rPr>
              <a:t>Create a work flow and sign off process</a:t>
            </a:r>
          </a:p>
          <a:p>
            <a:pPr eaLnBrk="1" fontAlgn="auto" hangingPunct="1">
              <a:spcAft>
                <a:spcPts val="0"/>
              </a:spcAft>
              <a:buFont typeface="Courier New" panose="02070309020205020404" pitchFamily="49" charset="0"/>
              <a:buChar char="o"/>
              <a:defRPr/>
            </a:pPr>
            <a:r>
              <a:rPr lang="en-US" altLang="en-US" sz="2800" dirty="0">
                <a:solidFill>
                  <a:srgbClr val="333333"/>
                </a:solidFill>
              </a:rPr>
              <a:t>All signatures before services start</a:t>
            </a:r>
          </a:p>
          <a:p>
            <a:pPr marL="708660" lvl="1" indent="-342900" eaLnBrk="1" fontAlgn="auto" hangingPunct="1">
              <a:spcAft>
                <a:spcPts val="0"/>
              </a:spcAft>
              <a:buFont typeface="Courier New" panose="02070309020205020404" pitchFamily="49" charset="0"/>
              <a:buChar char="o"/>
              <a:defRPr/>
            </a:pPr>
            <a:r>
              <a:rPr lang="en-US" altLang="en-US" sz="2400" dirty="0">
                <a:solidFill>
                  <a:srgbClr val="333333"/>
                </a:solidFill>
              </a:rPr>
              <a:t>Is it possible?  Required?</a:t>
            </a:r>
          </a:p>
          <a:p>
            <a:pPr marL="708660" lvl="1" indent="-342900" eaLnBrk="1" fontAlgn="auto" hangingPunct="1">
              <a:spcAft>
                <a:spcPts val="0"/>
              </a:spcAft>
              <a:buFont typeface="Courier New" panose="02070309020205020404" pitchFamily="49" charset="0"/>
              <a:buChar char="o"/>
              <a:defRPr/>
            </a:pPr>
            <a:r>
              <a:rPr lang="en-US" altLang="en-US" sz="2400" dirty="0">
                <a:solidFill>
                  <a:srgbClr val="333333"/>
                </a:solidFill>
              </a:rPr>
              <a:t>To date or not to date?</a:t>
            </a:r>
          </a:p>
          <a:p>
            <a:pPr eaLnBrk="1" fontAlgn="auto" hangingPunct="1">
              <a:spcAft>
                <a:spcPts val="0"/>
              </a:spcAft>
              <a:buFont typeface="Courier New" panose="02070309020205020404" pitchFamily="49" charset="0"/>
              <a:buChar char="o"/>
              <a:defRPr/>
            </a:pPr>
            <a:r>
              <a:rPr lang="en-US" altLang="en-US" sz="2800" dirty="0">
                <a:solidFill>
                  <a:srgbClr val="333333"/>
                </a:solidFill>
              </a:rPr>
              <a:t>Determine documentation requirements</a:t>
            </a:r>
          </a:p>
          <a:p>
            <a:pPr eaLnBrk="1" fontAlgn="auto" hangingPunct="1">
              <a:spcAft>
                <a:spcPts val="0"/>
              </a:spcAft>
              <a:buFont typeface="Courier New" panose="02070309020205020404" pitchFamily="49" charset="0"/>
              <a:buChar char="o"/>
              <a:defRPr/>
            </a:pPr>
            <a:r>
              <a:rPr lang="en-US" altLang="en-US" sz="2800" dirty="0">
                <a:solidFill>
                  <a:srgbClr val="333333"/>
                </a:solidFill>
              </a:rPr>
              <a:t>Centralize storage of physician agreements and documentation (perhaps electronic)</a:t>
            </a:r>
          </a:p>
          <a:p>
            <a:pPr eaLnBrk="1" fontAlgn="auto" hangingPunct="1">
              <a:spcAft>
                <a:spcPts val="0"/>
              </a:spcAft>
              <a:buFont typeface="Courier New" panose="02070309020205020404" pitchFamily="49" charset="0"/>
              <a:buChar char="o"/>
              <a:defRPr/>
            </a:pPr>
            <a:r>
              <a:rPr lang="en-US" altLang="en-US" sz="2800" dirty="0">
                <a:solidFill>
                  <a:srgbClr val="333333"/>
                </a:solidFill>
              </a:rPr>
              <a:t>Set reminders of expiring agreements</a:t>
            </a:r>
          </a:p>
          <a:p>
            <a:pPr eaLnBrk="1" fontAlgn="auto" hangingPunct="1">
              <a:spcAft>
                <a:spcPts val="0"/>
              </a:spcAft>
              <a:buFont typeface="Courier New" panose="02070309020205020404" pitchFamily="49" charset="0"/>
              <a:buChar char="o"/>
              <a:defRPr/>
            </a:pPr>
            <a:r>
              <a:rPr lang="en-US" altLang="en-US" sz="2800" dirty="0">
                <a:solidFill>
                  <a:srgbClr val="333333"/>
                </a:solidFill>
              </a:rPr>
              <a:t>Retention – a plug for Record Retention policies</a:t>
            </a:r>
          </a:p>
        </p:txBody>
      </p:sp>
      <p:pic>
        <p:nvPicPr>
          <p:cNvPr id="219140" name="Picture 7" descr="https://encrypted-tbn2.gstatic.com/images?q=tbn:ANd9GcRUc7JQ2Hre97WFf2RtMH1iO2IUkvL-Yq8j72c49sM5H9k114RxJg">
            <a:extLst>
              <a:ext uri="{FF2B5EF4-FFF2-40B4-BE49-F238E27FC236}">
                <a16:creationId xmlns:a16="http://schemas.microsoft.com/office/drawing/2014/main" id="{9DF7B522-16C0-DB4B-B813-9422AD9AA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113" y="1143000"/>
            <a:ext cx="29098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3">
            <a:extLst>
              <a:ext uri="{FF2B5EF4-FFF2-40B4-BE49-F238E27FC236}">
                <a16:creationId xmlns:a16="http://schemas.microsoft.com/office/drawing/2014/main" id="{78BCE887-E14F-6243-ABBA-5B7F352A0407}"/>
              </a:ext>
            </a:extLst>
          </p:cNvPr>
          <p:cNvSpPr>
            <a:spLocks noGrp="1" noChangeArrowheads="1"/>
          </p:cNvSpPr>
          <p:nvPr>
            <p:ph idx="1"/>
          </p:nvPr>
        </p:nvSpPr>
        <p:spPr>
          <a:xfrm>
            <a:off x="304800" y="1143000"/>
            <a:ext cx="8229600" cy="4525963"/>
          </a:xfrm>
        </p:spPr>
        <p:txBody>
          <a:bodyPr rtlCol="0">
            <a:normAutofit fontScale="92500" lnSpcReduction="20000"/>
          </a:bodyPr>
          <a:lstStyle/>
          <a:p>
            <a:pPr eaLnBrk="1" fontAlgn="auto" hangingPunct="1">
              <a:lnSpc>
                <a:spcPct val="90000"/>
              </a:lnSpc>
              <a:spcAft>
                <a:spcPts val="0"/>
              </a:spcAft>
              <a:buFont typeface="Courier New" panose="02070309020205020404" pitchFamily="49" charset="0"/>
              <a:buChar char="o"/>
              <a:defRPr/>
            </a:pPr>
            <a:r>
              <a:rPr lang="en-US" altLang="en-US" sz="2800" b="1" dirty="0">
                <a:solidFill>
                  <a:srgbClr val="262626"/>
                </a:solidFill>
              </a:rPr>
              <a:t>Stopping others from providing “stuff” or contracting with physicians outside your process</a:t>
            </a:r>
          </a:p>
          <a:p>
            <a:pPr marL="708660" lvl="1" indent="-342900" eaLnBrk="1" fontAlgn="auto" hangingPunct="1">
              <a:lnSpc>
                <a:spcPct val="90000"/>
              </a:lnSpc>
              <a:spcAft>
                <a:spcPts val="0"/>
              </a:spcAft>
              <a:buFont typeface="Courier New" panose="02070309020205020404" pitchFamily="49" charset="0"/>
              <a:buChar char="o"/>
              <a:defRPr/>
            </a:pPr>
            <a:r>
              <a:rPr lang="en-US" altLang="en-US" sz="2400" dirty="0">
                <a:solidFill>
                  <a:srgbClr val="262626"/>
                </a:solidFill>
              </a:rPr>
              <a:t>Gift baskets</a:t>
            </a:r>
          </a:p>
          <a:p>
            <a:pPr marL="708660" lvl="1" indent="-342900" eaLnBrk="1" fontAlgn="auto" hangingPunct="1">
              <a:lnSpc>
                <a:spcPct val="90000"/>
              </a:lnSpc>
              <a:spcAft>
                <a:spcPts val="0"/>
              </a:spcAft>
              <a:buFont typeface="Courier New" panose="02070309020205020404" pitchFamily="49" charset="0"/>
              <a:buChar char="o"/>
              <a:defRPr/>
            </a:pPr>
            <a:r>
              <a:rPr lang="en-US" altLang="en-US" sz="2400" dirty="0">
                <a:solidFill>
                  <a:srgbClr val="262626"/>
                </a:solidFill>
              </a:rPr>
              <a:t>“Side” contracts</a:t>
            </a:r>
          </a:p>
          <a:p>
            <a:pPr marL="708660" lvl="1" indent="-342900" eaLnBrk="1" fontAlgn="auto" hangingPunct="1">
              <a:lnSpc>
                <a:spcPct val="90000"/>
              </a:lnSpc>
              <a:spcAft>
                <a:spcPts val="0"/>
              </a:spcAft>
              <a:buFont typeface="Courier New" panose="02070309020205020404" pitchFamily="49" charset="0"/>
              <a:buChar char="o"/>
              <a:defRPr/>
            </a:pPr>
            <a:r>
              <a:rPr lang="en-US" altLang="en-US" sz="2400" dirty="0">
                <a:solidFill>
                  <a:srgbClr val="262626"/>
                </a:solidFill>
              </a:rPr>
              <a:t>Process with safeguards for payments to physicians</a:t>
            </a:r>
          </a:p>
          <a:p>
            <a:pPr marL="708660" lvl="1" indent="-342900" eaLnBrk="1" fontAlgn="auto" hangingPunct="1">
              <a:lnSpc>
                <a:spcPct val="90000"/>
              </a:lnSpc>
              <a:spcAft>
                <a:spcPts val="0"/>
              </a:spcAft>
              <a:buFont typeface="Courier New" panose="02070309020205020404" pitchFamily="49" charset="0"/>
              <a:buChar char="o"/>
              <a:defRPr/>
            </a:pPr>
            <a:endParaRPr lang="en-US" altLang="en-US" sz="2400" dirty="0">
              <a:solidFill>
                <a:srgbClr val="262626"/>
              </a:solidFill>
            </a:endParaRPr>
          </a:p>
          <a:p>
            <a:pPr eaLnBrk="1" fontAlgn="auto" hangingPunct="1">
              <a:lnSpc>
                <a:spcPct val="90000"/>
              </a:lnSpc>
              <a:spcAft>
                <a:spcPts val="0"/>
              </a:spcAft>
              <a:buFont typeface="Courier New" panose="02070309020205020404" pitchFamily="49" charset="0"/>
              <a:buChar char="o"/>
              <a:defRPr/>
            </a:pPr>
            <a:r>
              <a:rPr lang="en-US" altLang="en-US" sz="2800" b="1" dirty="0">
                <a:solidFill>
                  <a:srgbClr val="262626"/>
                </a:solidFill>
              </a:rPr>
              <a:t>Integrate contract approvals into compliance plan and governance</a:t>
            </a:r>
          </a:p>
          <a:p>
            <a:pPr eaLnBrk="1" fontAlgn="auto" hangingPunct="1">
              <a:lnSpc>
                <a:spcPct val="90000"/>
              </a:lnSpc>
              <a:spcAft>
                <a:spcPts val="0"/>
              </a:spcAft>
              <a:buFont typeface="Courier New" panose="02070309020205020404" pitchFamily="49" charset="0"/>
              <a:buChar char="o"/>
              <a:defRPr/>
            </a:pPr>
            <a:endParaRPr lang="en-US" altLang="en-US" sz="2800" dirty="0">
              <a:solidFill>
                <a:srgbClr val="262626"/>
              </a:solidFill>
            </a:endParaRPr>
          </a:p>
          <a:p>
            <a:pPr eaLnBrk="1" fontAlgn="auto" hangingPunct="1">
              <a:lnSpc>
                <a:spcPct val="90000"/>
              </a:lnSpc>
              <a:spcAft>
                <a:spcPts val="0"/>
              </a:spcAft>
              <a:buFont typeface="Courier New" panose="02070309020205020404" pitchFamily="49" charset="0"/>
              <a:buChar char="o"/>
              <a:defRPr/>
            </a:pPr>
            <a:r>
              <a:rPr lang="en-US" altLang="en-US" sz="2800" b="1" dirty="0">
                <a:solidFill>
                  <a:srgbClr val="262626"/>
                </a:solidFill>
              </a:rPr>
              <a:t>Employed physicians </a:t>
            </a:r>
          </a:p>
          <a:p>
            <a:pPr marL="708660" lvl="1" indent="-342900" eaLnBrk="1" fontAlgn="auto" hangingPunct="1">
              <a:lnSpc>
                <a:spcPct val="90000"/>
              </a:lnSpc>
              <a:spcAft>
                <a:spcPts val="0"/>
              </a:spcAft>
              <a:buFont typeface="Courier New" panose="02070309020205020404" pitchFamily="49" charset="0"/>
              <a:buChar char="o"/>
              <a:defRPr/>
            </a:pPr>
            <a:r>
              <a:rPr lang="en-US" altLang="en-US" sz="2400" dirty="0">
                <a:solidFill>
                  <a:srgbClr val="262626"/>
                </a:solidFill>
              </a:rPr>
              <a:t>Consistent intake process with HR</a:t>
            </a:r>
          </a:p>
          <a:p>
            <a:pPr marL="708660" lvl="1" indent="-342900" eaLnBrk="1" fontAlgn="auto" hangingPunct="1">
              <a:lnSpc>
                <a:spcPct val="90000"/>
              </a:lnSpc>
              <a:spcAft>
                <a:spcPts val="0"/>
              </a:spcAft>
              <a:buFont typeface="Courier New" panose="02070309020205020404" pitchFamily="49" charset="0"/>
              <a:buChar char="o"/>
              <a:defRPr/>
            </a:pPr>
            <a:r>
              <a:rPr lang="en-US" altLang="en-US" sz="2400" dirty="0">
                <a:solidFill>
                  <a:srgbClr val="262626"/>
                </a:solidFill>
              </a:rPr>
              <a:t>Compliant recruitment process</a:t>
            </a:r>
          </a:p>
          <a:p>
            <a:pPr marL="708660" lvl="1" indent="-342900" eaLnBrk="1" fontAlgn="auto" hangingPunct="1">
              <a:lnSpc>
                <a:spcPct val="90000"/>
              </a:lnSpc>
              <a:spcAft>
                <a:spcPts val="0"/>
              </a:spcAft>
              <a:buFont typeface="Courier New" panose="02070309020205020404" pitchFamily="49" charset="0"/>
              <a:buChar char="o"/>
              <a:defRPr/>
            </a:pPr>
            <a:endParaRPr lang="en-US" altLang="en-US" sz="2400" dirty="0">
              <a:solidFill>
                <a:srgbClr val="262626"/>
              </a:solidFill>
            </a:endParaRPr>
          </a:p>
          <a:p>
            <a:pPr eaLnBrk="1" fontAlgn="auto" hangingPunct="1">
              <a:lnSpc>
                <a:spcPct val="90000"/>
              </a:lnSpc>
              <a:spcAft>
                <a:spcPts val="0"/>
              </a:spcAft>
              <a:buFont typeface="Courier New" panose="02070309020205020404" pitchFamily="49" charset="0"/>
              <a:buChar char="o"/>
              <a:defRPr/>
            </a:pPr>
            <a:r>
              <a:rPr lang="en-US" altLang="en-US" sz="2800" b="1" dirty="0">
                <a:solidFill>
                  <a:srgbClr val="262626"/>
                </a:solidFill>
              </a:rPr>
              <a:t>Educate and train staff</a:t>
            </a:r>
          </a:p>
          <a:p>
            <a:pPr eaLnBrk="1" fontAlgn="auto" hangingPunct="1">
              <a:lnSpc>
                <a:spcPct val="90000"/>
              </a:lnSpc>
              <a:spcAft>
                <a:spcPts val="0"/>
              </a:spcAft>
              <a:buFont typeface="Courier New" panose="02070309020205020404" pitchFamily="49" charset="0"/>
              <a:buChar char="o"/>
              <a:defRPr/>
            </a:pPr>
            <a:endParaRPr lang="en-US" altLang="en-US" sz="2800" dirty="0">
              <a:solidFill>
                <a:srgbClr val="333333"/>
              </a:solidFill>
            </a:endParaRPr>
          </a:p>
        </p:txBody>
      </p:sp>
      <p:sp>
        <p:nvSpPr>
          <p:cNvPr id="8" name="Rectangle 2">
            <a:extLst>
              <a:ext uri="{FF2B5EF4-FFF2-40B4-BE49-F238E27FC236}">
                <a16:creationId xmlns:a16="http://schemas.microsoft.com/office/drawing/2014/main" id="{48B5D4F7-81FC-A247-B2A2-12D20799625B}"/>
              </a:ext>
            </a:extLst>
          </p:cNvPr>
          <p:cNvSpPr>
            <a:spLocks noGrp="1" noChangeArrowheads="1"/>
          </p:cNvSpPr>
          <p:nvPr>
            <p:ph type="title"/>
          </p:nvPr>
        </p:nvSpPr>
        <p:spPr>
          <a:xfrm>
            <a:off x="-34925" y="0"/>
            <a:ext cx="9178925" cy="685800"/>
          </a:xfrm>
          <a:solidFill>
            <a:schemeClr val="bg1">
              <a:lumMod val="75000"/>
            </a:schemeClr>
          </a:solidFill>
          <a:extLst/>
        </p:spPr>
        <p:txBody>
          <a:bodyPr rtlCol="0">
            <a:normAutofit/>
          </a:bodyPr>
          <a:lstStyle/>
          <a:p>
            <a:pPr eaLnBrk="1" fontAlgn="auto" hangingPunct="1">
              <a:spcAft>
                <a:spcPts val="0"/>
              </a:spcAft>
              <a:defRPr/>
            </a:pPr>
            <a:r>
              <a:rPr lang="en-US" altLang="en-US" sz="3600" b="1" dirty="0"/>
              <a:t>Physician Contracting Best Practices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E34B0925-700B-6943-B2D4-F0E9FC95F2CA}"/>
              </a:ext>
            </a:extLst>
          </p:cNvPr>
          <p:cNvSpPr>
            <a:spLocks noGrp="1" noChangeArrowheads="1"/>
          </p:cNvSpPr>
          <p:nvPr>
            <p:ph type="title"/>
          </p:nvPr>
        </p:nvSpPr>
        <p:spPr>
          <a:xfrm>
            <a:off x="-152400" y="0"/>
            <a:ext cx="92964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Auditing – Electronic Health Records (EHRs)</a:t>
            </a:r>
          </a:p>
        </p:txBody>
      </p:sp>
      <p:sp>
        <p:nvSpPr>
          <p:cNvPr id="290819" name="Rectangle 3">
            <a:extLst>
              <a:ext uri="{FF2B5EF4-FFF2-40B4-BE49-F238E27FC236}">
                <a16:creationId xmlns:a16="http://schemas.microsoft.com/office/drawing/2014/main" id="{DF84B883-7F6F-CA4D-833E-20B58DB8D118}"/>
              </a:ext>
            </a:extLst>
          </p:cNvPr>
          <p:cNvSpPr>
            <a:spLocks noGrp="1" noChangeArrowheads="1"/>
          </p:cNvSpPr>
          <p:nvPr>
            <p:ph idx="1"/>
          </p:nvPr>
        </p:nvSpPr>
        <p:spPr/>
        <p:txBody>
          <a:bodyPr rtlCol="0">
            <a:normAutofit fontScale="92500" lnSpcReduction="20000"/>
          </a:bodyPr>
          <a:lstStyle/>
          <a:p>
            <a:pPr eaLnBrk="1" fontAlgn="auto" hangingPunct="1">
              <a:lnSpc>
                <a:spcPct val="90000"/>
              </a:lnSpc>
              <a:spcAft>
                <a:spcPts val="0"/>
              </a:spcAft>
              <a:buFont typeface="Wingdings" panose="05000000000000000000" pitchFamily="2" charset="2"/>
              <a:buChar char="§"/>
              <a:defRPr/>
            </a:pPr>
            <a:r>
              <a:rPr lang="en-US" altLang="en-US" dirty="0">
                <a:solidFill>
                  <a:srgbClr val="333333"/>
                </a:solidFill>
              </a:rPr>
              <a:t>Revenue informatics positions are common</a:t>
            </a:r>
          </a:p>
          <a:p>
            <a:pPr eaLnBrk="1" fontAlgn="auto" hangingPunct="1">
              <a:lnSpc>
                <a:spcPct val="90000"/>
              </a:lnSpc>
              <a:spcAft>
                <a:spcPts val="0"/>
              </a:spcAft>
              <a:buFont typeface="Wingdings" panose="05000000000000000000" pitchFamily="2" charset="2"/>
              <a:buChar char="§"/>
              <a:defRPr/>
            </a:pPr>
            <a:r>
              <a:rPr lang="en-US" altLang="en-US" dirty="0">
                <a:solidFill>
                  <a:srgbClr val="333333"/>
                </a:solidFill>
              </a:rPr>
              <a:t>Integrate into compliance activities</a:t>
            </a:r>
          </a:p>
          <a:p>
            <a:pPr eaLnBrk="1" fontAlgn="auto" hangingPunct="1">
              <a:lnSpc>
                <a:spcPct val="90000"/>
              </a:lnSpc>
              <a:spcAft>
                <a:spcPts val="0"/>
              </a:spcAft>
              <a:buFont typeface="Wingdings" panose="05000000000000000000" pitchFamily="2" charset="2"/>
              <a:buChar char="§"/>
              <a:defRPr/>
            </a:pPr>
            <a:r>
              <a:rPr lang="en-US" altLang="en-US" dirty="0">
                <a:solidFill>
                  <a:srgbClr val="333333"/>
                </a:solidFill>
              </a:rPr>
              <a:t>Ensure you meet your pay-back obligations</a:t>
            </a:r>
          </a:p>
          <a:p>
            <a:pPr eaLnBrk="1" fontAlgn="auto" hangingPunct="1">
              <a:lnSpc>
                <a:spcPct val="90000"/>
              </a:lnSpc>
              <a:spcAft>
                <a:spcPts val="0"/>
              </a:spcAft>
              <a:buFont typeface="Wingdings" panose="05000000000000000000" pitchFamily="2" charset="2"/>
              <a:buChar char="§"/>
              <a:defRPr/>
            </a:pPr>
            <a:r>
              <a:rPr lang="en-US" altLang="en-US" dirty="0">
                <a:solidFill>
                  <a:srgbClr val="333333"/>
                </a:solidFill>
              </a:rPr>
              <a:t>Set sample size </a:t>
            </a:r>
          </a:p>
          <a:p>
            <a:pPr eaLnBrk="1" fontAlgn="auto" hangingPunct="1">
              <a:lnSpc>
                <a:spcPct val="90000"/>
              </a:lnSpc>
              <a:spcAft>
                <a:spcPts val="0"/>
              </a:spcAft>
              <a:buFont typeface="Wingdings" panose="05000000000000000000" pitchFamily="2" charset="2"/>
              <a:buChar char="§"/>
              <a:defRPr/>
            </a:pPr>
            <a:r>
              <a:rPr lang="en-US" altLang="en-US" dirty="0">
                <a:solidFill>
                  <a:srgbClr val="333333"/>
                </a:solidFill>
              </a:rPr>
              <a:t>Committee and team approach</a:t>
            </a:r>
          </a:p>
          <a:p>
            <a:pPr eaLnBrk="1" fontAlgn="auto" hangingPunct="1">
              <a:lnSpc>
                <a:spcPct val="90000"/>
              </a:lnSpc>
              <a:spcAft>
                <a:spcPts val="0"/>
              </a:spcAft>
              <a:buFont typeface="Wingdings" panose="05000000000000000000" pitchFamily="2" charset="2"/>
              <a:buChar char="§"/>
              <a:defRPr/>
            </a:pPr>
            <a:r>
              <a:rPr lang="en-US" altLang="en-US" dirty="0">
                <a:solidFill>
                  <a:srgbClr val="333333"/>
                </a:solidFill>
              </a:rPr>
              <a:t>Looking for a pattern of noncompliance or worse yet – fraud</a:t>
            </a:r>
          </a:p>
          <a:p>
            <a:pPr eaLnBrk="1" fontAlgn="auto" hangingPunct="1">
              <a:lnSpc>
                <a:spcPct val="90000"/>
              </a:lnSpc>
              <a:spcAft>
                <a:spcPts val="0"/>
              </a:spcAft>
              <a:buFont typeface="Wingdings" panose="05000000000000000000" pitchFamily="2" charset="2"/>
              <a:buChar char="§"/>
              <a:defRPr/>
            </a:pPr>
            <a:r>
              <a:rPr lang="en-US" altLang="en-US" dirty="0">
                <a:solidFill>
                  <a:srgbClr val="333333"/>
                </a:solidFill>
              </a:rPr>
              <a:t>EHRs set create mistakes that are make over and over</a:t>
            </a:r>
          </a:p>
          <a:p>
            <a:pPr eaLnBrk="1" fontAlgn="auto" hangingPunct="1">
              <a:lnSpc>
                <a:spcPct val="90000"/>
              </a:lnSpc>
              <a:spcAft>
                <a:spcPts val="0"/>
              </a:spcAft>
              <a:buFont typeface="Wingdings" panose="05000000000000000000" pitchFamily="2" charset="2"/>
              <a:buChar char="§"/>
              <a:defRPr/>
            </a:pPr>
            <a:r>
              <a:rPr lang="en-US" altLang="en-US" dirty="0">
                <a:solidFill>
                  <a:srgbClr val="333333"/>
                </a:solidFill>
              </a:rPr>
              <a:t>Dig deeper for medical necessity issues</a:t>
            </a:r>
          </a:p>
          <a:p>
            <a:pPr marL="320040" indent="-320040" eaLnBrk="1" fontAlgn="auto" hangingPunct="1">
              <a:lnSpc>
                <a:spcPct val="90000"/>
              </a:lnSpc>
              <a:spcAft>
                <a:spcPts val="0"/>
              </a:spcAft>
              <a:buFontTx/>
              <a:buNone/>
              <a:defRPr/>
            </a:pPr>
            <a:r>
              <a:rPr lang="en-US" altLang="en-US" dirty="0"/>
              <a:t>   </a:t>
            </a:r>
            <a:endParaRPr lang="en-US" altLang="en-US" b="1" dirty="0">
              <a:solidFill>
                <a:srgbClr val="A19C5A"/>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62D1363-5ADD-A142-A43A-09B4D3777D97}"/>
              </a:ext>
            </a:extLst>
          </p:cNvPr>
          <p:cNvSpPr>
            <a:spLocks noGrp="1"/>
          </p:cNvSpPr>
          <p:nvPr>
            <p:ph type="title"/>
          </p:nvPr>
        </p:nvSpPr>
        <p:spPr>
          <a:xfrm>
            <a:off x="6350" y="0"/>
            <a:ext cx="9137650" cy="685800"/>
          </a:xfrm>
          <a:solidFill>
            <a:schemeClr val="bg1">
              <a:lumMod val="75000"/>
            </a:schemeClr>
          </a:solidFill>
        </p:spPr>
        <p:txBody>
          <a:bodyPr rtlCol="0">
            <a:normAutofit/>
          </a:bodyPr>
          <a:lstStyle/>
          <a:p>
            <a:pPr eaLnBrk="1" fontAlgn="auto" hangingPunct="1">
              <a:spcAft>
                <a:spcPts val="0"/>
              </a:spcAft>
              <a:defRPr/>
            </a:pPr>
            <a:r>
              <a:rPr altLang="en-US" sz="3600" b="1" dirty="0"/>
              <a:t>Employment:  Fraud &amp; Abuse Issues</a:t>
            </a:r>
          </a:p>
        </p:txBody>
      </p:sp>
      <p:sp>
        <p:nvSpPr>
          <p:cNvPr id="129028" name="Content Placeholder 2">
            <a:extLst>
              <a:ext uri="{FF2B5EF4-FFF2-40B4-BE49-F238E27FC236}">
                <a16:creationId xmlns:a16="http://schemas.microsoft.com/office/drawing/2014/main" id="{760BFCA6-E909-7842-81F6-1E8426A8C891}"/>
              </a:ext>
            </a:extLst>
          </p:cNvPr>
          <p:cNvSpPr>
            <a:spLocks noGrp="1"/>
          </p:cNvSpPr>
          <p:nvPr>
            <p:ph idx="1"/>
          </p:nvPr>
        </p:nvSpPr>
        <p:spPr>
          <a:xfrm>
            <a:off x="609600" y="1085850"/>
            <a:ext cx="4481513" cy="3924300"/>
          </a:xfrm>
        </p:spPr>
        <p:txBody>
          <a:bodyPr rtlCol="0">
            <a:normAutofit/>
          </a:bodyPr>
          <a:lstStyle/>
          <a:p>
            <a:pPr marL="0" indent="0" eaLnBrk="1" fontAlgn="auto" hangingPunct="1">
              <a:spcAft>
                <a:spcPts val="0"/>
              </a:spcAft>
              <a:buFont typeface="Arial" panose="020B0604020202020204" pitchFamily="34" charset="0"/>
              <a:buNone/>
              <a:defRPr/>
            </a:pPr>
            <a:r>
              <a:rPr lang="en-US" altLang="en-US" sz="2800" dirty="0"/>
              <a:t>Employment agreements should:</a:t>
            </a:r>
          </a:p>
          <a:p>
            <a:pPr eaLnBrk="1" fontAlgn="auto" hangingPunct="1">
              <a:spcAft>
                <a:spcPts val="0"/>
              </a:spcAft>
              <a:defRPr/>
            </a:pPr>
            <a:endParaRPr lang="en-US" altLang="en-US" sz="2800" dirty="0"/>
          </a:p>
          <a:p>
            <a:pPr eaLnBrk="1" fontAlgn="auto" hangingPunct="1">
              <a:spcAft>
                <a:spcPts val="0"/>
              </a:spcAft>
              <a:defRPr/>
            </a:pPr>
            <a:r>
              <a:rPr lang="en-US" altLang="en-US" sz="2800" dirty="0"/>
              <a:t>Be at fair market value</a:t>
            </a:r>
          </a:p>
          <a:p>
            <a:pPr eaLnBrk="1" fontAlgn="auto" hangingPunct="1">
              <a:spcAft>
                <a:spcPts val="0"/>
              </a:spcAft>
              <a:defRPr/>
            </a:pPr>
            <a:r>
              <a:rPr lang="en-US" altLang="en-US" sz="2800" dirty="0"/>
              <a:t>Be commercially reasonable</a:t>
            </a:r>
          </a:p>
          <a:p>
            <a:pPr eaLnBrk="1" fontAlgn="auto" hangingPunct="1">
              <a:spcAft>
                <a:spcPts val="0"/>
              </a:spcAft>
              <a:defRPr/>
            </a:pPr>
            <a:r>
              <a:rPr lang="en-US" altLang="en-US" sz="2800" dirty="0"/>
              <a:t>NOT Reflect Volume/Value</a:t>
            </a:r>
            <a:endParaRPr lang="en-US" altLang="en-US" sz="2800" dirty="0">
              <a:latin typeface="Cambria" pitchFamily="18" charset="0"/>
            </a:endParaRPr>
          </a:p>
        </p:txBody>
      </p:sp>
      <p:pic>
        <p:nvPicPr>
          <p:cNvPr id="225284" name="Picture 6">
            <a:extLst>
              <a:ext uri="{FF2B5EF4-FFF2-40B4-BE49-F238E27FC236}">
                <a16:creationId xmlns:a16="http://schemas.microsoft.com/office/drawing/2014/main" id="{AB50F8BB-8BDF-8A49-842B-569ACF50E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00200"/>
            <a:ext cx="301466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E99AC65D-AF5F-8A4A-81DA-FBA8D0602BE7}"/>
              </a:ext>
            </a:extLst>
          </p:cNvPr>
          <p:cNvSpPr/>
          <p:nvPr/>
        </p:nvSpPr>
        <p:spPr>
          <a:xfrm>
            <a:off x="228600" y="914400"/>
            <a:ext cx="8763000"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09881623-9FB6-5C43-A693-1D47E3069FC2}"/>
              </a:ext>
            </a:extLst>
          </p:cNvPr>
          <p:cNvSpPr>
            <a:spLocks noGrp="1"/>
          </p:cNvSpPr>
          <p:nvPr>
            <p:ph type="title"/>
          </p:nvPr>
        </p:nvSpPr>
        <p:spPr>
          <a:xfrm>
            <a:off x="0" y="0"/>
            <a:ext cx="9144000" cy="609600"/>
          </a:xfrm>
          <a:solidFill>
            <a:schemeClr val="bg1">
              <a:lumMod val="75000"/>
            </a:schemeClr>
          </a:solidFill>
        </p:spPr>
        <p:txBody>
          <a:bodyPr rtlCol="0">
            <a:normAutofit fontScale="90000"/>
          </a:bodyPr>
          <a:lstStyle/>
          <a:p>
            <a:pPr eaLnBrk="1" fontAlgn="auto" hangingPunct="1">
              <a:spcAft>
                <a:spcPts val="0"/>
              </a:spcAft>
              <a:defRPr/>
            </a:pPr>
            <a:r>
              <a:rPr lang="en-US" altLang="en-US" sz="3600" b="1" dirty="0"/>
              <a:t>Physician Employment</a:t>
            </a:r>
          </a:p>
        </p:txBody>
      </p:sp>
      <p:sp>
        <p:nvSpPr>
          <p:cNvPr id="39939" name="Content Placeholder 2">
            <a:extLst>
              <a:ext uri="{FF2B5EF4-FFF2-40B4-BE49-F238E27FC236}">
                <a16:creationId xmlns:a16="http://schemas.microsoft.com/office/drawing/2014/main" id="{570342E0-5E4F-0741-8565-629595ECEA50}"/>
              </a:ext>
            </a:extLst>
          </p:cNvPr>
          <p:cNvSpPr>
            <a:spLocks noGrp="1"/>
          </p:cNvSpPr>
          <p:nvPr>
            <p:ph idx="1"/>
          </p:nvPr>
        </p:nvSpPr>
        <p:spPr>
          <a:xfrm>
            <a:off x="457200" y="1143000"/>
            <a:ext cx="8229600" cy="4525963"/>
          </a:xfrm>
        </p:spPr>
        <p:txBody>
          <a:bodyPr rtlCol="0">
            <a:normAutofit lnSpcReduction="10000"/>
          </a:bodyPr>
          <a:lstStyle/>
          <a:p>
            <a:pPr marL="320040" indent="-320040" algn="just" eaLnBrk="1" fontAlgn="auto" hangingPunct="1">
              <a:spcBef>
                <a:spcPts val="600"/>
              </a:spcBef>
              <a:spcAft>
                <a:spcPts val="600"/>
              </a:spcAft>
              <a:buFont typeface="Wingdings"/>
              <a:buChar char=""/>
              <a:defRPr/>
            </a:pPr>
            <a:r>
              <a:rPr altLang="en-US" sz="2400" dirty="0"/>
              <a:t>Direct employment of physician by hospital or through subsidiary entity</a:t>
            </a:r>
            <a:endParaRPr lang="en-US" altLang="en-US" sz="2400" dirty="0"/>
          </a:p>
          <a:p>
            <a:pPr marL="320040" indent="-320040" algn="just" eaLnBrk="1" fontAlgn="auto" hangingPunct="1">
              <a:spcBef>
                <a:spcPts val="600"/>
              </a:spcBef>
              <a:spcAft>
                <a:spcPts val="600"/>
              </a:spcAft>
              <a:buFont typeface="Wingdings"/>
              <a:buChar char=""/>
              <a:defRPr/>
            </a:pPr>
            <a:endParaRPr altLang="en-US" sz="2400" dirty="0"/>
          </a:p>
          <a:p>
            <a:pPr marL="320040" indent="-320040" algn="just" eaLnBrk="1" fontAlgn="auto" hangingPunct="1">
              <a:spcBef>
                <a:spcPts val="600"/>
              </a:spcBef>
              <a:spcAft>
                <a:spcPts val="600"/>
              </a:spcAft>
              <a:buFont typeface="Wingdings"/>
              <a:buChar char=""/>
              <a:defRPr/>
            </a:pPr>
            <a:r>
              <a:rPr altLang="en-US" sz="2400" dirty="0"/>
              <a:t>Designed to align incentives of hospital and physician through improvements in quality, efficiency and productivity</a:t>
            </a:r>
            <a:endParaRPr lang="en-US" altLang="en-US" sz="2400" dirty="0"/>
          </a:p>
          <a:p>
            <a:pPr marL="320040" indent="-320040" algn="just" eaLnBrk="1" fontAlgn="auto" hangingPunct="1">
              <a:spcBef>
                <a:spcPts val="600"/>
              </a:spcBef>
              <a:spcAft>
                <a:spcPts val="600"/>
              </a:spcAft>
              <a:buFont typeface="Wingdings"/>
              <a:buChar char=""/>
              <a:defRPr/>
            </a:pPr>
            <a:endParaRPr altLang="en-US" sz="2400" dirty="0"/>
          </a:p>
          <a:p>
            <a:pPr marL="320040" indent="-320040" algn="just" eaLnBrk="1" fontAlgn="auto" hangingPunct="1">
              <a:spcBef>
                <a:spcPts val="600"/>
              </a:spcBef>
              <a:spcAft>
                <a:spcPts val="600"/>
              </a:spcAft>
              <a:buFont typeface="Wingdings"/>
              <a:buChar char=""/>
              <a:defRPr/>
            </a:pPr>
            <a:r>
              <a:rPr altLang="en-US" sz="2400" dirty="0"/>
              <a:t>Bona fide employment can meet Stark and AKS exceptions</a:t>
            </a:r>
            <a:endParaRPr lang="en-US" altLang="en-US" sz="2400" dirty="0"/>
          </a:p>
          <a:p>
            <a:pPr marL="320040" indent="-320040" algn="just" eaLnBrk="1" fontAlgn="auto" hangingPunct="1">
              <a:spcBef>
                <a:spcPts val="600"/>
              </a:spcBef>
              <a:spcAft>
                <a:spcPts val="600"/>
              </a:spcAft>
              <a:buFont typeface="Wingdings"/>
              <a:buChar char=""/>
              <a:defRPr/>
            </a:pPr>
            <a:endParaRPr altLang="en-US" sz="2400" dirty="0"/>
          </a:p>
          <a:p>
            <a:pPr marL="320040" indent="-320040" algn="just" eaLnBrk="1" fontAlgn="auto" hangingPunct="1">
              <a:spcBef>
                <a:spcPts val="600"/>
              </a:spcBef>
              <a:spcAft>
                <a:spcPts val="600"/>
              </a:spcAft>
              <a:buFont typeface="Wingdings"/>
              <a:buChar char=""/>
              <a:defRPr/>
            </a:pPr>
            <a:r>
              <a:rPr altLang="en-US" sz="2400" dirty="0"/>
              <a:t>Compensation should be designed to achieve the objectives through productivity standards and incentives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C7C40B55-776D-CC40-BF99-0E1D5823BCFF}"/>
              </a:ext>
            </a:extLst>
          </p:cNvPr>
          <p:cNvSpPr>
            <a:spLocks noGrp="1"/>
          </p:cNvSpPr>
          <p:nvPr>
            <p:ph type="title"/>
          </p:nvPr>
        </p:nvSpPr>
        <p:spPr>
          <a:xfrm>
            <a:off x="-26988" y="0"/>
            <a:ext cx="9170988" cy="609600"/>
          </a:xfrm>
          <a:solidFill>
            <a:schemeClr val="bg1">
              <a:lumMod val="75000"/>
            </a:schemeClr>
          </a:solidFill>
        </p:spPr>
        <p:txBody>
          <a:bodyPr rtlCol="0">
            <a:normAutofit fontScale="90000"/>
          </a:bodyPr>
          <a:lstStyle/>
          <a:p>
            <a:pPr eaLnBrk="1" fontAlgn="auto" hangingPunct="1">
              <a:spcAft>
                <a:spcPts val="0"/>
              </a:spcAft>
              <a:defRPr/>
            </a:pPr>
            <a:r>
              <a:rPr lang="en-US" altLang="en-US" sz="3600" b="1" dirty="0"/>
              <a:t>Employment Considerations</a:t>
            </a:r>
          </a:p>
        </p:txBody>
      </p:sp>
      <p:sp>
        <p:nvSpPr>
          <p:cNvPr id="131075" name="Content Placeholder 2">
            <a:extLst>
              <a:ext uri="{FF2B5EF4-FFF2-40B4-BE49-F238E27FC236}">
                <a16:creationId xmlns:a16="http://schemas.microsoft.com/office/drawing/2014/main" id="{85CCB9E5-3240-F049-9846-ECFCA00387FE}"/>
              </a:ext>
            </a:extLst>
          </p:cNvPr>
          <p:cNvSpPr>
            <a:spLocks noGrp="1"/>
          </p:cNvSpPr>
          <p:nvPr>
            <p:ph idx="1"/>
          </p:nvPr>
        </p:nvSpPr>
        <p:spPr>
          <a:xfrm>
            <a:off x="457200" y="1295400"/>
            <a:ext cx="8229600" cy="4525963"/>
          </a:xfrm>
        </p:spPr>
        <p:txBody>
          <a:bodyPr rtlCol="0">
            <a:normAutofit lnSpcReduction="10000"/>
          </a:bodyPr>
          <a:lstStyle/>
          <a:p>
            <a:pPr eaLnBrk="1" fontAlgn="auto" hangingPunct="1">
              <a:spcAft>
                <a:spcPts val="0"/>
              </a:spcAft>
              <a:defRPr/>
            </a:pPr>
            <a:r>
              <a:rPr lang="en-US" altLang="en-US" dirty="0"/>
              <a:t>What behavior does the hospital want to incentivize?</a:t>
            </a:r>
          </a:p>
          <a:p>
            <a:pPr lvl="1" eaLnBrk="1" fontAlgn="auto" hangingPunct="1">
              <a:spcAft>
                <a:spcPts val="0"/>
              </a:spcAft>
              <a:defRPr/>
            </a:pPr>
            <a:r>
              <a:rPr lang="en-US" altLang="en-US" dirty="0"/>
              <a:t>Better outcomes</a:t>
            </a:r>
          </a:p>
          <a:p>
            <a:pPr lvl="1" eaLnBrk="1" fontAlgn="auto" hangingPunct="1">
              <a:spcAft>
                <a:spcPts val="0"/>
              </a:spcAft>
              <a:defRPr/>
            </a:pPr>
            <a:r>
              <a:rPr lang="en-US" altLang="en-US" dirty="0"/>
              <a:t>Better and more efficient care</a:t>
            </a:r>
          </a:p>
          <a:p>
            <a:pPr lvl="1" eaLnBrk="1" fontAlgn="auto" hangingPunct="1">
              <a:spcAft>
                <a:spcPts val="0"/>
              </a:spcAft>
              <a:defRPr/>
            </a:pPr>
            <a:r>
              <a:rPr lang="en-US" altLang="en-US" dirty="0"/>
              <a:t>Coordination and communication among providers</a:t>
            </a:r>
          </a:p>
          <a:p>
            <a:pPr marL="457200" lvl="1" indent="0" eaLnBrk="1" fontAlgn="auto" hangingPunct="1">
              <a:spcAft>
                <a:spcPts val="0"/>
              </a:spcAft>
              <a:buFont typeface="Arial" panose="020B0604020202020204" pitchFamily="34" charset="0"/>
              <a:buNone/>
              <a:defRPr/>
            </a:pPr>
            <a:endParaRPr lang="en-US" altLang="en-US" dirty="0"/>
          </a:p>
          <a:p>
            <a:pPr lvl="1" eaLnBrk="1" fontAlgn="auto" hangingPunct="1">
              <a:spcAft>
                <a:spcPts val="0"/>
              </a:spcAft>
              <a:defRPr/>
            </a:pPr>
            <a:endParaRPr lang="en-US" altLang="en-US" dirty="0"/>
          </a:p>
          <a:p>
            <a:pPr eaLnBrk="1" fontAlgn="auto" hangingPunct="1">
              <a:spcAft>
                <a:spcPts val="0"/>
              </a:spcAft>
              <a:defRPr/>
            </a:pPr>
            <a:r>
              <a:rPr lang="en-US" altLang="en-US" dirty="0"/>
              <a:t>Data to Prove it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34A78E68-C346-9F41-8ADD-AA8697249C64}"/>
              </a:ext>
            </a:extLst>
          </p:cNvPr>
          <p:cNvSpPr>
            <a:spLocks noGrp="1" noChangeArrowheads="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Stark Employment Exception </a:t>
            </a:r>
          </a:p>
        </p:txBody>
      </p:sp>
      <p:sp>
        <p:nvSpPr>
          <p:cNvPr id="8196" name="Rectangle 3">
            <a:extLst>
              <a:ext uri="{FF2B5EF4-FFF2-40B4-BE49-F238E27FC236}">
                <a16:creationId xmlns:a16="http://schemas.microsoft.com/office/drawing/2014/main" id="{F2C62987-588D-5A4E-A5B2-9D9EFAEC91C5}"/>
              </a:ext>
            </a:extLst>
          </p:cNvPr>
          <p:cNvSpPr>
            <a:spLocks noGrp="1" noChangeArrowheads="1"/>
          </p:cNvSpPr>
          <p:nvPr>
            <p:ph idx="1"/>
          </p:nvPr>
        </p:nvSpPr>
        <p:spPr>
          <a:xfrm>
            <a:off x="457200" y="1066800"/>
            <a:ext cx="8229600" cy="4525963"/>
          </a:xfrm>
        </p:spPr>
        <p:txBody>
          <a:bodyPr rtlCol="0">
            <a:normAutofit lnSpcReduction="10000"/>
          </a:bodyPr>
          <a:lstStyle/>
          <a:p>
            <a:pPr marL="320040" indent="-320040" eaLnBrk="1" fontAlgn="auto" hangingPunct="1">
              <a:spcAft>
                <a:spcPts val="0"/>
              </a:spcAft>
              <a:buFont typeface="Wingdings" pitchFamily="2" charset="2"/>
              <a:buChar char="q"/>
              <a:defRPr/>
            </a:pPr>
            <a:r>
              <a:rPr sz="2000" dirty="0"/>
              <a:t>Protects bona fide employment (employees under usual common law and Internal Revenue Code definitions)</a:t>
            </a:r>
          </a:p>
          <a:p>
            <a:pPr marL="640080" lvl="1" indent="-274320" eaLnBrk="1" fontAlgn="auto" hangingPunct="1">
              <a:spcAft>
                <a:spcPts val="0"/>
              </a:spcAft>
              <a:buFont typeface="Wingdings" panose="05000000000000000000" pitchFamily="2" charset="2"/>
              <a:buChar char="q"/>
              <a:defRPr/>
            </a:pPr>
            <a:r>
              <a:rPr sz="2000" dirty="0"/>
              <a:t>For identifiable services</a:t>
            </a:r>
          </a:p>
          <a:p>
            <a:pPr marL="640080" lvl="1" indent="-274320" eaLnBrk="1" fontAlgn="auto" hangingPunct="1">
              <a:spcBef>
                <a:spcPts val="600"/>
              </a:spcBef>
              <a:spcAft>
                <a:spcPts val="0"/>
              </a:spcAft>
              <a:buFont typeface="Wingdings" panose="05000000000000000000" pitchFamily="2" charset="2"/>
              <a:buChar char="q"/>
              <a:defRPr/>
            </a:pPr>
            <a:r>
              <a:rPr sz="2000" dirty="0"/>
              <a:t>Compensation </a:t>
            </a:r>
          </a:p>
          <a:p>
            <a:pPr lvl="2" eaLnBrk="1" fontAlgn="auto" hangingPunct="1">
              <a:spcBef>
                <a:spcPts val="600"/>
              </a:spcBef>
              <a:spcAft>
                <a:spcPts val="0"/>
              </a:spcAft>
              <a:buFont typeface="Wingdings" pitchFamily="2" charset="2"/>
              <a:buChar char="q"/>
              <a:defRPr/>
            </a:pPr>
            <a:r>
              <a:rPr sz="1800" dirty="0"/>
              <a:t>Set at fair market value </a:t>
            </a:r>
          </a:p>
          <a:p>
            <a:pPr lvl="2" eaLnBrk="1" fontAlgn="auto" hangingPunct="1">
              <a:spcBef>
                <a:spcPts val="600"/>
              </a:spcBef>
              <a:spcAft>
                <a:spcPts val="0"/>
              </a:spcAft>
              <a:buFont typeface="Wingdings" pitchFamily="2" charset="2"/>
              <a:buChar char="q"/>
              <a:defRPr/>
            </a:pPr>
            <a:r>
              <a:rPr sz="1800" dirty="0"/>
              <a:t>Not determined taking into account the volume/value of referrals</a:t>
            </a:r>
          </a:p>
          <a:p>
            <a:pPr marL="640080" lvl="1" indent="-274320" eaLnBrk="1" fontAlgn="auto" hangingPunct="1">
              <a:spcBef>
                <a:spcPts val="600"/>
              </a:spcBef>
              <a:spcAft>
                <a:spcPts val="0"/>
              </a:spcAft>
              <a:buFont typeface="Wingdings" panose="05000000000000000000" pitchFamily="2" charset="2"/>
              <a:buChar char="q"/>
              <a:defRPr/>
            </a:pPr>
            <a:r>
              <a:rPr sz="2000" dirty="0"/>
              <a:t>Arrangement must be commercially reasonable absent referrals</a:t>
            </a:r>
          </a:p>
          <a:p>
            <a:pPr marL="640080" lvl="1" indent="-274320" eaLnBrk="1" fontAlgn="auto" hangingPunct="1">
              <a:spcBef>
                <a:spcPts val="600"/>
              </a:spcBef>
              <a:spcAft>
                <a:spcPts val="0"/>
              </a:spcAft>
              <a:buFont typeface="Wingdings" panose="05000000000000000000" pitchFamily="2" charset="2"/>
              <a:buChar char="q"/>
              <a:defRPr/>
            </a:pPr>
            <a:r>
              <a:rPr sz="2000" dirty="0"/>
              <a:t>Employed physician’s compensation may be conditioned on referrals if</a:t>
            </a:r>
          </a:p>
          <a:p>
            <a:pPr lvl="2" eaLnBrk="1" fontAlgn="auto" hangingPunct="1">
              <a:spcBef>
                <a:spcPts val="600"/>
              </a:spcBef>
              <a:spcAft>
                <a:spcPts val="0"/>
              </a:spcAft>
              <a:buFont typeface="Wingdings" pitchFamily="2" charset="2"/>
              <a:buChar char="q"/>
              <a:defRPr/>
            </a:pPr>
            <a:r>
              <a:rPr sz="2000" dirty="0"/>
              <a:t>Requirement does not apply</a:t>
            </a:r>
          </a:p>
          <a:p>
            <a:pPr lvl="3" eaLnBrk="1" fontAlgn="auto" hangingPunct="1">
              <a:spcBef>
                <a:spcPts val="600"/>
              </a:spcBef>
              <a:spcAft>
                <a:spcPts val="0"/>
              </a:spcAft>
              <a:buClr>
                <a:schemeClr val="accent3"/>
              </a:buClr>
              <a:buFont typeface="Wingdings" pitchFamily="2" charset="2"/>
              <a:buChar char="q"/>
              <a:defRPr/>
            </a:pPr>
            <a:r>
              <a:rPr sz="1800" dirty="0"/>
              <a:t>Patient choice</a:t>
            </a:r>
          </a:p>
          <a:p>
            <a:pPr lvl="3" eaLnBrk="1" fontAlgn="auto" hangingPunct="1">
              <a:spcBef>
                <a:spcPts val="600"/>
              </a:spcBef>
              <a:spcAft>
                <a:spcPts val="0"/>
              </a:spcAft>
              <a:buClr>
                <a:schemeClr val="accent3"/>
              </a:buClr>
              <a:buFont typeface="Wingdings" pitchFamily="2" charset="2"/>
              <a:buChar char="q"/>
              <a:defRPr/>
            </a:pPr>
            <a:r>
              <a:rPr sz="1800" dirty="0"/>
              <a:t>Payer rules</a:t>
            </a:r>
          </a:p>
          <a:p>
            <a:pPr lvl="3" eaLnBrk="1" fontAlgn="auto" hangingPunct="1">
              <a:spcBef>
                <a:spcPts val="600"/>
              </a:spcBef>
              <a:spcAft>
                <a:spcPts val="0"/>
              </a:spcAft>
              <a:buClr>
                <a:schemeClr val="accent3"/>
              </a:buClr>
              <a:buFont typeface="Wingdings" pitchFamily="2" charset="2"/>
              <a:buChar char="q"/>
              <a:defRPr/>
            </a:pPr>
            <a:r>
              <a:rPr sz="1800" dirty="0"/>
              <a:t>Best interests of patient per physician</a:t>
            </a:r>
          </a:p>
          <a:p>
            <a:pPr lvl="2" eaLnBrk="1" fontAlgn="auto" hangingPunct="1">
              <a:spcBef>
                <a:spcPts val="600"/>
              </a:spcBef>
              <a:spcAft>
                <a:spcPts val="0"/>
              </a:spcAft>
              <a:buFont typeface="Wingdings" pitchFamily="2" charset="2"/>
              <a:buChar char="q"/>
              <a:defRPr/>
            </a:pPr>
            <a:r>
              <a:rPr sz="2000" dirty="0"/>
              <a:t>Requires a written agreement</a:t>
            </a:r>
          </a:p>
          <a:p>
            <a:pPr marL="640080" lvl="1" indent="-274320" eaLnBrk="1" fontAlgn="auto" hangingPunct="1">
              <a:spcAft>
                <a:spcPts val="0"/>
              </a:spcAft>
              <a:buFontTx/>
              <a:buNone/>
              <a:defRPr/>
            </a:pPr>
            <a:endParaRPr sz="1800" dirty="0">
              <a:solidFill>
                <a:schemeClr val="tx1">
                  <a:lumMod val="75000"/>
                  <a:lumOff val="25000"/>
                </a:schemeClr>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7B54CC7-AF62-1743-B8D6-F207EBF772A3}"/>
              </a:ext>
            </a:extLst>
          </p:cNvPr>
          <p:cNvSpPr>
            <a:spLocks noGrp="1"/>
          </p:cNvSpPr>
          <p:nvPr>
            <p:ph type="title"/>
          </p:nvPr>
        </p:nvSpPr>
        <p:spPr>
          <a:xfrm>
            <a:off x="-20638" y="0"/>
            <a:ext cx="9164638" cy="1143000"/>
          </a:xfrm>
          <a:solidFill>
            <a:schemeClr val="bg1">
              <a:lumMod val="75000"/>
            </a:schemeClr>
          </a:solidFill>
        </p:spPr>
        <p:txBody>
          <a:bodyPr rtlCol="0">
            <a:noAutofit/>
          </a:bodyPr>
          <a:lstStyle/>
          <a:p>
            <a:pPr eaLnBrk="1" fontAlgn="auto" hangingPunct="1">
              <a:spcAft>
                <a:spcPts val="0"/>
              </a:spcAft>
              <a:defRPr/>
            </a:pPr>
            <a:r>
              <a:rPr lang="en-US" altLang="en-US" sz="3600" b="1" dirty="0"/>
              <a:t>Some Don'ts of Employed Physician Compensation</a:t>
            </a:r>
            <a:endParaRPr altLang="en-US" sz="3600" b="1" dirty="0"/>
          </a:p>
        </p:txBody>
      </p:sp>
      <p:sp>
        <p:nvSpPr>
          <p:cNvPr id="133123" name="Content Placeholder 2">
            <a:extLst>
              <a:ext uri="{FF2B5EF4-FFF2-40B4-BE49-F238E27FC236}">
                <a16:creationId xmlns:a16="http://schemas.microsoft.com/office/drawing/2014/main" id="{345EBF65-9005-404D-A652-133FC9C0D1B2}"/>
              </a:ext>
            </a:extLst>
          </p:cNvPr>
          <p:cNvSpPr>
            <a:spLocks noGrp="1"/>
          </p:cNvSpPr>
          <p:nvPr>
            <p:ph sz="half" idx="1"/>
          </p:nvPr>
        </p:nvSpPr>
        <p:spPr>
          <a:xfrm>
            <a:off x="304800" y="1600200"/>
            <a:ext cx="4038600" cy="4525963"/>
          </a:xfrm>
          <a:solidFill>
            <a:schemeClr val="bg1">
              <a:lumMod val="75000"/>
            </a:schemeClr>
          </a:solidFill>
        </p:spPr>
        <p:txBody>
          <a:bodyPr rtlCol="0">
            <a:normAutofit lnSpcReduction="10000"/>
          </a:bodyPr>
          <a:lstStyle/>
          <a:p>
            <a:pPr eaLnBrk="1" fontAlgn="auto" hangingPunct="1">
              <a:spcAft>
                <a:spcPts val="0"/>
              </a:spcAft>
              <a:buFont typeface="Wingdings" pitchFamily="2" charset="2"/>
              <a:buChar char="q"/>
              <a:defRPr/>
            </a:pPr>
            <a:r>
              <a:rPr lang="en-US" altLang="en-US" sz="1800" dirty="0"/>
              <a:t>Do NOT set compensation in a manner that takes into account the volume or value of anticipated or required referrals.  This applies, whether explicitly or implicitly stated.  </a:t>
            </a:r>
          </a:p>
          <a:p>
            <a:pPr lvl="1" eaLnBrk="1" fontAlgn="auto" hangingPunct="1">
              <a:spcAft>
                <a:spcPts val="0"/>
              </a:spcAft>
              <a:buFont typeface="Wingdings" pitchFamily="2" charset="2"/>
              <a:buChar char="q"/>
              <a:defRPr/>
            </a:pPr>
            <a:r>
              <a:rPr lang="en-US" altLang="en-US" sz="1800" dirty="0"/>
              <a:t>Generally, no hospital referral information may be taken into consideration when determining remuneration, in cash or kind, to physicians that are a referral source to the Medical Center OR are employed by the Medical Center. </a:t>
            </a:r>
          </a:p>
          <a:p>
            <a:pPr lvl="1" eaLnBrk="1" fontAlgn="auto" hangingPunct="1">
              <a:spcAft>
                <a:spcPts val="0"/>
              </a:spcAft>
              <a:buFont typeface="Wingdings" pitchFamily="2" charset="2"/>
              <a:buChar char="q"/>
              <a:defRPr/>
            </a:pPr>
            <a:r>
              <a:rPr lang="en-US" altLang="en-US" sz="1800" dirty="0"/>
              <a:t>Do NOT adjust physician compensation based on referral data. </a:t>
            </a:r>
          </a:p>
        </p:txBody>
      </p:sp>
      <p:sp>
        <p:nvSpPr>
          <p:cNvPr id="133124" name="Content Placeholder 1">
            <a:extLst>
              <a:ext uri="{FF2B5EF4-FFF2-40B4-BE49-F238E27FC236}">
                <a16:creationId xmlns:a16="http://schemas.microsoft.com/office/drawing/2014/main" id="{ECFCFB20-2077-B443-AFD0-EC0036A71E8D}"/>
              </a:ext>
            </a:extLst>
          </p:cNvPr>
          <p:cNvSpPr>
            <a:spLocks noGrp="1"/>
          </p:cNvSpPr>
          <p:nvPr>
            <p:ph sz="half" idx="2"/>
          </p:nvPr>
        </p:nvSpPr>
        <p:spPr>
          <a:solidFill>
            <a:schemeClr val="bg1">
              <a:lumMod val="75000"/>
            </a:schemeClr>
          </a:solidFill>
        </p:spPr>
        <p:txBody>
          <a:bodyPr rtlCol="0">
            <a:normAutofit lnSpcReduction="10000"/>
          </a:bodyPr>
          <a:lstStyle/>
          <a:p>
            <a:pPr eaLnBrk="1" fontAlgn="auto" hangingPunct="1">
              <a:spcAft>
                <a:spcPts val="0"/>
              </a:spcAft>
              <a:buFont typeface="Wingdings" pitchFamily="2" charset="2"/>
              <a:buChar char="q"/>
              <a:defRPr/>
            </a:pPr>
            <a:r>
              <a:rPr lang="en-US" altLang="en-US" sz="1800" dirty="0"/>
              <a:t>Do NOT make hiring decisions that are based on, or have the appearance of being based on, referral data; </a:t>
            </a:r>
          </a:p>
          <a:p>
            <a:pPr lvl="1" eaLnBrk="1" fontAlgn="auto" hangingPunct="1">
              <a:spcAft>
                <a:spcPts val="0"/>
              </a:spcAft>
              <a:buFont typeface="Wingdings" pitchFamily="2" charset="2"/>
              <a:buChar char="q"/>
              <a:defRPr/>
            </a:pPr>
            <a:r>
              <a:rPr lang="en-US" altLang="en-US" sz="1800" dirty="0"/>
              <a:t>Do NOT make physician termination decisions based on referral data.  </a:t>
            </a:r>
          </a:p>
          <a:p>
            <a:pPr eaLnBrk="1" fontAlgn="auto" hangingPunct="1">
              <a:spcAft>
                <a:spcPts val="0"/>
              </a:spcAft>
              <a:buFont typeface="Wingdings" pitchFamily="2" charset="2"/>
              <a:buChar char="q"/>
              <a:defRPr/>
            </a:pPr>
            <a:r>
              <a:rPr lang="en-US" altLang="en-US" sz="1800" dirty="0"/>
              <a:t>Do NOT reduce a physician’s salary on the basis of low referral rates to KDMC facilities; and  </a:t>
            </a:r>
          </a:p>
          <a:p>
            <a:pPr eaLnBrk="1" fontAlgn="auto" hangingPunct="1">
              <a:spcAft>
                <a:spcPts val="0"/>
              </a:spcAft>
              <a:buFont typeface="Wingdings" pitchFamily="2" charset="2"/>
              <a:buChar char="q"/>
              <a:defRPr/>
            </a:pPr>
            <a:r>
              <a:rPr lang="en-US" altLang="en-US" sz="1800" dirty="0"/>
              <a:t>Do NOT track physician referral volumes, and specifically target specialties whose referrals are more profitable to the hospital.  </a:t>
            </a:r>
          </a:p>
          <a:p>
            <a:pPr eaLnBrk="1" fontAlgn="auto" hangingPunct="1">
              <a:spcAft>
                <a:spcPts val="0"/>
              </a:spcAft>
              <a:defRPr/>
            </a:pPr>
            <a:endParaRPr lang="en-US" alt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C8FFD6-B2F1-1A47-B1CC-FEA6DA8A9072}"/>
              </a:ext>
            </a:extLst>
          </p:cNvPr>
          <p:cNvSpPr txBox="1"/>
          <p:nvPr/>
        </p:nvSpPr>
        <p:spPr>
          <a:xfrm>
            <a:off x="-20638" y="0"/>
            <a:ext cx="9164638" cy="646113"/>
          </a:xfrm>
          <a:prstGeom prst="rect">
            <a:avLst/>
          </a:prstGeom>
          <a:solidFill>
            <a:schemeClr val="bg1">
              <a:lumMod val="75000"/>
            </a:schemeClr>
          </a:solidFill>
        </p:spPr>
        <p:txBody>
          <a:bodyPr>
            <a:spAutoFit/>
          </a:bodyPr>
          <a:lstStyle/>
          <a:p>
            <a:pPr algn="ctr" eaLnBrk="1" hangingPunct="1">
              <a:defRPr/>
            </a:pPr>
            <a:r>
              <a:rPr lang="en-US" sz="3600" b="1" dirty="0"/>
              <a:t>60-Day Repayment Rule</a:t>
            </a:r>
          </a:p>
        </p:txBody>
      </p:sp>
      <p:sp>
        <p:nvSpPr>
          <p:cNvPr id="235523" name="AutoShape 7" descr="data:image/jpeg;base64,/9j/4AAQSkZJRgABAQAAAQABAAD/2wCEAAkGBxQTEhQUEBQUFBUXGBgWFhYXFBYXFBoXFRUWFxgUGBUYHCggGBolHBUUITEhJSktMC4vFx8zODMsNygtLisBCgoKDg0OGhAQGjYkHyYsLDQ3NzcsLC43KzcrNywsLSwrLDcrNiwrLisyLDEsLzQ3LCstLCwsLDUtLCwsNCw1LP/AABEIAO4AlQMBIgACEQEDEQH/xAAcAAACAgMBAQAAAAAAAAAAAAAABgQFAgMHAQj/xABDEAABAwIDBAcEBggFBQAAAAABAAIDBBEFEiEGMUFREyJhcYGRoSMyscEHQnKSstEUJDNSYnPh8EN0gpOiZIPC0vH/xAAYAQEBAQEBAAAAAAAAAAAAAAAAAgEDBP/EACYRAQACAQIFAwUAAAAAAAAAAAABAhEDEiExQVFhBHHwUoGRoeH/2gAMAwEAAhEDEQA/AO4oQhAIQvCgFW4njcUI9o7wG/1SxtNtU7M6KnIAaSHyDeSNCG8rG4v2GyUnOuSXXJO8k3JPO51QOVRt0L+ziuO3+x81FdtxLfSNgHIuJ+XzSwsrIGN220/BkQ8HH5obtpUcWxH/AEu/9kuWWVkDRFtxJ9aGM9znNPqCp1LtrGf2kb29xDx56H0SUAvbIOn0OMwy2EcjSf3To77p1VhdcgyphwPaN8ZDZiXx7rnVzO2+8jv5oH8IWMe7RZIBCEIBCEIBCEIBa5z1XW5H4LYsZBoe4oPm6hxmeKaWOeGR0bDmMrI3ODGuF2vfYHqkceYKZKSrZI3NG4PbzaQRu7N3cVd0lPfI9j3RyNFmyMNndo1BDm3sbOuCddDqsqmla83q6KKd1rfpFKf0eo1OuZlxrxJa+54BBUByzDlMlw2iv1K6elJNg2qh6ngXtaSO3OVW4jCIgSK/DJbbvbGI+NjIPVBvussyWZtoi1wb+qvvudHWtc0d5MYV3h8FVPboW0Tr8BiDC77rYyUEy69DlZM2NriLvfSQjjcyyEeWQLazYZxB6XEJHX4U1OxmnK7jIgpZ6hrG5nua1o3uJAb5qBQbQwzyGOF2cgXNgctjfjxsrrHPotpJmb5xJdvtpZTI8NDrua2O+XUAjXQX3aWWdBs3T0UZbTttp1nusXutxLrD0ACDpGBm9PCTqejZ+EKcoWCD9Xh/ls/CFNQCEIQCEIQCEIQC8K9XhQc0w8aeYVkxV9KNT9p34iFYxoNg/vl4hRZsLhf78MTu0xsJ+CltWYCCrGy1GT1qWA/9tv5KbS7K0Q3UlP8A7TT8QpkYUuNBKpqZjQA1jABus0C3dopLndq0RlZOKCLVFL2Kbj3K+qSqHFPdPcgc8IHsIv5bPwhS1Fwoexi+w38IUpAIQhAIQhAIQhAIQhBziMWe8fxuHk4qdErHHsMy5pmA23vAF7W+uB8fNVsDgdQQe5BvCzCxas2oNjFKjUdq3sKCUxeuK1sK9cUEedUeKe67uVzUO52WGE0Qmd0h1jB05PIPPi2/HigYKBtomA8GtHoFIXjV6gEIQgEIQgEIQgEIQg8eLhIm02FOp39JDcRvOoG5jjwtuynhyuRyT4o9bTiRhY8Xa4WI7+3h39yDl8+OTRjc1/Y4EeFxu8lsl2tywGboXPs3MWteL2Fs1rjUgX07FhjOHGN743a23Hm0+663b8Q7kqzDRZhafqucPXN8HeiCZB9JNOYxJ0UoBbm+rfUDT3u0Jlw7HWyyMjYx93G19LDebnXkCVwnaCgkbUChhbcTPZ0Ngfdkd7ncHX8Au1My4e0RRZZanKA+Vw6jNNwaDx32vrfXegcW0vM+n5rkFBt9W1NfJTsbFFFE54eQwmTKx2UAueSLkhvDddNuF4/UCZnSPzsc4Nc0taLBxy5mloGW1weOgPelrZTDvaVMwbd1RUSFg4lolLG+ZDj3IG7C6N9TJZ5JY3V5+DRwudfC6eYI8osBYDQAbgBwCiYPQCGNrBqd7jzcd5+Xgp6AQhCAQhCAQhCAQhCAQhCAXhC9QgW9ssOzR9K3fHv7WHf5b/NIAZZ55EA+Vh8D6Lr8zAQQRcEWPdxC5ditIYpHM/cdl8OB8iEGrC8PYayCpfb9WbNIO0dE4Wt32Pgt+UuJc73nEk953qBO8gMDdM72Rn7MjwHW8L+avGx6IK6ou1pc3eBcfa+r/wAsqY9icLDbG3ViaGN+0G2Jv3W+8qWduoHbm+7qB528k/4RSdHExvG1z9pxufVBOAXqEIBCEIBCEIBCEIBCEIBCEIBCEIBJW3FJaRrx9dtj3sOh8j/xCdVQ7YQ3gzfuuB8D1fmEHPd74O2aP5lMjm6Ja3S0/wDPjHxCapRp/fagj4bBnqWN4aE9wu4/hA8U/BJ2x7M08zv3Tl8crPndOQQCEIQCEIQCEIQCEIQCEIQCEIQCEIQCrcfjvTyj+En7tj8lZKJio9jL/Lf+EoOVT/tYP8zF6u/qm2QaJQqj7WD/ADMH4wnJzdEGH0czh7aojUtqJGHvDyQPItTkuffRA8dDWn/rJvTKN6bKzH6ePQyNcRwb1j6aBBbISdV7ZHdDH4vP/iD81VO2iqS4O6S1uAaMvdltqPE96DoyEv4NtIyWzZLRv7+qT2O59ivwUHqEIQCEIQCEIQCF5deZkGSFDrMTii/aSNb2E6nuA1Koq3bSIXETHPPM9UeuvogaLqFjEoEMtyB1HjU21LTokes2pqH+64Rjk0a+Ljr5WVJW5pQ4PcSXAtuSSRmBGhJ0QaKmXrwu4CpgPgZWt+fonp25csxjO7D87PfjayS28ZoHAuB52LXXHYuibEVMtbRQ1MzRDnvcAk6NcW5wCOqHWJF76HegQtk5XfrbbnL+lS6XNtTvtzV7ZU2zLRlnlG6WomkZbdkzlrT3EAnxCuLoMgvVrzIzINivMH2lfFZsl3s7ffHceI7D5pezLwuQdXoa5krc0bg4ceYPIjgVJBXIYsVNOekEgjtvLnAN8bmxCcNkNu4K15iYbyBpcXNa4wmxANn2tfXddA3oXjShBi59lV1m0dPHvlBPJnWPpoPEqg2ycXS5CSG5QbA6a31I47koyxlpsfA8Cgb6zbjhDF4vPyb+ao6vH6iT3pCByb1R6anzVTmRmQbCdb8TvPE954ousMy8zINt0XWrMo+I1JZFI9upaxzgOZANh5geaCjdtTHHPURAZmAZibi2cC0tv4fd8cx4pkrNvGvwbLSRGH2YhABvkZcRvy21zBt7eBXLdoMBkpSXvbnic4dcSAPu4AuaRwv3EaLpP0Y7Ix1VAZZA+OEukAjzlzngANc7pLDICcws0A9XeLoM8LkYYYzFYMygNA3AAWspOdKezOIRwUg6aVjQHyBpLhchry24G87juVvS1VRU6UNHPP8Axub0MP8AuSaeG9BaF60VdayMXkexg5ucG+V1Y02wNbIL1tXFSs4sgaC/xlk7OxW+G7G4bTEPELqmUf4tQ4yHTUHrWaDr9VoQJVNiz5zloqeoqTzZGRF4yus0DtKuqXY3EZhepmgoY9DZntZbW4vccgN+SeH4m62VgDG8GsFvW2ngAob5SdSbnt1KCooth8OiIdKJa2T9+ofmb/pj0Zbuae9M9HWWLWRNZEy46rGgeBO70VWXrdhzrys+0EDexC9CECVtppM3tYPQlL7rEWOquNsqnNJGf4SP+SoWvQRqiEt13haMytAee5L205lgZ0kEfStGrgHWc0D61rat58vOwTM68Mi5wNrKuVwbC1oJ3BrST6mxTHg2wGL1ljK58LDxecgt2NFifAW7UF5UV8bPfe1ve4D4qC/EG1I6KnzSl7mNORjnANztzEuAt7uZNmDfQ7QwEPrpHVDxrZzi1l+Vhq7uTvTSU9O3JTQtYOxob8r+aDm+LbMy1zBC2OTLnDnODQLW4Z3kMvuvvOh0TRBsxUinjp5KptFTMYGCKnt0pbxzVEg1JuT1WDfx3q7mxR7uNhybp6nXysoL5ee/1896CJhGy2GUdjT0zXvH+JJ138rgvvbwACt5sVedAQ0cmi2nfv8AKyrXPWBkQb3zEm5NzzO/z3rAvUd0i1mVBKMiwMiiulWsyIJZkUvB3+3j+0qcy2Vns4xzpmODTlaSS63V3GwvxN+AQPQQgIQcv2llu5h7x52Kq2PTXtVgpsSASN/aO1JTZNSL7kFkx63Neq+ORSo3oGXZmCmp47wU8TJCTmcGgEm5N72Lr6jzVlPiL3cbdg09d/qqXCHez/1H4BSy5Bm5/wDfHzWBctTpFpdKg3l61PkWh0q0vlQb3SrW6VRnSqBUYkxu837Br523ILJ0q1OmS7PtBc2jFz2db+g80U+HVdQdGkA8Xa+nuhBa1GKsbxv3fnuVXLj7nG0QzHsGb+iY8L+jdzrGocTx1Py3Jyw3ZSnhtZgJ5lBzvBMNqZngvYcvbc/HQdwC6jhtGWgF2+275KdHEG6AALYg8aEL1CDXLGHCxF1zXbPZV7D01OO1zeB8F05YSRgix1QcJpKu/YRoQd4KsYpVf7Z7Gm5mptHC9xz70nUVTclrhZw3g70DlhD+oftfJqkvkVXhEnUd3/IfkirxJjPecL8hqfIaoJj5VpfMl2s2kA0YNfM/db8yokYqqg2Yx1jxOg+621/ElBfVOJMbvdryGp8gqiq2iG5gueVrnybp5lW+G/R7NJYzuNuWgHkNE44TsTTxW6uYhBzKGmq6g9VpAPEjTyGnxTFhf0cvfYzuPdfTwAXTYKZjNGNAstjpQBdAv4XsdTwgdW5V/FTtb7rQO5QZsegbo6aMWvcZxcW5gHRZV2IEQulhAks3M1oPvW1sCL8EVst2T7rHOqrCsZZOCPckbo+MkZmkgHuIsQbjRUM888NS8VUnSUzxZt7CwO/RoF8ttTyN1mXWuhM2msziY/fsbn1jBoXNB7XALYyUHdYpRp6SKCUxPYHRSC4JYXtNhYuc83A0tfnv4qPilU+gmj6MeweRcXGUAXzWA3Ft2m+twDfcSs3Lj0u6dtZ44z7/ANPIKFhEdAvVWHmw2oQhGMXsB3pG2t2J6U9JT9WQctLp7Qg4vUYXWgCMRHXeQbNvuvpr4XUnDtgKiT9s4gch1R5fmuuPCW8Zx1zKmKmjytdI0uzvBLRqQGgXGZxIPG2nasmcL09O2pOK/MIuE7CU8XvDMUyQUsbAcjWgD5JbxrFp6Yj9IAkheQBJCHMkab6DLc311367rc5sM4jHSxWMDxnLhzIF3HiDYDhrpu1JZdJ0LRWLd+SbW49DEwPkf1TcNLWveDb7ANlHlxmXquZTSOYdS7NFcC2/JnueGgWFMGVEc8RF25jpuIzgPB7CHE27vFVFBEYv1Sonkay5EZDmsu0jRuYDNuvaxG4jlfJl1ppUxP1R08d4TIMRnMpbUSNjY63RFjQ0nMdC4Sg67hbSx0I1Cr4ny1NRNSyETwWIMoAbkdlBABG913f/ADcs8ZZDM1lFGXyOsSybrODHMGZrXSDQ3ykb76DjYrHD8Bnmib07X0s7BZsrHtu7X6zGEg+fbzCycvTXZWu+eH25drR1SIo2QtbSSRB97iOxaNQS4AFxFtNRY6WI4Kz2bwl0ETmSOzZnEga5Wi1tL89SeFyVhQ4NPltUzCQj3XNYGuA1uCdb6W1sDpdXsMdgASTbibXPfa3wVRDy6+tPGsTnM8fPmCbhmFxzPc5jmtmhzQ5mE9J1CWgvN7G4AO7v4hSqZ1ROHRz07mhpvHMSxt3M3O6O9x1uzUcLGyaI6drblrQL77AC63ALNqbepmeme3gpYfgU7qd0NS9l73Y5l8zATfICbdW1wOxTIdmmWjE0kkwjtkDzYC264aBmtb610w2QAtxCbeo1J8MWjReLOyFTg9QhCwCEIQeOVJtBgDKkNLgQ9lywhxbrb3SW62vY+CvF4QkxmMLpe1LbqziS70UskToamnLwQRma9hBHC5LmuDuN7dt7rLZTCX09M2KU5jmc7hYBxuG9tvmr/IvcqzHHK7a1prNOUTOfwr6TCmRvc6MZcwAIB6vVJIsD7u87tFsqcOje4OexjnN0BLQSAd4F924Kaha57rZzlpjisLAWWzKskIljZer1CACEIQCEIQCEIQf/2Q==">
            <a:extLst>
              <a:ext uri="{FF2B5EF4-FFF2-40B4-BE49-F238E27FC236}">
                <a16:creationId xmlns:a16="http://schemas.microsoft.com/office/drawing/2014/main" id="{F94BD688-122F-9342-81C5-9F12A1C663F6}"/>
              </a:ext>
            </a:extLst>
          </p:cNvPr>
          <p:cNvSpPr>
            <a:spLocks noChangeAspect="1" noChangeArrowheads="1"/>
          </p:cNvSpPr>
          <p:nvPr/>
        </p:nvSpPr>
        <p:spPr bwMode="auto">
          <a:xfrm>
            <a:off x="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35524" name="Picture 8">
            <a:extLst>
              <a:ext uri="{FF2B5EF4-FFF2-40B4-BE49-F238E27FC236}">
                <a16:creationId xmlns:a16="http://schemas.microsoft.com/office/drawing/2014/main" id="{F04751A5-F5BC-8249-ACD2-B9847B136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113" y="1295400"/>
            <a:ext cx="2495550" cy="398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071AC626-05C9-714D-9A51-F87F382BD9A2}"/>
              </a:ext>
            </a:extLst>
          </p:cNvPr>
          <p:cNvSpPr>
            <a:spLocks noGrp="1"/>
          </p:cNvSpPr>
          <p:nvPr>
            <p:ph type="title"/>
          </p:nvPr>
        </p:nvSpPr>
        <p:spPr>
          <a:xfrm>
            <a:off x="0" y="0"/>
            <a:ext cx="9144000" cy="762000"/>
          </a:xfrm>
          <a:solidFill>
            <a:schemeClr val="bg1">
              <a:lumMod val="75000"/>
            </a:schemeClr>
          </a:solidFill>
        </p:spPr>
        <p:txBody>
          <a:bodyPr rtlCol="0">
            <a:normAutofit/>
          </a:bodyPr>
          <a:lstStyle/>
          <a:p>
            <a:pPr eaLnBrk="1" fontAlgn="auto" hangingPunct="1">
              <a:spcAft>
                <a:spcPts val="0"/>
              </a:spcAft>
              <a:defRPr/>
            </a:pPr>
            <a:r>
              <a:rPr lang="en-US" altLang="en-US" sz="3600" b="1" dirty="0"/>
              <a:t>60-Day Repayment Requirement</a:t>
            </a:r>
          </a:p>
        </p:txBody>
      </p:sp>
      <p:sp>
        <p:nvSpPr>
          <p:cNvPr id="135171" name="Content Placeholder 2">
            <a:extLst>
              <a:ext uri="{FF2B5EF4-FFF2-40B4-BE49-F238E27FC236}">
                <a16:creationId xmlns:a16="http://schemas.microsoft.com/office/drawing/2014/main" id="{815E9686-688E-5F44-B2E6-804854562168}"/>
              </a:ext>
            </a:extLst>
          </p:cNvPr>
          <p:cNvSpPr>
            <a:spLocks noGrp="1"/>
          </p:cNvSpPr>
          <p:nvPr>
            <p:ph idx="1"/>
          </p:nvPr>
        </p:nvSpPr>
        <p:spPr>
          <a:xfrm>
            <a:off x="457200" y="1219200"/>
            <a:ext cx="8229600" cy="4525963"/>
          </a:xfrm>
        </p:spPr>
        <p:txBody>
          <a:bodyPr rtlCol="0">
            <a:normAutofit fontScale="92500"/>
          </a:bodyPr>
          <a:lstStyle/>
          <a:p>
            <a:pPr algn="just" eaLnBrk="1" fontAlgn="auto" hangingPunct="1">
              <a:spcAft>
                <a:spcPts val="0"/>
              </a:spcAft>
              <a:defRPr/>
            </a:pPr>
            <a:r>
              <a:rPr lang="en-US" altLang="en-US" sz="2800" dirty="0">
                <a:latin typeface="Univers Extended"/>
              </a:rPr>
              <a:t>Section </a:t>
            </a:r>
            <a:r>
              <a:rPr lang="en-US" altLang="en-US" sz="2800" dirty="0"/>
              <a:t>6402 of Affordable Care Act (ACA) requires reporting and repayment of overpayments within 60 days of identification (or due date of next cost report, if applicable)</a:t>
            </a:r>
          </a:p>
          <a:p>
            <a:pPr lvl="1" algn="just" eaLnBrk="1" fontAlgn="auto" hangingPunct="1">
              <a:spcAft>
                <a:spcPts val="0"/>
              </a:spcAft>
              <a:defRPr/>
            </a:pPr>
            <a:r>
              <a:rPr lang="en-US" altLang="en-US" sz="2400" dirty="0"/>
              <a:t>Applies to Medicare and other federal health care programs</a:t>
            </a:r>
          </a:p>
          <a:p>
            <a:pPr lvl="1" algn="just" eaLnBrk="1" fontAlgn="auto" hangingPunct="1">
              <a:spcAft>
                <a:spcPts val="0"/>
              </a:spcAft>
              <a:defRPr/>
            </a:pPr>
            <a:r>
              <a:rPr lang="en-US" altLang="en-US" sz="2400" dirty="0"/>
              <a:t>What’s “identification”?</a:t>
            </a:r>
          </a:p>
          <a:p>
            <a:pPr lvl="1" algn="just" eaLnBrk="1" fontAlgn="auto" hangingPunct="1">
              <a:spcAft>
                <a:spcPts val="0"/>
              </a:spcAft>
              <a:defRPr/>
            </a:pPr>
            <a:endParaRPr lang="en-US" altLang="en-US" sz="2400" dirty="0"/>
          </a:p>
          <a:p>
            <a:pPr algn="just" eaLnBrk="1" fontAlgn="auto" hangingPunct="1">
              <a:spcAft>
                <a:spcPts val="0"/>
              </a:spcAft>
              <a:defRPr/>
            </a:pPr>
            <a:r>
              <a:rPr lang="en-US" altLang="en-US" sz="2800" dirty="0"/>
              <a:t>Failure to repay within 60-days may be a false claim</a:t>
            </a:r>
          </a:p>
          <a:p>
            <a:pPr algn="just" eaLnBrk="1" fontAlgn="auto" hangingPunct="1">
              <a:spcAft>
                <a:spcPts val="0"/>
              </a:spcAft>
              <a:defRPr/>
            </a:pPr>
            <a:endParaRPr lang="en-US" altLang="en-US" sz="2800" dirty="0"/>
          </a:p>
          <a:p>
            <a:pPr algn="just" eaLnBrk="1" fontAlgn="auto" hangingPunct="1">
              <a:spcAft>
                <a:spcPts val="0"/>
              </a:spcAft>
              <a:defRPr/>
            </a:pPr>
            <a:r>
              <a:rPr lang="en-US" altLang="en-US" sz="2800" dirty="0"/>
              <a:t>Waiting on more guidance and regulations</a:t>
            </a:r>
          </a:p>
          <a:p>
            <a:pPr eaLnBrk="1" fontAlgn="auto" hangingPunct="1">
              <a:spcAft>
                <a:spcPts val="0"/>
              </a:spcAft>
              <a:defRPr/>
            </a:pPr>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A0CB5F8-7EFF-3543-AD7A-16A79BB991E9}"/>
              </a:ext>
            </a:extLst>
          </p:cNvPr>
          <p:cNvSpPr>
            <a:spLocks noGrp="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cs typeface="Times New Roman" pitchFamily="18" charset="0"/>
              </a:rPr>
              <a:t>False Claims Act Prohibitions</a:t>
            </a:r>
          </a:p>
        </p:txBody>
      </p:sp>
      <p:sp>
        <p:nvSpPr>
          <p:cNvPr id="32771" name="Content Placeholder 2">
            <a:extLst>
              <a:ext uri="{FF2B5EF4-FFF2-40B4-BE49-F238E27FC236}">
                <a16:creationId xmlns:a16="http://schemas.microsoft.com/office/drawing/2014/main" id="{19524FA3-DE10-764B-AE5E-4EB69D6AA3E3}"/>
              </a:ext>
            </a:extLst>
          </p:cNvPr>
          <p:cNvSpPr>
            <a:spLocks noGrp="1"/>
          </p:cNvSpPr>
          <p:nvPr>
            <p:ph idx="1"/>
          </p:nvPr>
        </p:nvSpPr>
        <p:spPr>
          <a:xfrm>
            <a:off x="457200" y="1219200"/>
            <a:ext cx="8229600" cy="4525963"/>
          </a:xfrm>
        </p:spPr>
        <p:txBody>
          <a:bodyPr rtlCol="0">
            <a:normAutofit fontScale="92500" lnSpcReduction="20000"/>
          </a:bodyPr>
          <a:lstStyle/>
          <a:p>
            <a:pPr marL="273050" algn="just" eaLnBrk="1" fontAlgn="auto" hangingPunct="1">
              <a:spcAft>
                <a:spcPts val="0"/>
              </a:spcAft>
              <a:defRPr/>
            </a:pPr>
            <a:r>
              <a:rPr lang="en-US" altLang="en-US" sz="2800" dirty="0">
                <a:solidFill>
                  <a:srgbClr val="262626"/>
                </a:solidFill>
              </a:rPr>
              <a:t>Prohibits the knowing submission of false claims or the use of a false record or statement for payment with government funds</a:t>
            </a:r>
          </a:p>
          <a:p>
            <a:pPr marL="273050" algn="just" eaLnBrk="1" fontAlgn="auto" hangingPunct="1">
              <a:spcAft>
                <a:spcPts val="0"/>
              </a:spcAft>
              <a:defRPr/>
            </a:pPr>
            <a:endParaRPr lang="en-US" altLang="en-US" sz="2800" dirty="0">
              <a:solidFill>
                <a:srgbClr val="262626"/>
              </a:solidFill>
            </a:endParaRPr>
          </a:p>
          <a:p>
            <a:pPr marL="273050" algn="just" eaLnBrk="1" fontAlgn="auto" hangingPunct="1">
              <a:spcAft>
                <a:spcPts val="0"/>
              </a:spcAft>
              <a:defRPr/>
            </a:pPr>
            <a:r>
              <a:rPr lang="en-US" altLang="en-US" sz="2800" dirty="0">
                <a:solidFill>
                  <a:srgbClr val="262626"/>
                </a:solidFill>
              </a:rPr>
              <a:t>Covers claims presented to any health care program funded in whole or in part by federal funds</a:t>
            </a:r>
          </a:p>
          <a:p>
            <a:pPr marL="273050" algn="just" eaLnBrk="1" fontAlgn="auto" hangingPunct="1">
              <a:spcAft>
                <a:spcPts val="0"/>
              </a:spcAft>
              <a:defRPr/>
            </a:pPr>
            <a:endParaRPr lang="en-US" altLang="en-US" sz="2800" dirty="0">
              <a:solidFill>
                <a:srgbClr val="262626"/>
              </a:solidFill>
            </a:endParaRPr>
          </a:p>
          <a:p>
            <a:pPr marL="273050" algn="just" eaLnBrk="1" fontAlgn="auto" hangingPunct="1">
              <a:spcAft>
                <a:spcPts val="0"/>
              </a:spcAft>
              <a:defRPr/>
            </a:pPr>
            <a:r>
              <a:rPr lang="en-US" altLang="en-US" sz="2800" dirty="0">
                <a:solidFill>
                  <a:srgbClr val="262626"/>
                </a:solidFill>
              </a:rPr>
              <a:t>“Knowing” includes actual knowledge, deliberate ignorance and reckless disregard for the truth or falsity of the information</a:t>
            </a:r>
          </a:p>
          <a:p>
            <a:pPr marL="273050" algn="just" eaLnBrk="1" fontAlgn="auto" hangingPunct="1">
              <a:spcAft>
                <a:spcPts val="0"/>
              </a:spcAft>
              <a:defRPr/>
            </a:pPr>
            <a:endParaRPr lang="en-US" altLang="en-US" sz="2800" dirty="0">
              <a:solidFill>
                <a:srgbClr val="262626"/>
              </a:solidFill>
            </a:endParaRPr>
          </a:p>
          <a:p>
            <a:pPr marL="273050" algn="just" eaLnBrk="1" fontAlgn="auto" hangingPunct="1">
              <a:spcAft>
                <a:spcPts val="0"/>
              </a:spcAft>
              <a:defRPr/>
            </a:pPr>
            <a:r>
              <a:rPr lang="en-US" altLang="en-US" sz="2800" dirty="0">
                <a:solidFill>
                  <a:srgbClr val="262626"/>
                </a:solidFill>
              </a:rPr>
              <a:t>Applies to individuals and corporate entities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526CDED8-757B-0342-A9B0-F97D244C9109}"/>
              </a:ext>
            </a:extLst>
          </p:cNvPr>
          <p:cNvSpPr>
            <a:spLocks noGrp="1"/>
          </p:cNvSpPr>
          <p:nvPr>
            <p:ph type="title"/>
          </p:nvPr>
        </p:nvSpPr>
        <p:spPr>
          <a:xfrm>
            <a:off x="0" y="0"/>
            <a:ext cx="9144000" cy="762000"/>
          </a:xfrm>
          <a:solidFill>
            <a:schemeClr val="bg1">
              <a:lumMod val="75000"/>
            </a:schemeClr>
          </a:solidFill>
        </p:spPr>
        <p:txBody>
          <a:bodyPr rtlCol="0">
            <a:normAutofit fontScale="90000"/>
          </a:bodyPr>
          <a:lstStyle/>
          <a:p>
            <a:pPr eaLnBrk="1" fontAlgn="auto" hangingPunct="1">
              <a:spcAft>
                <a:spcPts val="0"/>
              </a:spcAft>
              <a:defRPr/>
            </a:pPr>
            <a:r>
              <a:rPr lang="en-US" altLang="en-US" sz="3600" b="1" dirty="0"/>
              <a:t>60-Day Repayment Requirement - Identification</a:t>
            </a:r>
          </a:p>
        </p:txBody>
      </p:sp>
      <p:sp>
        <p:nvSpPr>
          <p:cNvPr id="239619" name="Rectangle 4">
            <a:extLst>
              <a:ext uri="{FF2B5EF4-FFF2-40B4-BE49-F238E27FC236}">
                <a16:creationId xmlns:a16="http://schemas.microsoft.com/office/drawing/2014/main" id="{F2053849-80F0-2849-B47F-67D365AA6B1C}"/>
              </a:ext>
            </a:extLst>
          </p:cNvPr>
          <p:cNvSpPr>
            <a:spLocks noChangeArrowheads="1"/>
          </p:cNvSpPr>
          <p:nvPr/>
        </p:nvSpPr>
        <p:spPr bwMode="auto">
          <a:xfrm>
            <a:off x="533400" y="1219200"/>
            <a:ext cx="8001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000"/>
              <a:t>The 60-day rule states that an overpayment must be repaid to Centers for Medicare and Medicaid Services (CMS) 60 days after the overpayment is identified. </a:t>
            </a:r>
          </a:p>
          <a:p>
            <a:pPr algn="just" eaLnBrk="1" hangingPunct="1">
              <a:spcBef>
                <a:spcPct val="0"/>
              </a:spcBef>
              <a:buFontTx/>
              <a:buNone/>
            </a:pPr>
            <a:endParaRPr lang="en-US" altLang="en-US" sz="2000"/>
          </a:p>
          <a:p>
            <a:pPr algn="just" eaLnBrk="1" hangingPunct="1">
              <a:spcBef>
                <a:spcPct val="0"/>
              </a:spcBef>
              <a:buFontTx/>
              <a:buNone/>
            </a:pPr>
            <a:r>
              <a:rPr lang="en-US" altLang="en-US" sz="2000"/>
              <a:t>However, there is some uncertainty regarding what identification entails and when the 60-day deadline truly begins. Some commenters believe the 60-day clock should begin when a billing error is first recognized, while others argue it should begin once the provider has calculated the overpayment amount. A common lesson learned by providers is that the government is not going to treat a provider well who has not tried to identify and fix an overpayment error with reasonable speed, so providers must be remain diligent in complying with this rule.</a:t>
            </a:r>
          </a:p>
          <a:p>
            <a:pPr algn="just" eaLnBrk="1" hangingPunct="1">
              <a:spcBef>
                <a:spcPct val="0"/>
              </a:spcBef>
              <a:buFontTx/>
              <a:buNone/>
            </a:pPr>
            <a:endParaRPr lang="en-US" altLang="en-US" sz="2000"/>
          </a:p>
          <a:p>
            <a:pPr algn="just" eaLnBrk="1" hangingPunct="1">
              <a:spcBef>
                <a:spcPct val="0"/>
              </a:spcBef>
              <a:buFontTx/>
              <a:buNone/>
            </a:pPr>
            <a:r>
              <a:rPr lang="en-US" altLang="en-US" sz="2000"/>
              <a:t>If you are uncertain is there is an overpayment situation, immediately contact the Medical Center’s Compliance &amp; Integrity Department or Legal Services Department.</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F84CA1-01B2-E143-A68B-5413C056F99E}"/>
              </a:ext>
            </a:extLst>
          </p:cNvPr>
          <p:cNvSpPr txBox="1"/>
          <p:nvPr/>
        </p:nvSpPr>
        <p:spPr>
          <a:xfrm>
            <a:off x="0" y="0"/>
            <a:ext cx="9220200" cy="646113"/>
          </a:xfrm>
          <a:prstGeom prst="rect">
            <a:avLst/>
          </a:prstGeom>
          <a:solidFill>
            <a:schemeClr val="bg1">
              <a:lumMod val="75000"/>
            </a:schemeClr>
          </a:solidFill>
        </p:spPr>
        <p:txBody>
          <a:bodyPr>
            <a:spAutoFit/>
          </a:bodyPr>
          <a:lstStyle/>
          <a:p>
            <a:pPr algn="ctr" eaLnBrk="1" hangingPunct="1">
              <a:defRPr/>
            </a:pPr>
            <a:r>
              <a:rPr lang="en-US" sz="3600" b="1" dirty="0"/>
              <a:t>Disclosures to the Government</a:t>
            </a:r>
          </a:p>
        </p:txBody>
      </p:sp>
      <p:sp>
        <p:nvSpPr>
          <p:cNvPr id="241667" name="AutoShape 7" descr="data:image/jpeg;base64,/9j/4AAQSkZJRgABAQAAAQABAAD/2wCEAAkGBxQTEhUUExQWFhUXGBoYGBgXGBgXGhQYGBgYGhcXFxQYHCggGBolHBgUITEhJSktLi4uFx8zODMsNygtLisBCgoKDg0OGhAQGywkHCQsLCwsLCwsLCwsLCwsLCwsLCwsLCwsLCwsLCwsLCwsLCwsLCwsLCwsLCwsLCwsLCw3N//AABEIAMwA8AMBIgACEQEDEQH/xAAcAAABBAMBAAAAAAAAAAAAAAAFAwQGBwECCAD/xABKEAABAwIEAwUFBQUECQMFAQABAgMRAAQFEiExBkFRBxMiYXEygZGhsRRCwdHwFSMzUnIIJYKyJkNTYnOSouHxJDXCF2PE0uIW/8QAGAEBAQEBAQAAAAAAAAAAAAAAAQACAwT/xAAoEQACAQQBBAEEAwEAAAAAAAAAARECEiExQQMiUWFxMkKB8BORsVL/2gAMAwEAAhEDEQA/ALwivRTZrOMubXefwpyDQmLPRXorNepAxFer00hd3aWxKjFDaWWKUixNM7nEEJ51B+Ju0FtsEAj41VWN9oq1HwfWuD6rqxSdP442XrccQoB3pe04kaOk1y6/xY8o7mtW8au1ewVD0rVKqWWDVJ1RfcQtIE5h76gmMdpaUEwuROkcqpdVreujxLWR5qNajhJ86mKXVO2SSWiev9o4KiZVBMxPPy6U8s+1FMZSSR5n61W6eDnztBpB7hW4T92hW+Rb9F0YLxlakgwJ336VMmOI7ZSCsBMk89ddiTXLK7N9rXKoU5a4ifSImtKeAcHVuH4swpyEkhR01205DpS95fJKglMKhaQqYO8xXMeF8cuNqClEmDO/WrDwLj1hzxuQDpOvMbHzodTWyt8Fti+bSPZ3GunTlXlYmlM+E6JmNNpG3xoJY8RMOFOQJ1zT5QJ2oipTDgyRClJAkD+bbX3UyZgcru0BUZQAAZ0GhEGlPtrcnw6iTsNcon6Vra27bidUCRKT67H41rfIYagrSBJgQCdSPypyBum6bXlATmkkjQaEbz51vZrbXOVI00Og01On1+NZtrRuAptIEjQjzpFp1tjwFRzHxEkb8pMadKSM2922kEkBEqVOm5Bg/hWy7trNMSQjPMTokxv1pNbLCtDGskCToZ1I6a1o0LcBKknQeEQT987HykVZLArDSuWqk5o1BObX8KzbtNGFxBOu5J8UKj8fdSC7dlOsklGUaK1HLX406RYISNzoBqTtlBA19CaMkbXBbcGVRBA13jbXf30gjC2lA5dlfynn+gPhWPsrQhIcidhmGsDLoPQ0uxbpagBUJ2AJAEmNvP8AOkh2KzTJ3EMu6T604tLgOJCk7GlNE0LVhSorC1xvUH404xQyggGsV1qlDTTcwxxDxQ3bpOomqO4y7R1uEpQfnUV4n4pcuFGD4frQvCsJcfVCR764qh1d3Uf4OrqVOKdiFxdOPK1JJo1g3CDz5GhAqwuF+AQhOZQk+dWHwvaNlKoAlNafV4pMxyyvMF7L/DJEn0o7gXBQSClSdQY2q1bEgp0pYNCZgTW6ablJhvJWtlw0AhaY1Sqt7jh+EOQNQJFWL9mTJMb71o42kESBrpVVSlsE2QXDsGGdpUaKGtSFrAWlgykbxRpm1SkAAbbUo22BPmZpsRSRW84KaWNh8KieM9lrawYTVsg1mKrEVxy7xB2autSUfCKhNzauMqhQKTXaFxaIWIUkGoTxV2fNPpJSBOvKruXs0mmUHgHFKm1jOTHWfKNauHhrie3Wn2pKQndXTaqk4t4JdtVEgSn6VH8OxJbJOUkA70JJ5pH5OtmX2hlUHD4cyj0JI1B609W406EknMJ0idzVUcEcQNPJgrOp2nYnerEwzIUyhwiVjcjXLppTTUZaCzNqhkFQJAAg66ACmr/cuqnOZgDQ9Tp862urhDiVNzMnIYOx99NEYU0mMrkQRzGsGQK1IClulpSc+oVqCCdfa1+db/s9oBQ70/dnUeHKZB+JpK6wslJDaxm1jNsAo66DelDgyRPijWRMb+vMVBg1Ni2SqHFEmM0EfeII+lFLpCHEKSoiDodaFt2IcCsq8uwUMo9pBOvzrZ3BtPbEAyJHLNm111qEdiwGdLhUDGYmQOcag8tq9iFuHkJCVJ9pKgSM05TOgmtLJqEd2ohUgmY0yqOlD2cGcTl8Y8OUCAfCEqkEeZ2qKRynHkR4hG2nrRNK0hMiI30oVeXDaV5VoEETNBccxttps92dBymsOqDUSN+NOKw0gia544m4gXcrOvhn4084z4iU+4Ug+Eb+dMeG8EVcLGnhrNK+6o23GEb8OcPLuFDTSr04T4PS2gHKNKc8GcKhtIMVPmWQkQKnNRjCIOm8AWps6HakeFbjLdqbP3qJ8acPKXDrWikmT50CvLZaVsvoBzJIzDqOdc6elUqp/A1VpomuG3GV9xo7xmFEkXic2Wdai3EZUi4trlvb2V+himnEBWm6JRMFIUPdWldSkGGydlfKgPGt0pu1LyN21JV7p1oXdYytNzaKI/dupIV5KEUS4jbC7G4QNfAY+orctppoNB5DoKQrqAfiJrKl6GOhqKrxX/0Nq5zV3YPlGhrPC1+pVzeMKmElKkE9FAz861LmOAjBIbG4lpKiaW+0JkCd9qr+3vHFYM4oyFpUR56L/KnmMPKSjDXEzJUgK8wpKZms96RYJom4SVZZ1FK1DX7hScYSkTkUzr0zSYqY10TctMnBHONrFs2zrigJSkn1rn/jDgdbSUuJGpEkR11rojjO2Llm6lO8T8CDQXFsHF7boKVZSlOselYrVrTXMjS9pnMGH3ymVgjTUSPQzV48FYmm4bALnMnQaiarLjrhg27mgJ01MUJ4YxdTDqSDpPX3VPKuRqeDqVVmCkrDhgnPECSRoa2OEhYSQ4ANIkDYbD1qNcIBT6E+MaJIGpO9SJOCuQAVJMQeY2BnnWllGXgIWlqpBSJSQlJE895+Fb4jZd5lJIGWZB2OnOh/7IcAAziBGgnWJnWvJwxyTtB0Op1BEUgeGDL1yqTCs3I6ggfkKynCHTlzLBAkc9ido508w+2WgNhQBypIJBPu0501aZcQ654gc2qUlR20k+6qCkROEukJAUkAJyEpJGypBrzmGvZVAKzE7HNHTSn2EtLQgIUkAAHXNJkmmDVvcJGUTCSqPFvJlJPlFBGccyZZUNRVEce40EFSEEyo6+QqxuNuKWwgwa5+xO8LrhUeZrnF1R0XapMYdZl5wJHPer+7PuFAhIJFQfsy4czEKI3iugsLsw2gAUvuZjQvbMBIgUsBWa9XRKDJgimlwy2kSoAA05WqATUSx7F0P27yUTKAdRyIrFfUt1s0qZJOphBSAQMvKtX8PQqCRqNBUYZv5w5h1RiAJPpR3EMaQ1ln7ycw8wK1dGzNo4ewxtSAkjQGR5GtVsNtoKVHRWmvOkXsZSO6A1LolI6xvQLja6K8PccAKVNqB+BAP1qvK0kn7Kb7sNx4QZA6GsfZGmlFzYkBJPXpSV/imTIAJKwSB7podiGMIcsu/I8IOo8wY+tV5WhlOGthBby+EmSPOt1WKCEgp0R7PlQ29xVSblpkD+IgqB9N/wAKaW+LurFwkDxME5vPQkfSm9laHzaJz54GbrS1Ri64hV9mYWkavHL6GmGK4w6mzuFz4mlJy+YPKi+WhtgmikAgg86bWNglpJSnYmaHcMMuZS44rMHEoIHTST9aO1U1XUk1DIbxnw8l5CtBtXM/EuDqtnik7cq7GebBBBql+1rhnMkqSNRqKy+1yNOcES7McbczhAUZB1JOwIgQKu9m1cKW4BKiRKgSUxzkeYrlnA74sPJXtBg11TwPiweZHpVEOBeVIYZQUuFOU5cg8U6GOUUIGHv+IhShLhMZplPKOlSNaoEmtA7O1bMSRwNvqWsErB+6Z0nT8jWxQ/7WRWYBQBkEgECPmKkgXWFKqgZI3luQUKIUVAKTuIMjQkU5srl0d2Hc0lUaDfTWfKaOFQrUqHSqCk5f7SbsZykc/kAaieBWXeupT51nHL/vnVK5SYqWdmOGZ3M0cxWItoNvLLq4BwcIQDHKpykUywi2CGwKf00KDDZivVmvV0A0cTII61DbDA3LdbyAMzbuvpvRvF+KrO1WEXFw20siQlSoMdaHOdoOHSEi6aVPRQ09ZrnVStimIYfgC/2eu1UfJJ8iZpxeYGtaGAd20lJ21ERQzgbGC8L5IWFhtXgUDulQXBB/w0YwviBtFkh9xYyzlKidJBI1NCh5ZQ0Jf/5pWS3Ob94wpRSfJXKnmKYUXbd1twgZyCfICPypS24kZcYL6FJUjMUyCCCR0IpO9u++YuUQUqSg/wCUkfSnBZFDhGYsrzaoQE+um9Jjh1P2dduT4FKn01mKxhGKp+y2yhqXEgJ8+tZc4gAFwCPExEjqFbGrtGGOV4QkuNOE+JoQNOXOtmsIQlTyhu77VC77ibu7d90gy2U6RyVt+NOsExRTjikKiMgWCDO512quWihjpODNhoNR4UmR5GtLixay90rXOQSOsUUoJaO5r59J+400Ueis+Yj3gU1YDY+unAwwpQGjaSY8kiaXtn86EqH3khQ94mhGI3K129wFJj9y5Gm5ynSt8AuJhBBBS02Rpukp/OpuGo/dFG5F8OxXvGS5GylJj+lRT+FR3ji4Sq1KyNSrIB1Jp9bIUhu3AByqecK/QlZHzitxh/fPPZx+7QpCmx/vZVBR+YrL/f7cCsHLHEtn3T607a1ZXZLj7soSDMLAI5ZI3nrUT7RLY96tZEHOoe7lTjspvsj5TO8Gprt+DS/06L4hWshISDkUDmgSdtKFt3LyB4EETl3TvAMifhUjsFZmwaczWvZgjjl5cFJyjxATBTseQHWdaTGKPhIKtDmiMs6Rvp+tKk2UV4pFMFINssRzqSCQCpE5YIMg6maY32LOIdcSkJUlKQqIM6+e1HiymQYExE+Ve7oVQyk4kq7OyOw8KTHSqVbGo9a6J7LWISn0FZ6nBqktRtMCt6wms1taMHqwazXqSOde3BsnEzAJ/domBzjyqt3mVBQMfGu0K5j7Wf8A3W5/qT/kTQRZfY1gjrTIfMd1cMIgdCnNGnvNRTtJwV+zwxm2KpbNwtZjbZJSk/FZ91Wj2Yg/sqyg/wCpH1NH8Sw1q4QW3kJWg/dUOY2NZSyJSvYrgq7m0vmySGy413Z5B1KV95HnlLU+6ribw9wpWFqEqbKJ9RvTyws22W0ttIShCRCUpEAegpeppMgHZ8OBDDTWb+CZQenlSqcATleBMqeACjHIbCi2XnWYqhFIL/YLRS4lQkOBIV/h20rS4YFqw64gypDSiM23gSSJjzAp1i2KtWyO8fcQ2iYzLOUeg6mm9rxHauBtTdw0oOqKW4WP3ihGZKRuSJEjzHWmEUlY9k/Gt7d33c3LuZHdKUAUBJkEQZA86ta5w8KeQ6DCkjKf95J5fGqywU/6U3I6tK/yN1NuL+NrXDwn7QpRUv2W0DMsgbqjkPM0sCRrSFAg6g0k02AfZAgQPTpQlfFNqLP7b3o+z5c2YAydYy5d806ZYmaiKe2ixLS3O7uJQEyjKiTmKhAOfLoBO+xHPSskWE42cyYjJBlMc+RmlUmOXwqucY7XWWjcpQw44phSUiVBAcUc06wSkDIrWOVNEdsIW40E2pDanCHVqV/DZz5EOaCJOqjrACSBO4YIDdteDhKFLAidaqXhW8LVwkjc6D1q7+3QfukgGNDPoKoPCn8jqFdDWOGdFwdR4Hjy8mXKNIHrPMU8t8fdObM2AUg9dY3j5fGhfCWIjJCkjSBPrR5OJD+Tfz3Gs0rRkStMVLjgIMSkyknSR50YVcQ3nI1iYGtClYggBUtbCTETB2/Gs22KA5W0tKgpnloNPzpJjW3xshSs0qzFJSAfZBB+FOHMbkKGUpPIyDynblTxq3byzkAkSRA1ihqX7dftMkEzy3iQTUByRb+0n1FdG9mhhI9BXOLJ8Q9RXRPZq7KE+grPU2jS0Wmg1tNJtbVXva3x6bFAYtz/AOpdBOb/AGCNs8c1E6Aep5a9KXgwE+Nu0a1w8lsy8/EhpBGnTOvZA26nyqs7vtsvVHwMsNjp4ln3qJH0FVoSpSpkqUo76qUtSj8VKJ+JNWBg/Y9fvIC3C2xIkJWSVR/vJSNDSRJOG+20FYRfMhCTp3rRJCf62zrHmCfTnUF7VH0rxJ9aFBSVZClQMhQKE6g1jins/u7EZ3AFt/zokj0PQ+tRSfl+tKER092WK/umz/4Q+pqqOJ+1HEU3LzbbiG0IcUhISgEgJMbq1JMTVrdkx/um0/o+ijUI7VuBrW2tXbptKi8t2SpSiQM5JVCdt6kskE+xTia6vTefaXi53fcZJCRlz99mjKBvlG87Uv2w8cLsUIYtzDzoKiv/AGLY0kT94nbpBPSgX9nL2r/0tv8A8ioz21r/AL1VmEpCG9P5kjUj3iR76oIi/wBmvWim7KbltSvEH1d4lS+c94dVAiDudPKrN/s9vKJvySSSbckk9ftEkk+lTa94ow2+tnGU3TB7xBCUrUEZVR4JCoykGKjmA8JKwnDsQeL6HVPMpjux4UhIcAIWT4pDvT7vOaiIPi6rnH8SWliO7aCu7zmEttggFZH8yzHnt0phgOCO2WM2rLyYWl9ExzG0zzGo+NT3+zrZgM3b3NS22/QIQVfMufIVO8V4Nt7i9avXCvOyBkSDCSoGQpWkkjbeKiIRhQ/0re82l/5G6C4VgAxzEsQddcUlDUIbyxzKw0DI1SAhRIEe1RzDx/pU5/wV/wCVFJ/2fHB3d6n7wcaUfRSCE/NCqiK/+0KasX7R0EtsXzK1JndK0vB1vpuzPqTRnHcIs1WeJXlo40tolpLSEznYlRJzJMZJzKSARsmnCri0D+M/airulXDLYLYSVJcLlx4vEYgBKyZ5TQnGuHvsKsRtQ53kW7agYif3qYkSdQCdz161cESHia3Sl3F8qQItGFpgDRRUqSOhOY6jrTS4srx967tLNhC0uMWja1rOUMIDSshBnY5nJ0Ps0LxvjBlbt+RmUl+0aZQoQBmRlKiZMgSSNAdRR5nCcRuFtqYbUy3f2zbb6iD+6bTCVKkx4suaBzz+c1ESTtmWDbGR4gNfWK53w7+Kif5hV7dub+VnKOZHwiqLwlMuo8jPwrmvuN+DorhC9llcJAUgpHrUtF+0SBl3PwqNcIljupUNTE/r3GpCHLdPiiOc/WlaB7HdzetoWEqESN45aU3RctZk5UHXwzG3Ks3LlutQK9TH5Vpnt1AaneRvuOnzpkh24+21+7JOxPWB500tUthrOpGVKVGIk++nz+GIXClTtHqOhrJwxJbKATlJnenIHGINXp2WXkoT7qourM7KsQg5TyNZ6iGk6KcuEttqWo+FCSo+iRJrk3H8WXd3Dtw57TiiY/lT91I8gIroXtBvyjCbhQ3UgI/5iBXNUU0aBlwdg/CiVld+6mcqihgH+Ye257pyj/FV1KFRzs0tQ3hdokf7JKj5lUqJ+dSQ1pgIXNqlxKkLSFIUCFA7EGuVOMMJ+y3jzO4Qsweo3B9YIrrKuau2Mj9qvRyCZ9cooSIuXsiM4Ta/0qH/AFGmfbaP7rX/AFo+tOex7/2m38s4/wCs0j20p/up3+tv/MKiIh/Z03v/AEtvrcUY7XeBHLwpuLcBTiU5Vo2KgPZIJ+EelBf7O6oVfelv9X/zpbtX4/vLS87i3KUISlCiYBUuZJGY+yI02O9RFV33Dt00D3tu6kcyptQHxI1qX9nOJuKssRsiSUdwXW0z7BCgHAkcgZBjqk9aui54ssjaG4U+2WVIJgqEqkexkmc3LLVSdhNh311dLWPAGMivV5REf8qF1EFv7O+IaXbBIkFt1I6ggoXp5ZW/+apfxhxyq0vbO0aaS6p9aQuVEFCFKyCAAdZOaTyQesikcXt7rCb5RbWptxBOVYGiknnBEFKhrU57MuGbq8uF4leFRJQoNFwQXFKSUBYTAyoSkkDTXMffeyEbvim3t+InLkr7xsILUt+LxkBOXpuOtA7zFLjA8Sue6CYXKYXOUpmW1CCNUj8RU2wHsXYaWHLp5TxzZsiB3bYMzBMlStfT0qy7jDWlrS4tpClo9lSkglOs6E7a1SMFN4d2eXT2EoRlAfubkPuFzwlKA0tKc/OdZiNC5Un4Q7LktW7ybtwuvPhKVKT/AKpCB4UJUqSd9Tt4UgDTWyQK2ilZAB4JwfZWoSGbdAKQBmIzK055lSZ1Jnzo2RW1I3DoA1IAoeiRRXb9iMrQ3+uVV3wPZh25SFfCjHbBigfvjlMhIinvZVhKVLzqMKJ09Nqx9vydOS68PsGWmk7Anz+VOLTucpKjG4IJ25GPlW11hTcJk5fxpujD23EnxkRIO3lSYHi7ZhRHiiBG/I1o4yhISc4KUSY5k+vxrRGFiQO8BQQRHPlSv7KQNA5BHptSQSsxKc0khWuvKeVLQaHtDuE5lOZkAaaU7auQoBSTAImkjkvizAzbOx90/Ks8G3/dPjoannaJYyF5tp0NVOlRSqRuDWKXdS0zdWHJ0Jxndd5gzsHYoP8A1CqNirS4axD7XYus81NmB1I1j5VVykQYPKmjRmrZ0/2W3gdwu1UD7LYQfJSCUkfKpWa5u7MOP/2apTbqVLtnDmOXVTS9itI+8DpI8pFXL/8AUnCynN9sb9Nc3pliZrZklD7yUJUtRypSCSTsABJJ9wrkvifF/td29cbBxZKQdwjZAPnlipt2ldp5vEG3tQpFuf4i1aKej7oT91HrqfLnAcRw1xjIHQUlaA4Ad8itUk9JGtSIvrssxpi3wdhVw820AXPbUEkgOK2B1PuoR2w8b2i7d2xQpS3syQrKnwIKFAkFRI15aTVIM26nVhtpOdxZygJiSToBU/XwK/f4rfIC0swtTxKwVSlaifCB69amxgj3DHGFxh6XjbZAp0JlSk5o7vORAmPvnfpUm7WbVy4xRtDSFOOOMtEJSJJJTqY5DzOlLcNcLWQsG7xSVvuF8NFLhyoT4o9hPWBvNT1viNwMNKS3BVcdy6UgaITGWSBqMp0rN9I2sq3DOynEXXcqmUtCdXHCmB1ICSSr0q9eGOH2cMsy0z4soK1rO7q48SldNgAOQAFDsSuH0Wyu7JUe/Trr/DURNEbZpRcuACe6U3p5KM0XyVoUUlpxLa3EIOgKcwCss/ykjSmnD+MfaFXAj+C6W/WACD86EptXu7sSqTkSpLo6khISfkaX4Mw1bLl4VCEuvBxPoUgEfIUXZSG3DJORQwYgVIeWnUJKkp8ykkH50VoLgLBaLrKhp3i3EnqlxRVHuJNbfBlGU3a0PNIWfaYUo/1IUgf/ADokbkSkc1AkDyET9RQ7FMMLroUFRDa0emcpIPxRWxtz3jJKv3iELEfzJVlk+4pHxrOUODFziST3MfedyeikzI+VQrtP4pCWXENmCCUz5iJqT41YBDaCDBQ6Xv8AEZ/M1zz2h4xndWhJ0Usq953obbcCktkQunitZUdSTV7dm3DyQyFzBKRM7kDURVTcE4Ibl0jkBv5mugcL4dcS23lXBSmNvKl5ceB4DS2Q6lBCvZ2nypJGCmD4wPd5RSS8GdMeMCJ2848/KnreHKDJbzanY1IyIDBleHxjTakRgqlFWZQ15g+UVlOEu/zb+uh01rzWGOp59eZ91JD59sJZyEjU770yOCrlRJE6RE8qQaw91QMDLBO536UovDX8qhmkkyDMc6iB+P2bDzRKgPOue+L8MSy7CDoa6htsBbWgZpM1AePOztBBWnXQ1zyu46KH2lQcFY2bd4awDHuNS/inhFTwNzapzA6rQNSk7kgDcb1W1/ZqZWUq0INWP2b8XlBCFGCPOK0/+kYjhkEWkp0Vp61tbNKcUENpUtZ2SgFSj6JTrXUltaWl0ApbDS1cyUJk+p50ZscPZZENNIbH+4kJn1jetqqTBUXZ32TKC03GIJECCi3MKk9Xjtp/L8doqxMS4Gs7i5NzcNd64QEwskpAG3g2PvqSRWYpIjWN8IsvBrIlLRaMpyJCQPcmKaYbZst4gtOb9+ts5vNOn/anfH2LOW1qXGgSrMAY5A7mozhyVfttlySpCrZSc3mdR/lNcu242ptJLgGHW6mFJQmEBwkiR7SedFkW7AbOiSiZM9fz2qBYW3cC3v0AQRcBTXmif/5+dOkYRdKtXmwohQeQtB6jdQoTp8C0yaIuWUoUQQEp9r/vSSr5CkuoRotKCY9xg/EUJxHBFXFu63qgryH3p3p9aYSe+L6tFFruyOu5mtJ+jMIacN4/msrVxz23kiB1NLX3FKG2HXiP4KglYnadKSt+FQli3bza26syD+FOXuHG1tPNq/1xlfuqTq8C7R/hV6XUlREa6eYIBBp7FMbh4W9uVnUNI19Ej8qeNOBSQobEA/ETW1rJl+gNgl9Nsh46lzUjpqdKHY/iobft3f8A7T8if+GR9DRnD2EM50hQyE5gn+WfaHxqB9onErTYzbqSCBtz3rDbgeQD2j8aENoCFTO+vUVSoC3nI3Uo0rit+XVk7DkKmvAXCLi1BwjWNB02inSnk1v4LE7MuFwyhMjXQnzqzQsCBtUZtMPdbSAmdvny+VOEhYkKk8x5a6fWpYB7JGmsFdIWlwVAyIIj3/qKZYq26SC2dBvWjITC61W4KRtHyoeJMEATTLFkqzIIkjYgfr0qIJJWCOorOao4tT6U5UCBJ35a/lPwo8wolAzbxrVJDmxTCAPKlLhkLSUnY1hhrKIpWihduRqeZKM7UOCJJWga/WqYIW0vmFA12diVgl1BSoVRvaFwCZKkCDXP6HD0dF3r2IcAcdxCVmCKu7CMYQ8mQa4+uGFtLgylQqb8H8eKZIS4emvL31qIytGGuHs6gBraodw5xg28BJFS1twKEgzW0zDwa3NulaSlQkHkaSt7BtEZUARt5U6r1NqmSkTKQAYFCsNx1LqWlAQlxRSPVOb/APU0XXtpvQPDsC7tptE/w3C4PeVH/wCRrLlPBpJDheLQ4hJEBTi2/ekSPxpSzuFKeuEH7pRH+JE1g2DbgCpkFXeJPmaWdKUnvBErKEnzgwPqaO7kscAyyxRSvsZOnehQWOhCZ194NN7Z1wtXCyTLankAdRPhNGSlpPQZDP8ATmpwUISDoADv51JVclKRFnnHFJvGlCQtgFHqptQV84o1YXYFq2Toe7A9CEgfWmeLcQssg7bRVR8ZdpG6W6JaY7Q7x3izuWUpKlB9IWg9DOyp+FVDiuJqeVr/AOfM1pf37j6pUSSeVTHgXglTygt1JAGwIp1skp0MOEeE3HlBZSY0Iq7uH7FbKB4YVAB+FOrDDzbQEp5dOgo/hjylAlYiheWT9DEXDxjTpP6+FLWmfvAVg+dIXWKLS6U5fDG/vrIxVZAPr9Y+dIDnE33EqGQaUrhDrikkufDppTFeIuT7On11rNtiri4GWP8Ax+dMlBm7cWhaykE9Om9aPvOKCVQQQduuv5VunFVRqnWfxrLmKK/l/UxUAi/dOlMKEDqPWi7Ln7oHnl+dJWV0VozEQenumh1xiKlQmI1j4VCSuvV6vVsyepte2SXBChNOa9Q1Kgk4Km417OkuglI94qksd4bdt1EKSSOsV2IRQDG+FmnwZAk15lTX0/pyjuq6a8VHKWE447bmUK06GrR4W7VQIDhynzOnxpfinslOqm9PT8qrTFuEblk6oJHlW11KXvDMvpvjJ0ZhvHrTg9ofGjtvj7auYrj9t5xo6FSTRW14tuUffn1rcPgxCOtHMSRlUQdgSPcKiWC4u46oJWfbZc9yvCRVHMdotwNxPvp1a9pC0bIj8KHcWEXXh15Fnapkynus3wOYfKkf2vlt1IJ8TbwWnXdPeZo+FVC52mriAn6UAxHjR93nFMMpLm4g4vbBuoP8VtIGuxAV+YqL492pK0CT93X1qpH79xftKJrNtZLc9kT+vnVb5Y70FMY4oefJlRAoZZ2TjyoSCfPpUlwDhXMSXQYHTy3MVaeFYOy234QAelFyX0jHkhXB3BpCsyk5jykedW3hxDMAI1jf4V62xVlOVBAzFM/Csrx9tKcziYhWX8BQvkmEsOucylzrAke6klYsrYJ5x+NE7QJUApIiRSd2lKRMCtGRviZISlUa8/lTVNxBV4dBOnprSuJXeXL5QD57VleIpG6eRPw3qIynECdkgxXhiZBEt7iawjEUAwUxqflS1xcJChA0/X5VEYwu4ClKCo8viaKFsdKBPXySJQmDTpu+UQFAaQJ99MkPgiNqy2gHcCmH7SSpBIMHT500axmDBg6fn+VQEsr1Zr1bAxXqxNeBokjNerwr1JGCKYXuDtOjxIFEa9WaqVVtCm1ogmLdmls7sB8KhuJdjCT7GnpV2V6uf8KWnBtdV85ObrzsidSdFH4UJu+zd5BAJOvlXU8UKxm3Scsgbj61Ompciqk+Dmpns9cJEk8+nL/zRu07M0/eUTVwXFihJVA5qHLoPKmibQSsSd1fhWZfk1Hghln2dsIGqQfdvUpwng9gJByARtA6bGtroQ6BJ5/QUXwt4z7x9KcA2xpb2duFHwxH0p25ZMgZ40/Ktbi0SVHTfenbbQ7sjlvWjAxIt5By6jn61o5c2x3ApJNqnMN94+G1P1YY3/L+oqI3ssSSSUpGgpTE7oJQCRoaTftkpggRWLc94iFaj/vSAsw+254CJj/zFMri5RnAAEaA++iFpbJBJA2/KtV2CCSY/Q2pIaJvmRuNtadKvmz92YrX9ntxEb0qiyQkGBVDLA3N21IEROv6+NKC+aSk9Py0ry7BB3Gw0pjfWKNRqI6eoqIdWj7BVkHPr6/nTn9ktzOX9fqaH2Vmmdv1vRxOiR6UEf/Z">
            <a:extLst>
              <a:ext uri="{FF2B5EF4-FFF2-40B4-BE49-F238E27FC236}">
                <a16:creationId xmlns:a16="http://schemas.microsoft.com/office/drawing/2014/main" id="{68085B1B-5ED0-844E-8730-11CDAC68EA44}"/>
              </a:ext>
            </a:extLst>
          </p:cNvPr>
          <p:cNvSpPr>
            <a:spLocks noChangeAspect="1" noChangeArrowheads="1"/>
          </p:cNvSpPr>
          <p:nvPr/>
        </p:nvSpPr>
        <p:spPr bwMode="auto">
          <a:xfrm>
            <a:off x="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41668" name="Picture 8">
            <a:extLst>
              <a:ext uri="{FF2B5EF4-FFF2-40B4-BE49-F238E27FC236}">
                <a16:creationId xmlns:a16="http://schemas.microsoft.com/office/drawing/2014/main" id="{94EA35DC-8A21-8E4E-A3A2-9E990636D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00200"/>
            <a:ext cx="3970338" cy="337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8D76A395-E470-4B49-AAE9-1FB0DCDF744A}"/>
              </a:ext>
            </a:extLst>
          </p:cNvPr>
          <p:cNvSpPr>
            <a:spLocks noGrp="1" noChangeArrowheads="1"/>
          </p:cNvSpPr>
          <p:nvPr>
            <p:ph type="title"/>
          </p:nvPr>
        </p:nvSpPr>
        <p:spPr>
          <a:xfrm>
            <a:off x="-20638" y="0"/>
            <a:ext cx="9164638" cy="1143000"/>
          </a:xfrm>
          <a:solidFill>
            <a:schemeClr val="bg1">
              <a:lumMod val="75000"/>
            </a:schemeClr>
          </a:solidFill>
        </p:spPr>
        <p:txBody>
          <a:bodyPr rtlCol="0">
            <a:normAutofit/>
          </a:bodyPr>
          <a:lstStyle/>
          <a:p>
            <a:pPr eaLnBrk="1" fontAlgn="auto" hangingPunct="1">
              <a:lnSpc>
                <a:spcPct val="85000"/>
              </a:lnSpc>
              <a:spcAft>
                <a:spcPts val="0"/>
              </a:spcAft>
              <a:defRPr/>
            </a:pPr>
            <a:r>
              <a:rPr lang="en-US" altLang="en-US" sz="3600" b="1" dirty="0"/>
              <a:t>Voluntary Disclosure of Physician Contracting Issues: If, When and How</a:t>
            </a:r>
          </a:p>
        </p:txBody>
      </p:sp>
      <p:sp>
        <p:nvSpPr>
          <p:cNvPr id="243715" name="Rectangle 3">
            <a:extLst>
              <a:ext uri="{FF2B5EF4-FFF2-40B4-BE49-F238E27FC236}">
                <a16:creationId xmlns:a16="http://schemas.microsoft.com/office/drawing/2014/main" id="{CF3050EB-59AE-4E4C-858B-B4F6F1EF768A}"/>
              </a:ext>
            </a:extLst>
          </p:cNvPr>
          <p:cNvSpPr>
            <a:spLocks noGrp="1" noChangeArrowheads="1"/>
          </p:cNvSpPr>
          <p:nvPr>
            <p:ph idx="1"/>
          </p:nvPr>
        </p:nvSpPr>
        <p:spPr/>
        <p:txBody>
          <a:bodyPr/>
          <a:lstStyle/>
          <a:p>
            <a:pPr eaLnBrk="1" hangingPunct="1"/>
            <a:r>
              <a:rPr lang="en-US" altLang="en-US" sz="2800">
                <a:solidFill>
                  <a:srgbClr val="333333"/>
                </a:solidFill>
              </a:rPr>
              <a:t>Legal obligations to disclose</a:t>
            </a:r>
          </a:p>
          <a:p>
            <a:pPr eaLnBrk="1" hangingPunct="1"/>
            <a:r>
              <a:rPr lang="en-US" altLang="en-US" sz="2800">
                <a:solidFill>
                  <a:srgbClr val="333333"/>
                </a:solidFill>
              </a:rPr>
              <a:t>Potential benefits/risks of disclosure</a:t>
            </a:r>
          </a:p>
          <a:p>
            <a:pPr eaLnBrk="1" hangingPunct="1"/>
            <a:r>
              <a:rPr lang="en-US" altLang="en-US" sz="2800">
                <a:solidFill>
                  <a:srgbClr val="333333"/>
                </a:solidFill>
              </a:rPr>
              <a:t>Where to disclose</a:t>
            </a:r>
          </a:p>
          <a:p>
            <a:pPr lvl="1" eaLnBrk="1" hangingPunct="1"/>
            <a:r>
              <a:rPr lang="en-US" altLang="en-US">
                <a:solidFill>
                  <a:srgbClr val="333333"/>
                </a:solidFill>
              </a:rPr>
              <a:t>OIG Self-Disclosure Protocol</a:t>
            </a:r>
          </a:p>
          <a:p>
            <a:pPr lvl="1" eaLnBrk="1" hangingPunct="1"/>
            <a:r>
              <a:rPr lang="en-US" altLang="en-US">
                <a:solidFill>
                  <a:srgbClr val="333333"/>
                </a:solidFill>
              </a:rPr>
              <a:t>CMS Self-Referral Disclosure Protocol</a:t>
            </a:r>
          </a:p>
          <a:p>
            <a:pPr eaLnBrk="1" hangingPunct="1"/>
            <a:r>
              <a:rPr lang="en-US" altLang="en-US" sz="2800">
                <a:solidFill>
                  <a:srgbClr val="333333"/>
                </a:solidFill>
              </a:rPr>
              <a:t>Tough disclosure decisions</a:t>
            </a:r>
          </a:p>
          <a:p>
            <a:pPr eaLnBrk="1" hangingPunct="1"/>
            <a:r>
              <a:rPr lang="en-US" altLang="en-US" sz="2800">
                <a:solidFill>
                  <a:srgbClr val="333333"/>
                </a:solidFill>
              </a:rPr>
              <a:t>Compliance and auditing issues and best practices</a:t>
            </a:r>
            <a:endParaRPr lang="en-US" altLang="en-US" sz="2800" b="1">
              <a:solidFill>
                <a:srgbClr val="333333"/>
              </a:solidFill>
            </a:endParaRPr>
          </a:p>
          <a:p>
            <a:pPr eaLnBrk="1" hangingPunct="1"/>
            <a:r>
              <a:rPr lang="en-US" altLang="en-US" sz="2800">
                <a:solidFill>
                  <a:srgbClr val="333333"/>
                </a:solidFill>
              </a:rPr>
              <a:t>Hypotheticals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E0C8345F-26E8-EB4F-B17C-4360EF55F4D9}"/>
              </a:ext>
            </a:extLst>
          </p:cNvPr>
          <p:cNvSpPr>
            <a:spLocks noGrp="1" noChangeArrowheads="1"/>
          </p:cNvSpPr>
          <p:nvPr>
            <p:ph type="title"/>
          </p:nvPr>
        </p:nvSpPr>
        <p:spPr>
          <a:xfrm>
            <a:off x="0" y="-20638"/>
            <a:ext cx="9144000" cy="782638"/>
          </a:xfrm>
          <a:solidFill>
            <a:schemeClr val="bg1">
              <a:lumMod val="75000"/>
            </a:schemeClr>
          </a:solidFill>
        </p:spPr>
        <p:txBody>
          <a:bodyPr rtlCol="0">
            <a:normAutofit/>
          </a:bodyPr>
          <a:lstStyle/>
          <a:p>
            <a:pPr eaLnBrk="1" fontAlgn="auto" hangingPunct="1">
              <a:spcAft>
                <a:spcPts val="0"/>
              </a:spcAft>
              <a:defRPr/>
            </a:pPr>
            <a:r>
              <a:rPr lang="en-US" altLang="en-US" sz="3600" b="1" dirty="0"/>
              <a:t>Sources of Legal Obligation to Disclose</a:t>
            </a:r>
          </a:p>
        </p:txBody>
      </p:sp>
      <p:sp>
        <p:nvSpPr>
          <p:cNvPr id="231427" name="Rectangle 3">
            <a:extLst>
              <a:ext uri="{FF2B5EF4-FFF2-40B4-BE49-F238E27FC236}">
                <a16:creationId xmlns:a16="http://schemas.microsoft.com/office/drawing/2014/main" id="{19182AB0-C5FC-C94D-BCBC-8035DBAAC159}"/>
              </a:ext>
            </a:extLst>
          </p:cNvPr>
          <p:cNvSpPr>
            <a:spLocks noGrp="1" noChangeArrowheads="1"/>
          </p:cNvSpPr>
          <p:nvPr>
            <p:ph idx="1"/>
          </p:nvPr>
        </p:nvSpPr>
        <p:spPr>
          <a:xfrm>
            <a:off x="457200" y="1143000"/>
            <a:ext cx="8229600" cy="4525963"/>
          </a:xfrm>
        </p:spPr>
        <p:txBody>
          <a:bodyPr rtlCol="0">
            <a:normAutofit lnSpcReduction="10000"/>
          </a:bodyPr>
          <a:lstStyle/>
          <a:p>
            <a:pPr eaLnBrk="1" fontAlgn="auto" hangingPunct="1">
              <a:spcAft>
                <a:spcPts val="0"/>
              </a:spcAft>
              <a:buFont typeface="Wingdings" panose="05000000000000000000" pitchFamily="2" charset="2"/>
              <a:buChar char="§"/>
              <a:defRPr/>
            </a:pPr>
            <a:r>
              <a:rPr lang="en-US" altLang="en-US" sz="2800" b="1" dirty="0">
                <a:solidFill>
                  <a:srgbClr val="C00000"/>
                </a:solidFill>
                <a:cs typeface="Arial" pitchFamily="34" charset="0"/>
              </a:rPr>
              <a:t>Medicare statute</a:t>
            </a:r>
          </a:p>
          <a:p>
            <a:pPr marL="749300" lvl="1" indent="-342900" eaLnBrk="1" fontAlgn="auto" hangingPunct="1">
              <a:lnSpc>
                <a:spcPct val="90000"/>
              </a:lnSpc>
              <a:spcBef>
                <a:spcPct val="15000"/>
              </a:spcBef>
              <a:spcAft>
                <a:spcPts val="0"/>
              </a:spcAft>
              <a:buFont typeface="Wingdings" panose="05000000000000000000" pitchFamily="2" charset="2"/>
              <a:buChar char="§"/>
              <a:defRPr/>
            </a:pPr>
            <a:r>
              <a:rPr lang="en-US" altLang="en-US" sz="2400" dirty="0">
                <a:solidFill>
                  <a:srgbClr val="333333"/>
                </a:solidFill>
                <a:cs typeface="Arial" pitchFamily="34" charset="0"/>
              </a:rPr>
              <a:t>Felony for anyone “</a:t>
            </a:r>
            <a:r>
              <a:rPr lang="en-US" altLang="en-US" sz="2400" dirty="0">
                <a:solidFill>
                  <a:srgbClr val="333333"/>
                </a:solidFill>
              </a:rPr>
              <a:t>having knowledge of the occurrence of any event affecting his initial or continued right to any such benefit or payment, or the initial or continued right to any such benefit or payment of any other individual in whose behalf he has applied for or is receiving such benefit or payment” from concealing or “failing to disclose” such an event with an “intent fraudulently to secure” payment which is excessive or unauthorized.</a:t>
            </a:r>
            <a:r>
              <a:rPr lang="en-US" altLang="en-US" sz="2000" dirty="0">
                <a:solidFill>
                  <a:srgbClr val="333333"/>
                </a:solidFill>
              </a:rPr>
              <a:t> </a:t>
            </a:r>
          </a:p>
          <a:p>
            <a:pPr marL="1146175" lvl="2" indent="-342900" eaLnBrk="1" fontAlgn="auto" hangingPunct="1">
              <a:lnSpc>
                <a:spcPct val="90000"/>
              </a:lnSpc>
              <a:spcBef>
                <a:spcPct val="15000"/>
              </a:spcBef>
              <a:spcAft>
                <a:spcPts val="0"/>
              </a:spcAft>
              <a:buFont typeface="Wingdings" panose="05000000000000000000" pitchFamily="2" charset="2"/>
              <a:buChar char="§"/>
              <a:defRPr/>
            </a:pPr>
            <a:r>
              <a:rPr lang="en-US" altLang="en-US" sz="2000" dirty="0">
                <a:solidFill>
                  <a:srgbClr val="333333"/>
                </a:solidFill>
              </a:rPr>
              <a:t>42 U.S.C. </a:t>
            </a:r>
            <a:r>
              <a:rPr lang="en-US" altLang="en-US" sz="2000" dirty="0">
                <a:solidFill>
                  <a:srgbClr val="333333"/>
                </a:solidFill>
                <a:cs typeface="Arial" pitchFamily="34" charset="0"/>
              </a:rPr>
              <a:t>§1320a-7b(a)(3). </a:t>
            </a:r>
          </a:p>
          <a:p>
            <a:pPr marL="1146175" lvl="2" indent="-342900" eaLnBrk="1" fontAlgn="auto" hangingPunct="1">
              <a:lnSpc>
                <a:spcPct val="90000"/>
              </a:lnSpc>
              <a:spcBef>
                <a:spcPct val="15000"/>
              </a:spcBef>
              <a:spcAft>
                <a:spcPts val="0"/>
              </a:spcAft>
              <a:buFont typeface="Wingdings" panose="05000000000000000000" pitchFamily="2" charset="2"/>
              <a:buChar char="§"/>
              <a:defRPr/>
            </a:pPr>
            <a:r>
              <a:rPr lang="en-US" altLang="en-US" sz="2000" dirty="0">
                <a:solidFill>
                  <a:srgbClr val="333333"/>
                </a:solidFill>
              </a:rPr>
              <a:t>2002 CMS proposed rule purporting to implement the statute “clarified” that providers must return excess payments within 60 days of “identifying or learning of the excess payment.” (67 Fed. Reg. 3,662 (Jan. 25, 2002).) Regulation never finalized</a:t>
            </a:r>
          </a:p>
          <a:p>
            <a:pPr marL="1146175" lvl="2" indent="-342900" eaLnBrk="1" fontAlgn="auto" hangingPunct="1">
              <a:lnSpc>
                <a:spcPct val="90000"/>
              </a:lnSpc>
              <a:spcBef>
                <a:spcPct val="15000"/>
              </a:spcBef>
              <a:spcAft>
                <a:spcPts val="0"/>
              </a:spcAft>
              <a:buFont typeface="Wingdings" panose="05000000000000000000" pitchFamily="2" charset="2"/>
              <a:buChar char="§"/>
              <a:defRPr/>
            </a:pPr>
            <a:r>
              <a:rPr lang="en-US" altLang="en-US" sz="2000" dirty="0">
                <a:solidFill>
                  <a:srgbClr val="333333"/>
                </a:solidFill>
              </a:rPr>
              <a:t>No known prosecutions</a:t>
            </a:r>
            <a:endParaRPr lang="en-US" altLang="en-US" sz="1800" dirty="0">
              <a:solidFill>
                <a:srgbClr val="333333"/>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3">
            <a:extLst>
              <a:ext uri="{FF2B5EF4-FFF2-40B4-BE49-F238E27FC236}">
                <a16:creationId xmlns:a16="http://schemas.microsoft.com/office/drawing/2014/main" id="{D2543FC8-55F3-FC42-9FE4-010657FEAFE9}"/>
              </a:ext>
            </a:extLst>
          </p:cNvPr>
          <p:cNvSpPr>
            <a:spLocks noGrp="1" noChangeArrowheads="1"/>
          </p:cNvSpPr>
          <p:nvPr>
            <p:ph idx="1"/>
          </p:nvPr>
        </p:nvSpPr>
        <p:spPr>
          <a:xfrm>
            <a:off x="457200" y="1371600"/>
            <a:ext cx="8229600" cy="4525963"/>
          </a:xfrm>
        </p:spPr>
        <p:txBody>
          <a:bodyPr/>
          <a:lstStyle/>
          <a:p>
            <a:pPr eaLnBrk="1" hangingPunct="1"/>
            <a:r>
              <a:rPr lang="en-US" altLang="en-US" sz="2800" b="1">
                <a:solidFill>
                  <a:srgbClr val="C00000"/>
                </a:solidFill>
              </a:rPr>
              <a:t>Patient Protection and Affordable Care Act (ACA)</a:t>
            </a:r>
            <a:endParaRPr lang="en-US" altLang="en-US" sz="2600" b="1">
              <a:solidFill>
                <a:srgbClr val="C00000"/>
              </a:solidFill>
              <a:cs typeface="Arial" panose="020B0604020202020204" pitchFamily="34" charset="0"/>
            </a:endParaRPr>
          </a:p>
          <a:p>
            <a:pPr lvl="1" eaLnBrk="1" hangingPunct="1"/>
            <a:r>
              <a:rPr lang="en-US" altLang="en-US">
                <a:solidFill>
                  <a:srgbClr val="333333"/>
                </a:solidFill>
                <a:cs typeface="Arial" panose="020B0604020202020204" pitchFamily="34" charset="0"/>
              </a:rPr>
              <a:t>§ 6409 of the ACA</a:t>
            </a:r>
          </a:p>
          <a:p>
            <a:pPr lvl="2" eaLnBrk="1" hangingPunct="1"/>
            <a:r>
              <a:rPr lang="en-US" altLang="en-US" sz="2000">
                <a:solidFill>
                  <a:srgbClr val="333333"/>
                </a:solidFill>
                <a:cs typeface="Arial" panose="020B0604020202020204" pitchFamily="34" charset="0"/>
              </a:rPr>
              <a:t>Protocol to disclose actual or potential violations.</a:t>
            </a:r>
          </a:p>
          <a:p>
            <a:pPr lvl="2" eaLnBrk="1" hangingPunct="1"/>
            <a:r>
              <a:rPr lang="en-US" altLang="en-US" sz="2000">
                <a:solidFill>
                  <a:srgbClr val="333333"/>
                </a:solidFill>
                <a:cs typeface="Arial" panose="020B0604020202020204" pitchFamily="34" charset="0"/>
              </a:rPr>
              <a:t>Secretary is authorized to reduce amounts due and owing for all violations under section 1877 of the Social Security Act</a:t>
            </a:r>
          </a:p>
          <a:p>
            <a:pPr lvl="1" eaLnBrk="1" hangingPunct="1"/>
            <a:r>
              <a:rPr lang="en-US" altLang="en-US">
                <a:solidFill>
                  <a:srgbClr val="333333"/>
                </a:solidFill>
                <a:cs typeface="Arial" panose="020B0604020202020204" pitchFamily="34" charset="0"/>
              </a:rPr>
              <a:t>§ 6402 of the ACA</a:t>
            </a:r>
          </a:p>
          <a:p>
            <a:pPr lvl="2" eaLnBrk="1" hangingPunct="1"/>
            <a:r>
              <a:rPr lang="en-US" altLang="en-US" sz="2000">
                <a:solidFill>
                  <a:srgbClr val="333333"/>
                </a:solidFill>
                <a:cs typeface="Arial" panose="020B0604020202020204" pitchFamily="34" charset="0"/>
              </a:rPr>
              <a:t>Must report and return overpayment within 60 days of either identification of overpayment or date on which any corresponding cost report is due, whichever is later</a:t>
            </a:r>
          </a:p>
          <a:p>
            <a:pPr lvl="1" eaLnBrk="1" hangingPunct="1"/>
            <a:r>
              <a:rPr lang="en-US" altLang="en-US" sz="2400">
                <a:solidFill>
                  <a:srgbClr val="333333"/>
                </a:solidFill>
                <a:cs typeface="Arial" panose="020B0604020202020204" pitchFamily="34" charset="0"/>
              </a:rPr>
              <a:t>CMS implementing regulations under development</a:t>
            </a:r>
          </a:p>
        </p:txBody>
      </p:sp>
      <p:sp>
        <p:nvSpPr>
          <p:cNvPr id="247811" name="Slide Number Placeholder 4">
            <a:extLst>
              <a:ext uri="{FF2B5EF4-FFF2-40B4-BE49-F238E27FC236}">
                <a16:creationId xmlns:a16="http://schemas.microsoft.com/office/drawing/2014/main" id="{EC934DE1-A018-5744-AF86-FB8B75E66C5D}"/>
              </a:ext>
            </a:extLst>
          </p:cNvPr>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a:latin typeface="Arial" panose="020B0604020202020204" pitchFamily="34" charset="0"/>
              <a:ea typeface="ヒラギノ角ゴ Pro W3" panose="020B0300000000000000" pitchFamily="34" charset="-128"/>
              <a:cs typeface="ヒラギノ角ゴ Pro W3" panose="020B0300000000000000" pitchFamily="34" charset="-128"/>
            </a:endParaRPr>
          </a:p>
        </p:txBody>
      </p:sp>
      <p:sp>
        <p:nvSpPr>
          <p:cNvPr id="8" name="Rectangle 2">
            <a:extLst>
              <a:ext uri="{FF2B5EF4-FFF2-40B4-BE49-F238E27FC236}">
                <a16:creationId xmlns:a16="http://schemas.microsoft.com/office/drawing/2014/main" id="{3F9638DE-829F-E243-8011-A925AB700A4C}"/>
              </a:ext>
            </a:extLst>
          </p:cNvPr>
          <p:cNvSpPr>
            <a:spLocks noGrp="1" noChangeArrowheads="1"/>
          </p:cNvSpPr>
          <p:nvPr>
            <p:ph type="title"/>
          </p:nvPr>
        </p:nvSpPr>
        <p:spPr>
          <a:xfrm>
            <a:off x="0" y="-20638"/>
            <a:ext cx="9144000" cy="782638"/>
          </a:xfrm>
          <a:solidFill>
            <a:schemeClr val="bg1">
              <a:lumMod val="75000"/>
            </a:schemeClr>
          </a:solidFill>
        </p:spPr>
        <p:txBody>
          <a:bodyPr rtlCol="0">
            <a:normAutofit/>
          </a:bodyPr>
          <a:lstStyle/>
          <a:p>
            <a:pPr eaLnBrk="1" fontAlgn="auto" hangingPunct="1">
              <a:spcAft>
                <a:spcPts val="0"/>
              </a:spcAft>
              <a:defRPr/>
            </a:pPr>
            <a:r>
              <a:rPr lang="en-US" altLang="en-US" sz="3600" b="1" dirty="0"/>
              <a:t>Sources of Legal Obligation to Disclose</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647ED7F8-42A3-5F40-AA9F-D83D63B5295B}"/>
              </a:ext>
            </a:extLst>
          </p:cNvPr>
          <p:cNvSpPr>
            <a:spLocks noGrp="1" noChangeArrowheads="1"/>
          </p:cNvSpPr>
          <p:nvPr>
            <p:ph type="title"/>
          </p:nvPr>
        </p:nvSpPr>
        <p:spPr>
          <a:xfrm>
            <a:off x="-20638" y="0"/>
            <a:ext cx="9164638" cy="685800"/>
          </a:xfrm>
          <a:solidFill>
            <a:schemeClr val="bg1">
              <a:lumMod val="75000"/>
            </a:schemeClr>
          </a:solidFill>
        </p:spPr>
        <p:txBody>
          <a:bodyPr rtlCol="0">
            <a:normAutofit/>
          </a:bodyPr>
          <a:lstStyle/>
          <a:p>
            <a:pPr eaLnBrk="1" fontAlgn="auto" hangingPunct="1">
              <a:spcAft>
                <a:spcPts val="0"/>
              </a:spcAft>
              <a:defRPr/>
            </a:pPr>
            <a:r>
              <a:rPr lang="en-US" altLang="en-US" sz="3600" b="1" dirty="0"/>
              <a:t>Potential Benefits of Disclosure</a:t>
            </a:r>
          </a:p>
        </p:txBody>
      </p:sp>
      <p:sp>
        <p:nvSpPr>
          <p:cNvPr id="249859" name="Rectangle 3">
            <a:extLst>
              <a:ext uri="{FF2B5EF4-FFF2-40B4-BE49-F238E27FC236}">
                <a16:creationId xmlns:a16="http://schemas.microsoft.com/office/drawing/2014/main" id="{4B04C0FE-DB24-9249-8835-BA824B6C22C0}"/>
              </a:ext>
            </a:extLst>
          </p:cNvPr>
          <p:cNvSpPr>
            <a:spLocks noGrp="1" noChangeArrowheads="1"/>
          </p:cNvSpPr>
          <p:nvPr>
            <p:ph idx="1"/>
          </p:nvPr>
        </p:nvSpPr>
        <p:spPr>
          <a:xfrm>
            <a:off x="228600" y="990600"/>
            <a:ext cx="8229600" cy="5497513"/>
          </a:xfrm>
        </p:spPr>
        <p:txBody>
          <a:bodyPr/>
          <a:lstStyle/>
          <a:p>
            <a:pPr algn="just" eaLnBrk="1" hangingPunct="1"/>
            <a:r>
              <a:rPr lang="en-US" altLang="en-US" sz="2000" b="1">
                <a:solidFill>
                  <a:srgbClr val="333333"/>
                </a:solidFill>
              </a:rPr>
              <a:t>Potential to avoid criminal liability</a:t>
            </a:r>
            <a:r>
              <a:rPr lang="en-US" altLang="en-US" sz="2000">
                <a:solidFill>
                  <a:srgbClr val="333333"/>
                </a:solidFill>
              </a:rPr>
              <a:t>.</a:t>
            </a:r>
          </a:p>
          <a:p>
            <a:pPr lvl="1" algn="just" eaLnBrk="1" hangingPunct="1">
              <a:lnSpc>
                <a:spcPct val="90000"/>
              </a:lnSpc>
            </a:pPr>
            <a:r>
              <a:rPr lang="en-US" altLang="en-US" sz="2000">
                <a:solidFill>
                  <a:srgbClr val="333333"/>
                </a:solidFill>
              </a:rPr>
              <a:t>Self-disclosure unlikely to result in criminal investigations or prosecutions of the disclosing entity</a:t>
            </a:r>
          </a:p>
          <a:p>
            <a:pPr lvl="1" algn="just" eaLnBrk="1" hangingPunct="1">
              <a:lnSpc>
                <a:spcPct val="90000"/>
              </a:lnSpc>
            </a:pPr>
            <a:endParaRPr lang="en-US" altLang="en-US" sz="2000">
              <a:solidFill>
                <a:srgbClr val="333333"/>
              </a:solidFill>
            </a:endParaRPr>
          </a:p>
          <a:p>
            <a:pPr algn="just" eaLnBrk="1" hangingPunct="1">
              <a:lnSpc>
                <a:spcPct val="90000"/>
              </a:lnSpc>
            </a:pPr>
            <a:r>
              <a:rPr lang="en-US" altLang="en-US" sz="2000" b="1">
                <a:solidFill>
                  <a:srgbClr val="333333"/>
                </a:solidFill>
              </a:rPr>
              <a:t>Potential to minimize civil exposure</a:t>
            </a:r>
            <a:endParaRPr lang="en-US" altLang="en-US" sz="2000">
              <a:solidFill>
                <a:srgbClr val="333333"/>
              </a:solidFill>
            </a:endParaRPr>
          </a:p>
          <a:p>
            <a:pPr lvl="1" algn="just" eaLnBrk="1" hangingPunct="1">
              <a:lnSpc>
                <a:spcPct val="90000"/>
              </a:lnSpc>
            </a:pPr>
            <a:r>
              <a:rPr lang="en-US" altLang="en-US" sz="2000">
                <a:solidFill>
                  <a:srgbClr val="333333"/>
                </a:solidFill>
              </a:rPr>
              <a:t>Fines and penalties are reduced more often than not, and may actually be eliminated </a:t>
            </a:r>
          </a:p>
          <a:p>
            <a:pPr lvl="2" algn="just" eaLnBrk="1" hangingPunct="1">
              <a:lnSpc>
                <a:spcPct val="90000"/>
              </a:lnSpc>
            </a:pPr>
            <a:r>
              <a:rPr lang="en-US" altLang="en-US" sz="2000">
                <a:solidFill>
                  <a:srgbClr val="333333"/>
                </a:solidFill>
              </a:rPr>
              <a:t>In 2007, OIG statistics indicated it had referred more than half of its  Self-disclosures to Medicare contractors for resolution, presumably without penalty</a:t>
            </a:r>
          </a:p>
          <a:p>
            <a:pPr lvl="2" algn="just" eaLnBrk="1" hangingPunct="1">
              <a:lnSpc>
                <a:spcPct val="90000"/>
              </a:lnSpc>
            </a:pPr>
            <a:endParaRPr lang="en-US" altLang="en-US" sz="2000">
              <a:solidFill>
                <a:srgbClr val="333333"/>
              </a:solidFill>
            </a:endParaRPr>
          </a:p>
          <a:p>
            <a:pPr algn="just" eaLnBrk="1" hangingPunct="1">
              <a:lnSpc>
                <a:spcPct val="90000"/>
              </a:lnSpc>
            </a:pPr>
            <a:r>
              <a:rPr lang="en-US" altLang="en-US" sz="2000" b="1">
                <a:solidFill>
                  <a:srgbClr val="333333"/>
                </a:solidFill>
              </a:rPr>
              <a:t>Potential to avoid Corporate Integrity Agreements</a:t>
            </a:r>
          </a:p>
          <a:p>
            <a:pPr algn="just" eaLnBrk="1" hangingPunct="1">
              <a:lnSpc>
                <a:spcPct val="90000"/>
              </a:lnSpc>
            </a:pPr>
            <a:endParaRPr lang="en-US" altLang="en-US" sz="2000" b="1">
              <a:solidFill>
                <a:srgbClr val="333333"/>
              </a:solidFill>
            </a:endParaRPr>
          </a:p>
          <a:p>
            <a:pPr algn="just" eaLnBrk="1" hangingPunct="1">
              <a:lnSpc>
                <a:spcPct val="90000"/>
              </a:lnSpc>
            </a:pPr>
            <a:r>
              <a:rPr lang="en-US" altLang="en-US" sz="2000" b="1">
                <a:solidFill>
                  <a:srgbClr val="333333"/>
                </a:solidFill>
              </a:rPr>
              <a:t>Potential to neutralize </a:t>
            </a:r>
            <a:r>
              <a:rPr lang="en-US" altLang="en-US" sz="2000" b="1" i="1">
                <a:solidFill>
                  <a:srgbClr val="333333"/>
                </a:solidFill>
              </a:rPr>
              <a:t>qui tam</a:t>
            </a:r>
            <a:r>
              <a:rPr lang="en-US" altLang="en-US" sz="2000" b="1">
                <a:solidFill>
                  <a:srgbClr val="333333"/>
                </a:solidFill>
              </a:rPr>
              <a:t> suits </a:t>
            </a:r>
            <a:r>
              <a:rPr lang="en-US" altLang="en-US" sz="2000">
                <a:solidFill>
                  <a:srgbClr val="333333"/>
                </a:solidFill>
              </a:rPr>
              <a:t>[</a:t>
            </a:r>
            <a:r>
              <a:rPr lang="en-US" altLang="en-US" sz="2000" i="1"/>
              <a:t>Qui tam</a:t>
            </a:r>
            <a:r>
              <a:rPr lang="en-US" altLang="en-US" sz="2000"/>
              <a:t> lawsuits are a type of civil lawsuit whistleblowers bring under the False Claims Act, a law that rewards whistleblowers if their </a:t>
            </a:r>
            <a:r>
              <a:rPr lang="en-US" altLang="en-US" sz="2000" i="1"/>
              <a:t>qui tam</a:t>
            </a:r>
            <a:r>
              <a:rPr lang="en-US" altLang="en-US" sz="2000"/>
              <a:t> cases recover funds for the government]</a:t>
            </a:r>
            <a:endParaRPr lang="en-US" altLang="en-US" sz="2000" b="1">
              <a:solidFill>
                <a:srgbClr val="333333"/>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AA88B94A-DC68-E14D-8EA2-C3C1E7773D8D}"/>
              </a:ext>
            </a:extLst>
          </p:cNvPr>
          <p:cNvSpPr>
            <a:spLocks noGrp="1" noChangeArrowheads="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What Does Disclosure Guarantee?</a:t>
            </a:r>
          </a:p>
        </p:txBody>
      </p:sp>
      <p:sp>
        <p:nvSpPr>
          <p:cNvPr id="141316" name="Rectangle 3">
            <a:extLst>
              <a:ext uri="{FF2B5EF4-FFF2-40B4-BE49-F238E27FC236}">
                <a16:creationId xmlns:a16="http://schemas.microsoft.com/office/drawing/2014/main" id="{8F5FB769-7C7E-8C42-B8B7-1F383B33ACEB}"/>
              </a:ext>
            </a:extLst>
          </p:cNvPr>
          <p:cNvSpPr>
            <a:spLocks noGrp="1" noChangeArrowheads="1"/>
          </p:cNvSpPr>
          <p:nvPr>
            <p:ph idx="1"/>
          </p:nvPr>
        </p:nvSpPr>
        <p:spPr>
          <a:xfrm>
            <a:off x="457200" y="1143000"/>
            <a:ext cx="8229600" cy="4525963"/>
          </a:xfrm>
        </p:spPr>
        <p:txBody>
          <a:bodyPr rtlCol="0">
            <a:normAutofit fontScale="92500" lnSpcReduction="10000"/>
          </a:bodyPr>
          <a:lstStyle/>
          <a:p>
            <a:pPr algn="just" eaLnBrk="1" fontAlgn="auto" hangingPunct="1">
              <a:spcAft>
                <a:spcPts val="0"/>
              </a:spcAft>
              <a:defRPr/>
            </a:pPr>
            <a:r>
              <a:rPr lang="en-US" altLang="en-US" sz="2800" dirty="0">
                <a:solidFill>
                  <a:srgbClr val="333333"/>
                </a:solidFill>
              </a:rPr>
              <a:t>While disclosure can minimize penalties, fines, and criminal liability, no reduction in penalties is guaranteed, and the OIG reserves the right to make criminal referrals</a:t>
            </a:r>
          </a:p>
          <a:p>
            <a:pPr algn="just" eaLnBrk="1" fontAlgn="auto" hangingPunct="1">
              <a:spcAft>
                <a:spcPts val="0"/>
              </a:spcAft>
              <a:defRPr/>
            </a:pPr>
            <a:endParaRPr lang="en-US" altLang="en-US" sz="2800" dirty="0">
              <a:solidFill>
                <a:srgbClr val="333333"/>
              </a:solidFill>
            </a:endParaRPr>
          </a:p>
          <a:p>
            <a:pPr algn="just" eaLnBrk="1" fontAlgn="auto" hangingPunct="1">
              <a:spcAft>
                <a:spcPts val="0"/>
              </a:spcAft>
              <a:defRPr/>
            </a:pPr>
            <a:r>
              <a:rPr lang="en-US" altLang="en-US" sz="2800" dirty="0">
                <a:solidFill>
                  <a:srgbClr val="333333"/>
                </a:solidFill>
              </a:rPr>
              <a:t>Changes announced in OIG’s most recent “open letter” mean that no </a:t>
            </a:r>
            <a:r>
              <a:rPr lang="en-US" altLang="en-US" sz="2800" dirty="0"/>
              <a:t>self-disclosure</a:t>
            </a:r>
            <a:r>
              <a:rPr lang="en-US" altLang="en-US" sz="2800" dirty="0">
                <a:solidFill>
                  <a:srgbClr val="333333"/>
                </a:solidFill>
              </a:rPr>
              <a:t> can be settled in the self-disclosure program for less than $50,000 </a:t>
            </a:r>
            <a:r>
              <a:rPr lang="en-US" altLang="en-US" sz="2800" dirty="0"/>
              <a:t>(Note:  This is not a guarantee)</a:t>
            </a:r>
          </a:p>
          <a:p>
            <a:pPr algn="just" eaLnBrk="1" fontAlgn="auto" hangingPunct="1">
              <a:spcAft>
                <a:spcPts val="0"/>
              </a:spcAft>
              <a:defRPr/>
            </a:pPr>
            <a:endParaRPr lang="en-US" altLang="en-US" sz="2800" dirty="0">
              <a:solidFill>
                <a:srgbClr val="333333"/>
              </a:solidFill>
            </a:endParaRPr>
          </a:p>
          <a:p>
            <a:pPr algn="just" eaLnBrk="1" fontAlgn="auto" hangingPunct="1">
              <a:spcAft>
                <a:spcPts val="0"/>
              </a:spcAft>
              <a:defRPr/>
            </a:pPr>
            <a:r>
              <a:rPr lang="en-US" altLang="en-US" sz="2800" dirty="0">
                <a:solidFill>
                  <a:srgbClr val="333333"/>
                </a:solidFill>
              </a:rPr>
              <a:t>May not eliminate vulnerability to qui tam suits </a:t>
            </a:r>
          </a:p>
          <a:p>
            <a:pPr lvl="1" eaLnBrk="1" fontAlgn="auto" hangingPunct="1">
              <a:spcAft>
                <a:spcPts val="0"/>
              </a:spcAft>
              <a:defRPr/>
            </a:pPr>
            <a:r>
              <a:rPr lang="en-US" altLang="en-US" sz="2400" i="1" dirty="0">
                <a:solidFill>
                  <a:srgbClr val="333333"/>
                </a:solidFill>
              </a:rPr>
              <a:t>U.S. ex rel. </a:t>
            </a:r>
            <a:r>
              <a:rPr lang="en-US" altLang="en-US" sz="2400" i="1" dirty="0" err="1">
                <a:solidFill>
                  <a:srgbClr val="333333"/>
                </a:solidFill>
              </a:rPr>
              <a:t>Rost</a:t>
            </a:r>
            <a:r>
              <a:rPr lang="en-US" altLang="en-US" sz="2400" i="1" dirty="0">
                <a:solidFill>
                  <a:srgbClr val="333333"/>
                </a:solidFill>
              </a:rPr>
              <a:t> v. Pfizer, Inc. and Pharmacia Corporation</a:t>
            </a:r>
            <a:endParaRPr lang="en-US" altLang="en-US" sz="2400" dirty="0">
              <a:solidFill>
                <a:srgbClr val="333333"/>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FB2EB054-B8AE-A244-8B98-CBDA9E136995}"/>
              </a:ext>
            </a:extLst>
          </p:cNvPr>
          <p:cNvSpPr>
            <a:spLocks noGrp="1" noChangeArrowheads="1"/>
          </p:cNvSpPr>
          <p:nvPr>
            <p:ph type="title"/>
          </p:nvPr>
        </p:nvSpPr>
        <p:spPr>
          <a:xfrm>
            <a:off x="0" y="0"/>
            <a:ext cx="9144000" cy="457200"/>
          </a:xfrm>
          <a:solidFill>
            <a:schemeClr val="bg1">
              <a:lumMod val="75000"/>
            </a:schemeClr>
          </a:solidFill>
        </p:spPr>
        <p:txBody>
          <a:bodyPr rtlCol="0">
            <a:normAutofit fontScale="90000"/>
          </a:bodyPr>
          <a:lstStyle/>
          <a:p>
            <a:pPr eaLnBrk="1" fontAlgn="auto" hangingPunct="1">
              <a:spcAft>
                <a:spcPts val="0"/>
              </a:spcAft>
              <a:defRPr/>
            </a:pPr>
            <a:r>
              <a:rPr lang="en-US" altLang="en-US" sz="3600" b="1" dirty="0"/>
              <a:t>To Whom To Disclose?</a:t>
            </a:r>
          </a:p>
        </p:txBody>
      </p:sp>
      <p:pic>
        <p:nvPicPr>
          <p:cNvPr id="253955" name="Picture 8">
            <a:extLst>
              <a:ext uri="{FF2B5EF4-FFF2-40B4-BE49-F238E27FC236}">
                <a16:creationId xmlns:a16="http://schemas.microsoft.com/office/drawing/2014/main" id="{BF6A9770-AE4F-E742-957E-90814E0551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813" y="582613"/>
            <a:ext cx="1863725" cy="134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3956" name="AutoShape 10" descr="data:image/jpeg;base64,/9j/4AAQSkZJRgABAQAAAQABAAD/2wCEAAkGBxQTEhUUExQWFhUWGBkbGBcYGRwcHhgcHBwYHxgYHx4aHCggHB4lHB8cIjEhJSkrLy4uGSAzODMsNygtLysBCgoKDg0OGxAQGywmICQsLCwsNCwsLDQsLyw0LCwsLCwsLCwsLCwsLCwsLCwsLCwsLCwsLCwsLCwsLCwsLCwsLP/AABEIAOEA4AMBEQACEQEDEQH/xAAcAAABBQEBAQAAAAAAAAAAAAAAAwQFBgcIAgH/xABBEAACAQIEAwUFBgQEBgMBAAABAgMAEQQFEiEGMUETIlFhcQcyQoGRFFJiobHBgpLR8CNy4fEVM2OistJTk8Ik/8QAGgEAAgMBAQAAAAAAAAAAAAAAAAQCAwUBBv/EADoRAAEDAgMEBwcDBQEBAQEAAAEAAgMEERIhMRNBUXEFMmGBkaGxFCIzQsHR8FJi4RUjcoKSomPxJP/aAAwDAQACEQMRAD8A3GhCKEIoQihCKEIoQihCKEIoQihCCa4SBqhISYxBzcfX+lJy9I0sRs6QeKsbE92gTLEZ/AnvSAeu362pb+s03y4jyaVP2d++3imL8bYIc54//sT/ANq7/VL6RSf8o2H7h4r7Hxrgjynj/nT/ANqP6oB1opB/qjYfuHin2Hz6B/dkB9N/0rg6ZpvmuObSj2d+71TyPFo3Jh9aair6aXqPB71B0T26hL04Cq0UIRQhFCEUIRQhFCEUIRQhFCEUIRQhFCEUIRQhFCEUIRQhFCExzDNooVLSOABzuQAPUnYfOkKjpKCJ2AHE7g3Mq1sLnC+g7VnWf+2XDR3WANK3io7v8zbfyg1FsXSVToBG3tzd4bkF8EepufJUHM/ajj8QdMQCX5BVMjfLVt9Fq9vQMJzqHufzNh4BV+2O0jACrOa5rjSxXETYgNa5Ry6bHkdGwF/StKDo+kiH9uNo7gl5J5SfeJTfNsllgKdstjLGsim97q17b+IIII6EU1G5pFmqt+JuqlYuEGbBjFiVNJjkfSVYf8p1Rk18tZLDSPi8qhtvewqeC7bppw/kH2pmQSxxuAxCuGOoKju7XUGwAX5lhU5JMCgwYt6Zx5aTOsUTo7MyKjoSFYuBpsWAI3NtwLG9BILbuCM8VgVLpNmeGM1nxK/Z20S94ukbdAbkpSMtBRT9eNp7s/KyubNMzQlTWT+1jGwkCTRKP5G/Lu/9tIv6BYzOnkcw87jwKtbWk9doK0Lh/wBsWFlss14W/HsP5hdfrpqhzekabrsEjeLcj4K0Ohk0Nj2rQ8DmUcoBRgb8t+fp0PyqdP0jBOcINncDkVx8Tm5nRO6eVaKEIoQihCKEIoQihCKEIoQihCKEIoQihCKEJvjcakSlnYAAX/vy86Uqq2KnHvnM6AankFNkbn6LI+MfbAo1R4MCQ8te+gfTd/lYeZqmOirK3OY7Nn6R1jzO5ddNFF1cz5LNsTFmGPvK6yzKoLW5DSOZRNtQHUoD51sU1LS0gwxNA9e8pWR8suZKX4IyuDENMkilpUiMsQOtkcIVMiFI7O7aNRUBhcjlTEzi0XChEAb3X3JpvsGZRux0okgLe9fsX5qy21A6D7hFwbX5V0jaRqIOB6ZZ9jhNMtzrhiRIoxYoexS+lTqLENudzfn4WFTijLW23qL5LuUjm+dTY2MR/Z9QWV3jZQWaJXtqiUoqqUuL95SSTe96pvFCbueBzIUnOdILBqc4LFZikKQJhnMSrIpQwSMJFlIZw4bY94AggAqRsRc3odVUWK5lb/0FMCa1sB8EyynDYzCuzphHJZHTvxSkBXBV7aSu5UkXqbq2jkFtq3xCg1krT1D4JhgCcNKJJIWOkGwJKWYggNcqd15jbmBTGOOVtmOB5EFQGJhu4FTnEXFwxeGeNkKSPNHI2kKUYJHo3NwS5PeLW8B0FRjgLHXU3zAtSmSJAuXsD2M0pleZkPZHQkcQCxsJSrprYm7xXPdABuRUJMRerGWDFA8McOtjGkjVwrLGWUkXDuASsXPmwV7f5TVsj8FlWxuK5XzAZli8AyGKXQHRZAoYMrKwDDUl+6SD1Abw6GlKmhpq1v8Acbft0I5FXMmkiORWr8G+16OTTHiwI3O2onuH+I+76Nt51jyU1bQ5s/ux8PnH3TTZIpdfdPktWwuKWQXU3FM01XFUNxRnmN45hRfG5hsUtTKgihCKEIoQihCKEIoQihCKEIoQihCrnF/F8GBjLSML8gBuSfADqfyHWs2arkkk9npRifvO5vP7K5rAG45Mh6rnri/jPEY9jrJSK+0YPPwLn4j5ch0HWtKg6KjpztHnFIdXH6cAlZqov90ZBV1UrWskyVb8p4nWOHDtJ2j4nBzM2GYHbs2Uao5GO+jXuALm1xsDeqHQEuy0VzZgG56pHhjhHG4neBHVWFjISUBBtcbbsD5C1LVHSNNEcHWdwbme/cO9EcEr/eGQ7VouR+xeNQDiZS34U7o9PH6EUo6rrZeqGxjt9530HqrxTxN6xLj4BXXKuCMvhNo4Yyy2vezML8rk7/WqHUhk+NI93fYeAsFaCG9VoH52p9DjcMMR9lVD2oTWR2bBQvLVqI0kX22J3rraCmboweC6ZHnenGa5hFh1XULtIwSNFALSObkKo2HIEkkgAAkkCrhDGNGjwUcR4pPDZgWmEL4Z4yUZwx0MpClAy3ViQ3eGxHj4UGGM6tHgu4jxSecYvCxMiTqB2pIT/DZgxAJK3VTvYE79AfCqXUFM7Vg9PRdEr+KiJuDssxql0jiYXILxEbEcwSu4IPMXrjaV8fwZXN77jwddcJa7rNB/OxU/PPYuu5w0xHgr7j0B2I/Or21tZF12h47Mj4G49FU6mid1SR6KlTYHMMreMvGdEUyyiwBQstxuwGoAqWXe3M01FWU1ScINncHZHz17lUY5YhpcdigcOJMTiwQItcsoIEhVYxuNKnUQNCiwC9QALHlTzm4GWVTXY3pbjBMJ2zrhldSjlGOwSTQAGlC27haTV3R3QALAVCIPtmpyFu5PODOO8RgGVbmSEfATuo/ATy/ynb051m13RLZnbaE4JOI0P+Q3q+GqLRhfmF0LwvxPDjYg8Tg3/XqCOYPkaQp6x2PYVAwyDwPaEw+MWxMNx+aqcrRVSKEIoQihCKEIoQihCKEIoQqd7QON4sBEd9UjXCIDux/YDq3T1rLlllq5TTUxtbru/T2DtVwDY2439w4/wucs6zabFymWZtTHkOij7qjoP7Nb9HRRUseziHPiTxKQmmdIbuVhx+VYRsCs8UjoyKo0tDYO5Mayo0oc631FnWyiy3FrbiTHPD7FDw0tuEyyvJZMdKqYWALZUVrFioIADOzNexY76R8hXKirjpW/3DcnQDU8gq2ROlPuj7LZeEPZXh8PZ8RaaXnuO6voP3Nz6VkyOqav4pwM/S05n/J30CdZHHFpmeJ+gVhXiRD2gwsXaLA6rM5YRLGO6WtrF2IQ6uQU/eq6KFkTcLBYLpcXZlL8bZe82DmETOsqozR6HZbsouFOgi6m1iD41YuJhwYdZGIiwsUEE+HjZWQrqY3LWdVFhs+25OzXI2FCF9zicR5rhHs5DQTxvoR306miaMtoU6QSrC5oQleL8DKZcHiYUMpwsrM8QIDMkiMjFdRALLe4FxfehClcFmhlfSsUqoFJZ5EaOxuLKFYAsTuSRsLedCFV+JscGzLCr2qwCCOd+0lQ6O0bRGiXcqGJRpDsb2oQrJwxIGw0bB0djftJEFleS5ErrtupfVY9RbnQhScsgUFmICgEknYADmSegoQoFOI8NNGJCr/Z3NlmeMiNrmwNzuFJ5OQFNxvvVUsEcos8XUmuLdFUuMfZNDMGfC2ik+7buN8unqPoarjlqaXqnaM4HrDkd/I+Kg+KOTPqnyWL51k02GkMc6FG358m8wetbFLVRVLMUZ5jeOwjckZI3xmzk4y/J4ThXxM8kn/NEEUUKgvJJpDEnVsFAI25km21dkkIdYK2NgIuV6ixWIynGyIjgtE2lx8Mg2IuOhsfVTfn1Vq6KKuis/XcRqDxCtjldC/JdB8D8YRY+EMp73JlPNT90+fn1FY1PUSwy+y1XW+U7nD7ptzWubjZp6K0VpqlFCEUIRQhFCEUIRQhVvjjimPAwNI535ADmSeSjzP5C5rNq5pJJBS0/Xdqf0jjz4K5jWtG0foPNc4vizj8YHxU6whyAZGBKxrfZQADYb8ztuSetbVNSMo4RHEPuTxKSfIZX3cn+e5RJhxG82GWFopEj0i/ZYlAGcSKb3bYAMwO/aL7puKuidiyuoyADNSPBfBEmYzNJoEUGoklb2sST2aXubDlc35dTStZXGI7GEYpPJo4u+g1K7DDtPfdk315LcsJgocBEkOGh1O1wiLYFiBdmZjyUcyxueXMkApQ0+BxkecTzqT9OA7E0XZYRkF5yviNzifsuKw5w8zKXiIftI5VW2rS+lTqW4upUG29MqKieKcpAx0cnZSzRYmNo8TBEba9AJikfvKpUXZCGYA6152oQrisIWMICygLpBJuwFrXub3Pmb1xzg0XKNVB4SfBYCMRRtpUcl1s5+Wpj9BSntzHG0QLz+0X89PNTLCOsQOaaYjjyIe4jN+X62qYFa/qxhv+Tvo0FQL4hvJ5D7pm3Hx6Q/U/61P2WuPzMHc4/Zc20XA+SE4/PWH6H/Wj2auHzMPc4fdG2i4HyTyDjqFtnRlv4i/6XqB9tZ1ogf8AF30IC6HxH5rcx9rqby7OsPIAI3XbpsLeXlUBXRg4ZAWH9wt56eansyc258k340y18VgMTBEQHliZV3sCT8JPQHl86bBBzCgoXiXGHEYBsHh4JBNPH2PZtGyiAMNLs7EaQqLe1idVhpvXUKz4zErhsMzuw0wx3LObA6R1Nja/oefWhCg8RhcLm2H0yRsrFVYxyLpli1C6kjmPJhsd9+YpWWnJdtYjheN/HsI3hSBBGFwuPzRYxxFkWMyia8bkRlrpIFVhfexIZSFcAkBhvubEbgP0lW2pOzlGGQajj2jiPRKyRuhzbm381THhvh8YkPicTJqQmQCNZFM882hmsNR7th/iFn522BvTMsmD3WqMbMXvFRmU5s+X4ovBIsiqbErssqbG3kfMXsQbEjmvW0TK2HA/I6g7weIVkUxhflouluEuIo8bAksZvcfPzBHQg7EVkUdQ/EaefKRuvaOITcjBYPbofyynK0VUihCKEIoQihCbZjjFijZ2IAAPP++XWlK2qFPFi1JyA4ncrI2Y3WXL/HXE7Y/El7nslJEYPh1cjxb8hYU50VQGmjLpM5HZuP05BL1M+M2boNFAKtawCSJV19n/AAdJmEq6y32eLYkk8v8A418B425eprMr6wxHYwfEd4NH6j9BvTMERk95/VHn2LorLsCkMaxxqFVQAABblSkEDYm2GZOZJ1J4lNOddQ3FmCxGqDE4QB5cOXvCxCiaNwA8YY7K11VgTtdd6vUV8wwlxcsEsuGfDjDszr2jIXZzG8dgI2YBLO1ySCSBt1oQlM84qig7o77+ApMTyTnDTC/Fx6o+55eKk7CwXee7f/Co2ZcQYic7sVX7q/1puPouO+Kcl57dO5unqqHVLjkzIefio5cPWkAGiwyCo11Sy4ei6LL0MPRdCDh6LosvDYei6LJFobG42PiK45rXCzhcdqBcZhSuWcS4iA21a18G/rWbJ0W1vvU7sB4at8PtZMNqXaPF/VXrI+JosRtfS/VTS3tD4nCOobhO4/KeR3HsKuADxdhv6qP4hyGbF4iNJm//AI1vIBF3WMy27PtLkhlXdgACCwGobC7aipTKMscFZsSUkxIVk1qLBULA6QPE2UsepHQWAEJ1nGVx4mJopVDKwtY0vPAJQCDZwzBGoP5qFJrrZHRc3cd8JSYCYobmJ90fx590+YBPqD62foKzbgxyi0jdRx/cOw+SSniMZu3qn8sqqy1oEKkFWn2ccWNgMSAzWhkID+CHkH/Y+XoKxel6F0rRPD8RmY7Rvb3p6lmDTgdoV0zhcQJFDDkappKltREJG7/I7wrnsLHWKWplQRQhFCEUIWMe3DivYYSNt3F3t0S/L+Ij6KfGs6gj9tqzUO6keTe1289ysmdso8I1OvJY7Go2vy62r06yyc1fMDwzhGQOsjyKRzuAPooBBHgTWRNXTMJaRZaMdJG4XBurpkXEDYSNYoBEUXkrXQ/zXYE+ZtWYyQtc5+pcbm/54JsxNsBuCn8J7R49WmeN4m67XH5b/lTDasaOFlWac7lacBnkEy6o5VYDnuNvXwq7bx4S4nIKoxuBtZVLifi0sTFAduRf9hVcNO+t9+S4j3De7tPAdm/eoSSiPJubvRVSOK5udyeZPWtprWsaGtFgEnmTcp3HBRdFk5SCuXXbJZYaF2y9djXF1BhoRZeGhrq5ZIvBRdcsm0kFSuuWTVoypuCQRyIqMkbJGljxcHigEtNwrjwvxbciKc78lfx9axZYn0OYu6Lzb92+YTrJBLkcnev8qy5ln+HgF5JVHhvufQdauMzAL3UhG47lVsV7R0J04eJ5D4nuj1N+Q8zS5qxo0K4U53lV7iDOTjYzHiBFoPwoGYjws91A+V6oMpMjZdHDS3pyU9i3CWnQql5pw3hERpGkkjA5bggm3IAi5J8L1qwVs0jsIF0lLSxsFyVRnWtVIArcfYlxWZYjhpGu8VgCeqckPy90/wANeXqI/Ya24+HL5P8A5WrG7axdrfRazWkqkUIRQhR+fZgsEDyMbBVJJ8AAST8hes/pKd0cOFnWccLeZVsLQXXOgzK5QzjMmxM8k785GvbwHJV+SgD5VuUVK2mgbC3cPPeUhPKXvLkggpwJYrevZjwSiYMvMgMk1ms3wj4R8h+ZNecdIaud0nyN91vbxd45BasTdiwDecz9klnfDbxkkQIV8tR/eqZISNyaZIDvUJDiLERSRrpOy925UnycnaqQdxCsI3hecZhSpuqLt1jup/Lb6igs32RfddMvtJjI1C6nkwFr+o5XHlanI6+SPJ2YS76Vj825FTeAlVxdSDWrFUMlF2lIPhcw5qTjiqxRsl1joXV701xC+woXvoVntz0gm30qG1Ze11LA5fCRex2PgRb9akHg6LhaQgpUlxJtHQhISRV1csorMJ0Qbkf3+tUTVLIh7xU44HSHJQ6zmQkgEKObWub9AByv9aypa2SW4GQT7KVjNcyn+Cweo3ZFuergs31alQzsV5d2r4+ILnQkS6B007k+JCEUXvkAu2tmVYci4ZeQgtCgXzv/AFq+OEnUKp8gG9NPa5wYpwyzwqA0IOoDqvxfTn8j40xDIaWpF+o/I9jtx5HTnZJzt2sfaM+5Yg4r0BWaCn3DObnCYqKcclNnHih2YfTceYFZ3SVH7VTuj36jsI0TdNLs3grq7LcUJY1cG9xz/f586y+j6kzwBx10PMapuVmF1k6p1VooQsn9vGd6MOuHU7ytY/5RZn/PQPmaz4G+09JftiH/AKP2Cskds4O13osOQV6cLLKtPs+yL7XjYoyLop1v6Lbb5mw9L1n9KTuigws6zzhHfqe4K2ljD5LnQZldPRoFAA5AWpSKNsbAxugTjiSblMM5wLypZJCh8utEjS4ZFSY4A5rNM4wU0LaGa5PIEg38xes9zTiLd6ba5trpnA3ds7d6/IkC/pbepAm2eq4QL5JHEQk32cgi3MMPXpy51wg6G67cbrKJAfDyA8/Q7MPD++VVNLoXhwUyBI2xV0yfHCZNQ+db1POJm3Cy5YjGbKQq9VLwjLr74uOhPuj19aw+mI6l7f7RIA1tqU7SmMdbVTGExAAZVkKMdJVls1rX2I37pvWX0RMyDFjBzOtj5pipYX2wqdiwxZNMzCUEb90AeotXo7g6JKxVQmi0O6XvpYgHy6flTUZu1UuFivBFTUVF53mAhW53J2ApapqRC3tV0MJkKp6RPO7MTbxPh4AeNYXvSuJK08mCwUxBGb8nA5AXAA+lXAG+V1DLfZe8Q5IHZvvfcAggeW+9dcTawXABfNSOSZfNM1ka2nnYgW+QqLGkuw70Oc0C60vKsI0aWdy58TWixpaM0o43KcYqAOjIwuGFjUKiETRlh3/gQ12E3XLHF+THCYuWG2ytdP8AKfd+nL5Vo9HVJqKcOd1hk7mMj90hUR7OQgaajkoGQU2VBpXQHsRzvtsGImPeiJQ+i2KH+QgfwmvL4fZukXxfLIMY56FaoOOEO4ZLSq0lUvhNccQBcoXOXtHnbG5ukCgtYogUcyXOt7X2vpIH8NLdBNtTOqDrI4u7tApVecgZwCb8UZFhIo2kWPGYeZlVxh5kUouqRl0doBcEKpfSd7Eb8614ZXE2SkrGgXV/9hGUaYZcQRu7aVP4V2/8tX5VmVTtrXW3Rt/9O/i3irqduGG/6j5D+Vq9XKa+M1hc9Ki9wa0uOgQBfJZRxBmDTYiQhlCg2Cnnt1HL059KUgjvDtZGkl2fIbh4KzGceFpAAyUUsmlgQrA352uPWqBkdE0cwnGJhv8AAD87V17c9Fxp7VB5snuGw5Ed03AsTt62NUyblazerLwlh9MN/vG/9/Stfo9mGO/FZ9W677cFO0+lV8Y7b1xCmOH8KFVnYC8lha3wjlf1O/0pGVwcbbkyxpAU0JwKjdSsqfKTrkvz1tf67flanYrYcku/rL5Vigq7xjh7xh/un9dv3rN6RZdodwTlG6ziFA5Sndc2BuVA1GwPMkevKsyMZFOv1Cm8PFb4Qvne9XMb2Ktx7U1D6mvpYnxIsPoP61HJx0K7oNVOcK5kYcSgZlKt3bDp6/7+FX1DdnGJ2AjCc+1pyPhqlQ8l2BxBvpzWpU4DfNVorqFjft5yexhxKjqUb53K/mD/ADVXQO2VW+Pc8YhzGR8rFV1TcUYdwyVLy3FZdFh++sbyzGJXVo3kaFES87KWAVZJJLhSh2BU3FjbReJC5VscwNT32JZoYsa0ZO0iA/ND/wCrN9Kx+nW7PZVI+RwB5HIpmjOLEziF0XTa4m2YvaNj5W+u1IdJyGOkkcNbW8clbCLyALkvNcc0mKmmDEF5JCCDY2JIAuPwm3pW1RQCKmjj4NHokZ3kyFwS8+c4iSJYZZpJI1bWquxbSbEbFiSBYnammxtBuFQ6RxFiujuE0jwWXQdqQihYwzHYBnKrc+A1Hn5152iO0D5v1uJ7r2HkFpuGGzeACsizKV1BgV53uLW8b06oKN4oxvZYZ262sPU0lWjG1sI+dwb3anyBU2HDd3AXWVwJfpq8v7/etmYWZYGyTiPvaXXzEr4sw8hf/SsB9uJWu3kl4TqQfF072xHzsK7q1c0Kj8xUdk9rbFfdG3PffqbVBw90qQ6wUnwpj17MRk94X28r860KCZuDATmlKqM4sSn5ZQouTtT73tY3E5KBpJsFBJxVC4LRf4wUnur0IPNri+nwNrGs+prCwWc0i/FNQQhx1CloOMEZVNmB+MWPdstyb8rXsLm3Ok/ampkxWTA8ZOnZ6lYks5cW5JdtCg8ibWNxzt51AVQyUtkCk8VxdFrBl/wdR0rrO7j4Wt8I8Sdhcb07S1RN8LSQOH55JWeMC1yFNJICLitNj2vGJpyShBBsVWuLscpURg3NxceX92rM6QmaRgCdpIyDiKa4JR2cYNuXJh1J6N48tvSkgPdCZOpTvEnSnPTfay8/rb9xUzk1RGZSeHXwLN5Hb5daGWuMyh2mi+SjSbgaSDcDwIrebGHxYHZgiyyHGz7jJa5kWL7WCN/FRWPQk7LA7VpLT3ZJ2S17jfmnGMlZULJGZGHJAVBPoWIH1IpxQVP9oEYxmUvIqsLoJArW1KR3tJsSLgixsfGlJ3bOWKXg4A8nZH6KVsTHN7PTNc4vXoysoKQ4QxnZY7DP/wBVVPo/cP5NWX0vDtqKVn7SfDP6J2kdhlaV1hhH1Ip8QKSo5drAx/EBMyNwvIUXxfiOzwkreCsfopP7Ul0x70LWfqe0easp8nE8AVzPwvw4cWr6ZoYmVo1XtmKiQuJCQCAe8Al7W5E16Z8oYVnCPElZMlMWKhgaSKXWYjqibUhEjbWaw1bWPLrUZp7U75BuafRQEdpGt4ldOyZbHLCkcqB0Gk6WFwStiLjkRfex8KyKNmCBjewLQkN3FRE3AeCuDFCIWDo3+CWQNpYEqyIQrAgWIIPOmVBNPaPPaONPvNv+v7UuwY65g/S1x7zYD6okNoj2kD6qmYdb1snNJhKTQm2xYeJH+/5VkVUTh7xOS0IHt0ASERa9rdzmzP19PCkmk/8A6mjZeJYzffe/vE8gvMgAeP7UZ3RlZRkmXENeNrWI2J3UkXte2+1/oaq2ed2lTxZZrzmgnmikjYlkaNrFdhdRqXccu8oBB6Xq4TSiRjnG4BH2VL42YHAZFV7D5LCMCMUuJtiNe0IADBfdvs99Or4/lavSn3nYHNuFimzW4gc14ybDDEzxxYnEOkRN2Z2LAKvea+pgFuoNm33ttQYI4hijYL9gCgyV0hs4lI46FsPLJDFiHZEYgMpKK34gFYix6HrXRTxSDE9gv2gLjpnsNmk2S+b5JAmCjxIxOuZ2OuLSNSg30lu+SB3H72+q67CuNNnYQLAKzVodfNWjCieJREG0JGirdhtsALjqbt9L15ds0pLnA2BJK2xGzCARcrxh8u715TfmdINy1veuf25moCPP3laXZZKUija9ybW6j3WUeIPLbrVud/yyhlZfZdV7G+kG6sn6HxodfT0QLJzFDtvc+BP+/KtCkid1r3CUqHjS2aRxC1qBIFXv2eT3w5X7rH+/pasRowVczOOF3iLHzCdabxNPML5DlGYyAiTHiJbsAIoE16QxClnkLAsVsTZRzppcT7D5OYsE+HaRpbCTvtbUwZmbvWAF97bAUl0gL0zzwF/DNWRdcLnfhoYZZJVxbKqKEOpou1JKSLqjVbggupIJB2ANbshc9jXN3rPis0kFIcXY6BpYZMNI7iNLEugRgVld02BI0hWVRvySoNjJY5rt91aXC4IXT2SS6oUNee6GP/8AI0cCR4FPVHxCoP2nSWy7EH/pSf8Ag1HSGctO3/6Bci6r+S5pwGZSxKVjkZAWDXXYhgCAwb3lOlmU2IuGIN69QWBxuVmYyNFM8NTNLj8MXNz2kQ5AbJpCiygDYACkukwGUMtv0lSpyXTtvxXSeZZo0LxIsMkvaB79npuunTudTKLb2587UrGLMHJOHVMcNxUJMWuEWGUSAFpdWgiJNLaSxR2AZmAABtcXNTXFB+0hu/EPI1TR51sh4Mb6lRn+G3mVUcO9tAU21bNf4Tc976dPH1q/2gtJCUBAUvg9LagCSAxAud6ujONlyrWlNMwwI5kaj0F6zamDDmTclaEMt8hkEjHiDcI253JPRfAWqjFnYq228ISNTYqb3u3mTuL26c64ACMl26jM8n+zwSHxjMaebSE7j0Go/wANTgiMkzY+88hn/CqnkDYy5UKIWHS/nXrbZLzZdndTvE2cRYnsuyw6wiNNBsB37e63l17u9vE9Koo3Mvc3Vk0oeBYIyPOIoYZ43w6StKulXIH+H8V/xjWIzp2tpO55V2SMucCCuxSta0ghQEyC1WEZKppN1omWTfaYlk+8ihvJ0NmH139CK8g+IskdEd3pqF6aKQOYHJ+6KLljaxv5gsfDwv8AvQQApXXmScklV2KnryYW3HlQXZ2CLbynOX4EcwCPEUzTQX95p7lTNLbIhOsXIEHmdgBzJPIAeNaZc2MXKRDS82ChpJi5f4Qo+bNcAAel7k+A86p9oc94a0WVmyDWlxV29mrd2Ufi/YUpOLV/Ng8nFSi+D3/RXYm3Or11R+GzSLELN2Lq4jJRipBGrSCRcbGwIvS9ULwPHYfRSZ1guWM6W2ImHhLIP+41r0ZvTRn9rfRZ0vxHcyouYbGryus1XWXB73wkR/Cv5qteT6I+E8cHu9Vq1HWHIKP9psd8uxA/6Un/AINUukMpad3/ANAuRdV/Jc35Xk8kyM0ZQlTYxl1VyApYsoYjUAAb23FemdIGmxWbsy7RSXDcDw4/DrKjRus0YKuCpFyLbHxBvSvSdn0Mtv0ldpwWztvxXRfFMeNeFUwJjR2IDyOxBROpSyMNfgSLDzpSPNg5Jw6pjkGXT4UxRR4aJImdjNIJ2lkc6HOty0SlmL6btcnpa3Ka4on2mizwm9hvc2vYelLU5LauS36GnzKjP8JvMrPsSrqwsRYn3r7C/XxtvflXZCHOuFnP1uFNZPZWRQdT3bUQdrb3t4gm2/pV1O44gFcw7lYJoww6U3IwOCva6xUdicvI2HXmevnWdJSEEBqcZUA3LkybCFW1cgosAOo6D0ub0qY3NJPDJXh4IA4phhMj+3Y/D4J2IiiiaaW3M97TpB6H3RfwLU9QAxsdJv6o9fqk6qz3Bu7VRn/G4o8cyfZcMcIsxjMRhQnQG0l+0I7TXbvX1c62NmTHe5uszaASYbZKx4jheHCZ1BhxHHJhsSCdEqh9FlkuqltxZgDfwNje1VCVz4ib5hXbINktuKTy7haLGZtiomRI8NhTukShNX3VJXffvEnntaumVzIgRqVzZB8hvoFT14mAm1jD4UQav+QYIiNF+RYrrLafi1c/pV+y93U35qgS+/kMlIZBjkknxkcICxNIZYUAsAoewFundKbeVYvScRBY/foe7MfVadFILlqsa4MlidyGG48OoH15Ui2JziO1OmQAck/w+Xk+9zHI9elqaipC6+LIhUvnA0X3F4zswQguVsDvsC2rSPU2P0pl0oj90ZmyoDC/M6KGeRiRIh7yaLuejkEmw8twPJR1YVnukLjnqmgwN00X2OJNihvZRc+ZF2HoCbedietadGzLEdUlUOzsNFePZqvdlP4rfkKTnzr+TB5uKnD8Hv8AovXFfB0mIaR+0M6tbTh5ZHSNLEX0iPutcA7OrbnmKvXVKcPGMRTiPC/ZQjlTHZBuI4+9aMlLWIAsdwB6UvVm0Dz2H0UmdYLnqBFkxmIQtCrSmZY3nA7NXMgIJJBCkqGAYjZmFaUF20sfY1vok8jK7mUy4py1cNHFEZIJJh2pkMDawqnR2as4Fme/aHxAZR4WujcXEncpFoFgumOD0thIh+FfyVRXmeiPhPPF7vVP1HWHIL7xfh+0wkq+KsPqpH70dMe7C1/6XtPminzcRxBXMfDXEUuEWQwrGJX06ZWRWaIAOG0agQpYNYnwHnt6d8YeVnY8N7IwuYu2JSeV2d+0Rmd2LE2YHmfIVyoiDqd8Y3tI8lU1/wDcDjxC6vwb3RT4qP0rGo344GO7AtKQWcV8nxkaFQ7opc2UMwGo+Audz6UyoKqe0mC8SP8Adbf9P3pdhwVzD+prh3ixH1RILxHsIP0Wb4jBppDa+anuod1boDq2tfnapzlpdpZZzwCvWS4gC2zX2Erc/iFrW90W29TUY34AbLsTgAVKrjwbgckbugb82BAHou3zqzbZAKzGMlOQTEsQRawHW5F+h8Dax+dOMkxqxKtED0qTmBwsV0OI0VPnzoZfmkWLsWhaMwyheagnUD6+6QOoVqXgLXOkhBzviH18/VTku0NedNFF5zlmFkxjTxY3D/ZZJO0a7MJEBOqRey06iedrDqL2rRY94ZhIN0k+NuPHfJTJ4sixWcRYt5Fhw+HGle0vqYaZO8FUHcs3LoAKr2JZEW2uSpiZrpL3yC9ZdxZDg81xM/aLNhsUd2j1Epy0kqQDt3gQL7G/lQYXPiAtmF3bNbITfIpHhd4MHjta47DNgGLsVLDVYqezUxsurUptuOg+VEmJ7LFpxIjAa64OSbZFOs2Y4rEFw8buyQtYgMmrUAAQCAqhBy60jPI3axxHUXJ8LD6pmJjsLnhXhYwOlMtaALBQLidUSyBQSdgOddJAFygC+SquIUswO4STvWX3ioJBbyOkNueQN6xJZMTrjetJjLCxTZl1lQATre/ZKd7X6nkBubHyJNtrRbxXSnZOxNgLnkvIDoB5Wrdp24WBZUpu4rQfZ5Bpw5b7zE/38rVktOOrmfwwt8Bc+ZTTRaJo5lWmmlxM84nCQSMeQUmkukTameOIt45KyLrhckTvqJJ6kn616NrcLQ3gLLJJubpBYtRCj4iAPmbVCR2BhdwBKtjBJC68yWPTCg/vnXmOhhakaeNz4lalR8QpXMUvGw8r/Terek4zJSSNGtvTNRhNpAVyfj8rcYybDxozOJZAqKLlgpYiwG57ovYbmtminElLHLxaPRJTRkSFoTvMuGcVhoVlxELRK7aVD7NexNyvNRsedqaZK1xsFQ+MtFyt+yGQ43KUCm7NGtxqI1FSCyEjcBrFSfAmvPUQ2YfD+hxHde48itJxxAO4gJvhcgmxEuJnmw8cN4Uw+Fjk0ydkg1F3IjYqNRIsFINkG4p1QU/xBgDJhGQnUwUb+JA5/Xekq27GtmHyODu7Q+RKmwYrt4iyyPS2yd3vNv3NTeZ87CtCpjBGMHVZrhdI4jKmVCR3mBuSt+6vwgi1g19+Z8KSAVeC2aTwMrA3UWcc0NwbhTqfvbDly89q4uA8Fa8luqDW6BnI99gLsfdQeJtVklW2laA4EnU23DitGCBzhqnzSEiyglj08PH0pmasiji2jnAA6LrIXOdhsqPmuEN3DrcP7ym+++3mCOhHKsTE4P2jTY8VpFjXNwnRV5uG2IZoXuo5iTukeQYd1vnprZp+lzb+6w5bxp4a+qypujs/dKisSjxnTIpUnlfkfMEbMPMGtaCqimbeM3WdJTPjNnBfcNFJKSI0LW5nkF9WOy/M1yerigF5HW9fBdipnyH3QpZeGWUK87XU8lj3v4AuRZfkDWTU9Kvw/wBpmu8/b7rSg6PF/eKnstwp1JoW2m2lV5KAb+vPck7m5JrGBcXY3G51utTC1rcI0V5SQqLMLMOnj6eNbkFZFLHjDgbarMkhc11kxzubuFQUbfS2lg2kjmreB/1pL+otmYQ0EX47xxV7KctdclQILXIUnVbSTz2O5Xz9OVLtYXGzUwXBozT77Go3AI8Lnc+JY9Sd79N7DateCla0Z6rPlnLjkkZtyAOZ2Hz5U297Y2F7tALpYAuNgtIxMpweXkrfWqALZC51MQqkIu72JB0jnasShadlidq4lx780/Ja9huyVUwPE0mp4MNmEMo0LIZcaNMsV9QZFhVI2k5A2NtOoDvXADigpf2iYk4XKXVpGdygj1t7zs1lLG21yTew2FKTt2k0MXFwJ5Nz+ylfCxzuz1yWD5VPghGy4qLEMxa6yQMgKKBa1nBDXNz05Det6QPvdqQjLLWKWyfBQyZpBHhi7Q9pGys4GohFDvqA2G4YbVndKTOioZXu1wkeOX1TNO0OmaAuo8KmlFHgBSlHFsoGM4AK+R2JxKUIpggEWKgucvaTC2CzZcQg5lJBuRdkOlhccrqBv+KlugnXpnU7tY3FvdqF2ryeHjeFTMRMHdmAYBjezvrb5sQNXqRW+xoaLLPkdcravYRm+qGXDE7o2pf8rb/+Wr6isSqbsa3Fukb/AOm/cW8E5TuxRW/SfIrVXcAEkgAbknYDzq5TUNlPE2HxU0kMLCQIoOtblH3IdVa1m0d29iffWouaHAtO9dGWazzivLDDO4ts1yvTnzF/X9a50c7FCYH5uZlzHynw9FTUts7END671AOsqxG7aVBvz3JJ5/pv5UPp3NBcUmWmxJUjBPHOscTk6TKNLNbUq9dx1JJN+u1+VKyPLWEgXICsha17w1yk89yCUmNkYyRpMjdiAFXQN7Ndu/Zwpv8AhHdYjfEirQbsfkXA3Opv9OS3HQkWIzspHLMxLxgxx9lcAkODqueezAHn1Ip6m6HbOccsmK2WWipkqizJosvM+BVyWfvHqT/dq22UMLRYDJLGpeU7gyFZIW1DShBC2+mr+gqucNwljdFOMm+I6qk4rIHVSskd42Jup8uotuptyYb1lBj43Y2mx4px2B4sV6y/IWkKoq6Y1I7q7BQeoB5nzO5o2bnuxONzvKBhYLBXbF5GscS2GqMAKb9OQB/rWtDbDgdokpL3xDVMYMAqMGTukciOlTfQwuFiFEVLwveZ5iUjYyR9rYEgKDqJHLZQTfzArFqOh2wnHE/Dz0/OaZjqi/Jwuo7I8imDyu7GON5y3ZEBlKEAm3e7hZ9Rv5sdILd1CasaA2NvvWbke368leyM3LjlmvSYRIy4XezEA+V69TQN/stcRYnVZtS73yE2xElaASpT7hDLu2xAJHdTc+vT+/SsvpR+INphq/X/ABGvjomKZuZed3qtRtUgLKxMszyiGfT2sasUZHUkAlSjBgQSLjcV1Cyf29ZyLw4cHleRvlcL+p/lqugbtKt8u5gwjmcz9Aq6k2jDOJv9lkePwzxO0cilHQ2ZTzB/2raDg4XCTwkaq8exLK+1xrSEbRqB83P/AKq31rz3Trseyph87gTyGa0aIYQ5/ALoqm1xFCFlHt3yTXh1nUbxNqP+U2V//wAn+E1nwO9m6S/bKLf7D7hWPbtIO1vosayjK5sQyrFFLJdgD2aFrePgOW+5A8xXo3SBozWcIy4q2ZFO2VZqqsTouFJNt0e1idJK3VtmsTYqwpDpCM1FNjZ1mHEO7Ud4VsJ2UtjocluGb8MYfGSxTSjWgQgxEnRIbgxs6g2Yp37Ag++aXikbKwPboUy4FpsUnl2R4lZ4nlnjaGBWWJI4tBYsANUh1EbL0UAEm9hsKsXEpxjk3bw3X303H9KTmJgkFS3dk4cW/ca+KlhD24D3c/5Wap1Vh5EGtwFr2hwzBSJBBsV6wuBUSFzvfkPDxqnYAPLkAWdiVhw2OcbXDADYN0+nP51l1HQsMhu3Lino6x7dc1E41nim7XUWD++PPy8Nv0plsIpgAzRKSvJdjO/VTeHZZNG9lYi58F6n6U053u3Cm3VWrD4hZlJRSI1Olb7aiLbgeHT60m4JgJtiMDeqS1WByMLgbWAFvD5cqA1BcnWLxKRKO0UmNzpY89JI6jwO4q5oVZKqoQ6jGhDWJAPSwOzfSmTLhZcqkMu6wTLMo3E6JG5Zl32HxHkP5b1m1UhmGzOiciYGe8lZMxkYcwgI3C9fry+VdpuhYWZuz4KqSscchko6V7CwrbASJKYSEsQqi5JsBUZJGxML3mwGZXA0uOELTOHcs+y4cnSWexZgo3Y2vYeZ5fSsanDpHOqJBm7QcG7h9T2lPEBoDBu9VWspzt0xEcUobC4maRnxAxJJjkAFgsDB9BaxUKV30odQJtTairXleaFsOZpdOkGQqw2Dxhj2cljy1LY8+t+tU1EwhjLzu9dyk1uI2XOec57HicwOInDtDrvpQ2Yot9CgkjTqNiT01Gn6KmdBTBh6xzdzOZ+yTklD5cW7ckuJc4wc0KLDDiFlQ7SzTK50b3Q2UFhfcXO29ttqujjc05ldc9rgtg9iWR9jgxIws0pLn0awQfyAH+I154O9p6QfL8sYwDnqU9bBCG8c1pFaSqRQhR+e5es8DxsLhlII8QQQR8xes/pKB0kOJnWacTeYVsLgHWOhyK5cxpxGAlxOFWR0DEK+kka0UlozcW2IPLzIrZo52VcLJhvHnvCTma6JxamL4lmCKxuI10oLABVuTYWH3iTfmSSetOtaBolXuJ1W++x7in7Th+wkb/FhsN+bL8J/vqD4158x+yVBi+R9y3sPzN+oWjG/ax4t4yP0KvOYZnDAjPNIkaoupixAsNwD8yCB4mmkKuZPxS8r9tJH2eCmdYoHcgP2l2W7r8Cu3dUE6gwsQNQsITDjThwqTPENvjUfrStPN7E/Zu+G45H9J4HsO7giWPajEOsNe3+VVIJq3EkCn8M1RspXXrGtdPQg/Q1TM27Cg5gpTK5RZgPdDG3z3/eoQdVDDkrVw9j7mOECyqrs5PU32+Qve9VSMINymmuFlMYfEJIqODs7HTfrbV+wvVSmjEYhI1Z2OysA3lfSN/qDRZCheIceQZYSLgiNkI6G4JB8tib+dWxsJNwoOcLKIwuYdlq5XbcE2sDbqeY8fQW61ypY7rBdhcNCnuMxSwxdwgueTbXJNyX/AFP0qmGPE6yskfYXVakltWoBYWSBN0xnmqWQFyoq5cF8O6f8eUb/AAg9POsOSX26TL4TTl+48f8AEbuJT0bNkM+sfL+VZ8pziLEdp2TahG+gnxNgbjrpN9j1tcXFiW1xGd5RFioXgmUMjixBAPzF+R8CNx0oQs79tHE4hgGEiIDSDvW20oNiPK/L6+FLwR+1VP7I8z2u3D/XU9tlyZ+zjsNXen8rFMxwMsOjto3j7RQya1K6lPIi/Ot0Pa7QpDZuG5L8L5OcZiooB7pN38kG7fXkPNhSPSdZ7LTOk36DtJ0TNNFtHgLq7LsKI41QC1hyH6ftWXQU3s8AYddTzOqblfjddOadVaKEIoQsZ9uHClwMXGu6Cz26pfn/AAk39GPhWdQyexVZgPUkzb2O3jvVkzdrHiGo15LOeFcgXEkvLiIoIUZFdmPfu5sgVeR1G41E2FiTy39DJLgyCQZEHZlSYebLcXHiYoZoYZGcxJMNLlA1mjbnuOh6jSd6XnhbWQlhNnDMHgdxUgTC/ENFtzLBmeHgxMQjeWJhJEXGwYc0bnYHkeekgHmorOp5nPuyQWe3Jw+vI7k24DVuh0UplGVKpeWSILNK+thrMgVgNI03VQp089IFyTcnnTKipWQC1jax2361F7GvaWuFwV0Eg3CovFHCRBMsA82T9xS8U76L3X3dHuO9vPiO3ULkkQlzbk71/lVJJSDY3BHMHpW0xzXtDmm4KTIINinUc1dsi6cRzVGyldLrPzsbXBBt1B5iouYDquh1k4gzFlMO/dhYkD1Pe/K4+dVOh1spiRGIzFn7W/uyuGI8Lch9LD+GhsNrFBkTd8R4kmwAF/AchVrWBuigXXSEk1Sso3TV5f6fTkKA0DRBcSm5csbKCSeQFEkjIml7zYDiuAFxsFc+FuErESzjfmq+FYssj67LNsXm7nwb2alOsjEWervT+VM8TT4yNAcHHCwXdxJqJK8iEVCLkDfnvawBJpoAAWC4q+0WZTGPE4f/AIeWsAHV5lDoD3onXQbjmLHdDe1tweoVi4p4hTBYZppSAQNlB5t4C/PelaiR9xDF13adg3uPYFIWALnaD8suZ8yzl5sScRKFdiwbS9yu3uoQCCVG219/nWzT0rKeERM8d5O896z3Sl8mMqw5xxwkmDIhQwYh3ftFADrZxeSSN5A0kQYi3Zqwtckct4NhIdnor9oCMle/Ylwn2URxMi2eWxAPwp8A+fvH+HwrBnk9urbD4cXm/wDhOMbsou13otXrSVSKEIoQihCbZhg1ljZGAII6/wB8qUraUVERZodQeB3FWRvwOuubeIspkyfHh1jV4tRMYkUMpHWM3HvKbEH/ACnfemejaz2uIslykZk4fXkVTPHsnYm6HRVzHZlLPI0k8jSSNuWY/Sw5ADoBsK12NDRkknuLtVaPZ7xm+Am3uYHPfXw/EP3HX5Vn19E6UiaHKRvg4fpP0O4q2nnwe67qny7V0ZluPjnjWSNgysAQQb86TgnbK24yIyIOoPApxzbKp5HlCYvFYyfGKsrxYhoYonGpYI1VSpCHYM4bWWtezCr1FWTJ8HJEZVZgYtY7Bbksi6RqBY9Nd7Dew62sAITPPOF4sRuBof7wpMQSQux0zrcWnqnu3HtCkS14s8d+9UbM+HcRAd11r4r/AEpqPpRgOGcYD29Xud97Kh1M7Vmfr4KMWe2x51ptIcLtNwlzcZFLLiKLLt16+0UWRdH2iiyLrw2Iosi6SMxJsNz4CuPc1gxONh2oFybBS2V8MYic3I0L4t/Ssx/Sgd7tM3GeOjfHf3JhtMdXm3qrxlPD0OFUtYswFy1ix28ABc+gHypcU7pHbSodiO4fKOQ+pzVwIaLMFvVMMHxYJGWUtHFh+2bDlJLibtb2W4Oybj3CCSGDXHKm1FWoGhCgcZHhsCcRjHIUybsTyFgoIUD7xAJPNjbnYALzz7OwaLuOg3k/biVJrb5nQLD86zPEZ1jQkYIQXKr91B7zkX7zkbBR4geJp2kpfZWmSTOR2p+g7B/KVkeZnYRk0aKr5zlTwljY6AUF20h17RWdEkRWJjk0q11P3TTrJQ8Kp0Rapr2bcJtjsSCy3hjILeDtzCenU+W3WsnpetdG0QQ/EfkOwb3JulhB992gXTGFgCKFHIVXS0zaeIRt3eZ3lWveXuuUrTCgihCKEIoQihCrnG3C8eOgaNxvbYjmCOTDzH5i461m1cMkcgqqfrt1H6hw+yuY5pGzfofJcy53lEuEmaGUWYcj0ZejDyP5cq3aKtjq4hJH3jeDwKQnhMbrFNVanAUsQrhwJxxLgHtu8JPeTw8Sv9OvlzrOraDau20JwyDwcODvodQmIKjB7rs2+nJbplc+Ex4XERElrAEo7oSBuEfQRqAJPdblc+NIQ1GJxjeMLxqD6jiO1OFuWJuYVjplRVOzyE/boYsNJImImJlmk1FgkEYC6dB7nechVuOrm970IViyd5mjP2hUDh3UaeTKrEK9iTp1AatNzYEb1wgEWKE3zTKsK9u1VATsCSBf0vSnsMbTeMlh/abeWnkp7QnJ2fNROI4EhPuMy/n+tTHtrOrKD/k36iygWRH5bcimbcAeEx+Y/wBKl7TXDcw/9Bc2MXE+SE4A8Zj8v9qPaK87mD/oo2MXE+SfYbgSAe8zN+X6VEisf1pbf4tA8zdSDYho3xKm8FksEXuRqPlUBRRXxPu4/uN/4UtoQLDLkmP/ABSeZDJhEiKKxAMhN5dDFXCgWCjYhWJ3O9rWJbAAyCgp1WB5EH08uddQqnmmRSrj1xOESPVLGyYgyLdABp0SC3eL7adItqAFyNINCEvjs1w+V4Y9rKWOp23953kZnewHK7MbKOQ+tKy1Bx7KEYn8Nw7SdwUrADE42H5osJ4y4rxGYM0hVhBGRZQCVS+ylyNtR6X+XUnRoqJtOcchxSHU/QcB+FJzTOkyaLNH5mqp2hBBBIZSCCDYgjkQRuCD1p9wB1VLbjRWWJsVnOJjj2GkL2jhQBewVpn0ga5GsAPQDkCazKyqioYsZzJyA3k8AnI2OmNhpvXRHCnD0eCgSKNbWHz8yT1JO5NZlFTPDjPPnI7XsHAckzI8dVug/LqarQVSKEIoQihCKEIoQihCqHH3BUWPiIItILlWA3U+I8Qeq9fWsuaGWll9ppv9m7nD7q4Fr24H9x4LnHPcomwkpimWzD3SPdceKnqPzHWt6jroquPaRHmN4PApGWB0brOV6xGUYFctkeAxONYH2iR1LBnijZCQkZkjIkWSMR7De7Eg7Ae/HmpFjcKqGQ59PhJBJA5U9R0byI6/rVlVRxVLbSDMaEajkUvHK+I+7/C2rhD2rQT2jxH+DJyuT3W9D+xt86yJGVNJ8QY2fqGo/wAm/UeCdZLHJpkeB07irdlGSwxzy4mJ3YzKquGcv7lyuksSyjvN3QbbjYVZFNHKMTDdSc0t1U1Vq4qbwfCs0uYPiFV5hipImDgHRCoHYoAeSFDr8CWJoQnPs6YnDSWJMIxM4w5Jv/ghyEsT8IOoL+ELQhK8bYp4lw7pK8YOJijfQAdSObMLFWN/C29CF64Lx0kyTs0nbRCd1gkYAMyKAGDBQPdk1qLgGyi/iRCsVCEUIVMyrKMThllwhhXEYVndoWEugorsWMUgO5AYmxW9weVCFLcM4D7Dg44ZZFIiBAPIKtyVS53bSNtW17XsKpmqI4Rd5t+cFJrS7RUzjD2tRRXjwg7V+Wv4F+fX5fUVGOGpqtBs2cT1jyG7mc+xQfNHH2nyWMZxm8uJkMkzl2PjyHkB0FbFNSxUzMMYtx4ntJ3pGSR0hu4qY4Xz+COMw4mDDuisXDS9rchtHaIBECGbugrqsARzFRmjcTiaronC1iorI8hkx2IMeGQhNRN23EaEnSGPVrbW5kj50vW9IR0ceKTMnQDUnsU4oDK7LRdHcE8IxYCEIg73NmPNj1Y+f5AbCsanp5ZZfaqrr7huaOA7eJTj3ta3AzT1VmrTVKKEIoQihCKEIoQihCKEIoQq7xbwlBjoikignmDyIP3geh/Xres2ejeyT2ilOF+/g7sP3VzZAW4H5j0XP3F3B+Ky/UpLthyQdS3tce72ijYEXNm5b7He1aND0pHUO2cgwSDVp+h3hLTU7mC7c2qsK9bF0kQlA1duokKycN8UY7DAth2kaNLalILooN7X+4Nj1HKs+p6OppXYiMLuLcj/AD3q+KeVosMx2rRMj9tCEAYmIj8Sd4ettiPzpJ1HWxdRweO3I+OnomBURO6wI8wrPBxPlOMYMzQlyNPfAViv3TqszL5HaqHVT4/jRPb3XHi26tAa7quB/O1WzC4yHSAjJpAAABAAHQAeFDekKZ3zjvy9VIxP4Jjn2VrihEO3aPspElGjQbshut9QO1+nWrhURHRw8Qo4XcF5wOTRwzyTRysomOqWK69mz2t2gBF1Y7X0kA23FBqIhq4eIRhdwUjNmMSC7SKB61Q7pCmHzg8s/S6lsn8FXs09omAhvedWI6J3j9FuRUm1EknwYnHtIwjxdZROBvWcPX0VIzz20cxhoT/mfb52Fyfyq9tDWS/EeGDg3M+Jy8AqXVMbeqL81Rc0zHH45rTuyhkd1V7xo6oCW0La8psNgNRpqCjpaY4mi7uJzPidO5VPfLLkcgqoXrSulrLwz1G6kArZwXwDiMcwYgxwH4yN3H4Aen4jt61jV3SzYnbGAY5OA0Ha47k7DS3GJ+Q/NF0Hwxw1DgoljiQC369STzJPiaSpqNwft6g4pDv3DsHBMPkFsLMgputBVIoQihCKEIoQihCKEIoQihCKEIoQm+MwaSqVcAg0rVUcVS2zxmNCNRyKmyRzNFk3GXsfVtUmDIjbno+A/Ibp8rjyFUR1lZRZSjaM4jrDmN666KKXq+6fJZJnGS4jCtpniZPBuat6MNj6c/Ktuk6Qp6oXicD2bxzGqTlp3x9YKxcI5hhVw7YZ5NL4qeNcQ7s0QjgQMQUkUkag5udQAOwseYlM1xN12OwFlFcXZkJ8biJEVFTtGVAgUDSpKqbr7xIFy29786vhFmqmXNy+cPZWuJM4aQxiHDyTltGvux6brbUu5uAPOuySFlrLkceK6RlVoUhdJv8AmoX0rqUqA7pv095GtYnYX61DCyW4e0HmAUEOZYgpzlmPxUsqRR4iQNIwVdUzKCx2AuTYXO3zql9FSAXMTf8AkLrZJSbBx8U+xGHzBUxDySyquGkEcuqV/fJsFXfvdDflYg9ag2mo7gNib/yFMmaxu4+Krs2IZveYt/mJP606yNjOq0DkEuS46lTmF4ZeTL5MYhYmJzqTSbdkAA0gbqVY7jou9QM1n4SrRDdt1XC9W3VdlcMo46kgw8Kswn7N2vh5kLoUuGRw5N45FYuBpvtpvypR0N3ZJpslmqByjIMRjHP2aE6Cxsd9CAnZdZ52G21ztyqmq6Rp6QWldnwGZPcusp3ym7Qtd4M9kMcRWTFHtXG4BHcX0U+8fNvpWPJUVtdkP7UZ/wCyPom2xxRfuPktTw2GVBZRYUzTUsVO3DGPueZUXvc83KWplQRQhFCEUIRQhFCEUIRQhFCEUIRQhFCEUIRQhMsflcUwIdAQeew39Qdj86QqOjoJjjtZ3EZFWsmc3Ld2rPOIPY5hpbtDeFvwcv5G2+hWotf0lTdVwkb+7J3jvQWwv1Fj2LP839lGNh9wpKPmh+jd3/uq9vT8bMqiNzO648QqjRE9QgqFweEx+BZycK5EkbRSK8bOjo1tSkxnbcA3DA7U8zpGjqB7krfG3rZVbCWM5tULmGYGR7sFTSqoqLcBFXkoDEt4nckkknrT7LWyN1S8OO5K5NmCQzxyupcRsG0hgtyOW5U238qHguFlxowm6sGa8dmfDzQyRXMqQL2nagHVASRKw7Pvu2wY3GygC1qpbAWkG6tL7i1lUkfUbLuT0G5/Kr3PDRcmypEZ4K05VFmZEYw0MsfZo6K6xiM6XOp7u4F7nzrMn6QoYiTJI3xv6JpkMxyDVL5T7JsbMbyskYO5tdz58rL/AN1KHp1r8qaJz+21h4lWCjtm9wC0Hh/2QYWGzSgyt/1Nx/KLL9b0u/8AqNT8R4jbwbr4lWAQx9UX5rQcHl8cQARQLcvL08PlVtN0fBAbtFzxOZ8Vx8rn6p1TqrRQhFCEUIRQhFCEUIRQhFCEUIRQhFCEUIRQhFCEUIRQhFCEUEXQkJMIjc1H0pOWgppevGD3Kxsr26FNZ8khf3kB9d/1pY9DUvygjk4hT9ofv9Exk4NwZ5wRn1RD+q0f0po0keP9ijb/ALR4Ij4Owa8oIx6Ig/RaP6S09aR5/wBijbnc0eCfwZLCnuoB6bfpQOhqW93AnmSUe0P3eidR4VF5KB8qaioaeLqMA7lW6V7tSlqbUEUIRQhFCEUIRQhFCEUIRQhFCEUIRQhFCEUIRQhFCEUIRQhFCEUIRQhFCEUIRQhFCEUIRQhFCEUIRQhFCEUIRQhFCEUIRQhFCEUIRQhf/9k=">
            <a:extLst>
              <a:ext uri="{FF2B5EF4-FFF2-40B4-BE49-F238E27FC236}">
                <a16:creationId xmlns:a16="http://schemas.microsoft.com/office/drawing/2014/main" id="{B0668FF0-B6E8-374E-8C7E-FC8936D85DCF}"/>
              </a:ext>
            </a:extLst>
          </p:cNvPr>
          <p:cNvSpPr>
            <a:spLocks noChangeAspect="1" noChangeArrowheads="1"/>
          </p:cNvSpPr>
          <p:nvPr/>
        </p:nvSpPr>
        <p:spPr bwMode="auto">
          <a:xfrm>
            <a:off x="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53957" name="Picture 11">
            <a:extLst>
              <a:ext uri="{FF2B5EF4-FFF2-40B4-BE49-F238E27FC236}">
                <a16:creationId xmlns:a16="http://schemas.microsoft.com/office/drawing/2014/main" id="{F98A6A0C-FF78-DB4D-A005-DF88AA209B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1325" y="2089150"/>
            <a:ext cx="1282700" cy="128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3958" name="Picture 13" descr="https://encrypted-tbn1.gstatic.com/images?q=tbn:ANd9GcTV5gZwMkHv50mMSalAO-kIlq6vQYYK8hLl-uoJTcFl7iGqbAdV">
            <a:extLst>
              <a:ext uri="{FF2B5EF4-FFF2-40B4-BE49-F238E27FC236}">
                <a16:creationId xmlns:a16="http://schemas.microsoft.com/office/drawing/2014/main" id="{E919E837-8F72-0342-89AB-8742073A28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25" y="3589338"/>
            <a:ext cx="216376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59" name="Picture 15" descr="https://encrypted-tbn0.gstatic.com/images?q=tbn:ANd9GcQ5KdaaylaWPjgS533D6X7EaIkaskcG4ePnFc_8rZ4EjF5u7HcH">
            <a:extLst>
              <a:ext uri="{FF2B5EF4-FFF2-40B4-BE49-F238E27FC236}">
                <a16:creationId xmlns:a16="http://schemas.microsoft.com/office/drawing/2014/main" id="{60E38A5F-A663-5547-8F7A-00AA0E5D18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8975" y="4895850"/>
            <a:ext cx="977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60" name="TextBox 4">
            <a:extLst>
              <a:ext uri="{FF2B5EF4-FFF2-40B4-BE49-F238E27FC236}">
                <a16:creationId xmlns:a16="http://schemas.microsoft.com/office/drawing/2014/main" id="{DC7AC3A0-1846-C24F-806C-F96281E9F19D}"/>
              </a:ext>
            </a:extLst>
          </p:cNvPr>
          <p:cNvSpPr txBox="1">
            <a:spLocks noChangeArrowheads="1"/>
          </p:cNvSpPr>
          <p:nvPr/>
        </p:nvSpPr>
        <p:spPr bwMode="auto">
          <a:xfrm>
            <a:off x="304800" y="1022350"/>
            <a:ext cx="372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Department of Justice</a:t>
            </a:r>
          </a:p>
        </p:txBody>
      </p:sp>
      <p:sp>
        <p:nvSpPr>
          <p:cNvPr id="253961" name="TextBox 13">
            <a:extLst>
              <a:ext uri="{FF2B5EF4-FFF2-40B4-BE49-F238E27FC236}">
                <a16:creationId xmlns:a16="http://schemas.microsoft.com/office/drawing/2014/main" id="{98A0C224-509F-9947-B2EC-80A58ADF07CA}"/>
              </a:ext>
            </a:extLst>
          </p:cNvPr>
          <p:cNvSpPr txBox="1">
            <a:spLocks noChangeArrowheads="1"/>
          </p:cNvSpPr>
          <p:nvPr/>
        </p:nvSpPr>
        <p:spPr bwMode="auto">
          <a:xfrm>
            <a:off x="304800" y="2271713"/>
            <a:ext cx="3721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Office of Inspector General</a:t>
            </a:r>
          </a:p>
        </p:txBody>
      </p:sp>
      <p:sp>
        <p:nvSpPr>
          <p:cNvPr id="253962" name="TextBox 14">
            <a:extLst>
              <a:ext uri="{FF2B5EF4-FFF2-40B4-BE49-F238E27FC236}">
                <a16:creationId xmlns:a16="http://schemas.microsoft.com/office/drawing/2014/main" id="{7942DFBE-3479-534C-832A-80AC89834CB4}"/>
              </a:ext>
            </a:extLst>
          </p:cNvPr>
          <p:cNvSpPr txBox="1">
            <a:spLocks noChangeArrowheads="1"/>
          </p:cNvSpPr>
          <p:nvPr/>
        </p:nvSpPr>
        <p:spPr bwMode="auto">
          <a:xfrm>
            <a:off x="304800" y="3589338"/>
            <a:ext cx="372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Centers for Medicare &amp; Medicaid Services</a:t>
            </a:r>
          </a:p>
        </p:txBody>
      </p:sp>
      <p:sp>
        <p:nvSpPr>
          <p:cNvPr id="253963" name="TextBox 15">
            <a:extLst>
              <a:ext uri="{FF2B5EF4-FFF2-40B4-BE49-F238E27FC236}">
                <a16:creationId xmlns:a16="http://schemas.microsoft.com/office/drawing/2014/main" id="{36939FE2-EF5D-C641-A183-DB4A8D1D8E97}"/>
              </a:ext>
            </a:extLst>
          </p:cNvPr>
          <p:cNvSpPr txBox="1">
            <a:spLocks noChangeArrowheads="1"/>
          </p:cNvSpPr>
          <p:nvPr/>
        </p:nvSpPr>
        <p:spPr bwMode="auto">
          <a:xfrm>
            <a:off x="447675" y="4908550"/>
            <a:ext cx="372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CMS Contractors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E37BF084-6F8D-964E-8117-C65831F1F78F}"/>
              </a:ext>
            </a:extLst>
          </p:cNvPr>
          <p:cNvSpPr>
            <a:spLocks noGrp="1" noChangeArrowheads="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What Gets Disclosed?</a:t>
            </a:r>
          </a:p>
        </p:txBody>
      </p:sp>
      <p:sp>
        <p:nvSpPr>
          <p:cNvPr id="143364" name="Rectangle 3">
            <a:extLst>
              <a:ext uri="{FF2B5EF4-FFF2-40B4-BE49-F238E27FC236}">
                <a16:creationId xmlns:a16="http://schemas.microsoft.com/office/drawing/2014/main" id="{695412EC-E6BC-474A-B4B2-DCF0D2D05AC1}"/>
              </a:ext>
            </a:extLst>
          </p:cNvPr>
          <p:cNvSpPr>
            <a:spLocks noGrp="1" noChangeArrowheads="1"/>
          </p:cNvSpPr>
          <p:nvPr>
            <p:ph idx="1"/>
          </p:nvPr>
        </p:nvSpPr>
        <p:spPr>
          <a:xfrm>
            <a:off x="457200" y="1219200"/>
            <a:ext cx="8229600" cy="4525963"/>
          </a:xfrm>
        </p:spPr>
        <p:txBody>
          <a:bodyPr rtlCol="0">
            <a:normAutofit fontScale="92500" lnSpcReduction="10000"/>
          </a:bodyPr>
          <a:lstStyle/>
          <a:p>
            <a:pPr algn="just" eaLnBrk="1" fontAlgn="auto" hangingPunct="1">
              <a:spcAft>
                <a:spcPts val="0"/>
              </a:spcAft>
              <a:defRPr/>
            </a:pPr>
            <a:r>
              <a:rPr lang="en-US" altLang="en-US" sz="2800" dirty="0">
                <a:solidFill>
                  <a:srgbClr val="333333"/>
                </a:solidFill>
              </a:rPr>
              <a:t>To the OIG – only “potential fraud against the Federal health care programs, rather than merely an overpayment.”  “Potential fraud” does not include Stark violations only – there must be at least a “colorable” violation of the anti-kickback statute</a:t>
            </a:r>
          </a:p>
          <a:p>
            <a:pPr algn="just" eaLnBrk="1" fontAlgn="auto" hangingPunct="1">
              <a:spcAft>
                <a:spcPts val="0"/>
              </a:spcAft>
              <a:defRPr/>
            </a:pPr>
            <a:endParaRPr lang="en-US" altLang="en-US" sz="2800" dirty="0">
              <a:solidFill>
                <a:srgbClr val="333333"/>
              </a:solidFill>
            </a:endParaRPr>
          </a:p>
          <a:p>
            <a:pPr algn="just" eaLnBrk="1" fontAlgn="auto" hangingPunct="1">
              <a:spcAft>
                <a:spcPts val="0"/>
              </a:spcAft>
              <a:defRPr/>
            </a:pPr>
            <a:r>
              <a:rPr lang="en-US" altLang="en-US" sz="2800" dirty="0">
                <a:solidFill>
                  <a:srgbClr val="333333"/>
                </a:solidFill>
              </a:rPr>
              <a:t>“Merely an overpayment” – disclose to the  </a:t>
            </a:r>
            <a:r>
              <a:rPr lang="en-US" altLang="en-US" sz="2800" dirty="0"/>
              <a:t>MAC, Medicare Administrative Contractor</a:t>
            </a:r>
          </a:p>
          <a:p>
            <a:pPr algn="just" eaLnBrk="1" fontAlgn="auto" hangingPunct="1">
              <a:spcAft>
                <a:spcPts val="0"/>
              </a:spcAft>
              <a:defRPr/>
            </a:pPr>
            <a:endParaRPr lang="en-US" altLang="en-US" sz="2800" dirty="0"/>
          </a:p>
          <a:p>
            <a:pPr algn="just" eaLnBrk="1" fontAlgn="auto" hangingPunct="1">
              <a:spcAft>
                <a:spcPts val="0"/>
              </a:spcAft>
              <a:defRPr/>
            </a:pPr>
            <a:r>
              <a:rPr lang="en-US" altLang="en-US" sz="2800" dirty="0"/>
              <a:t>To CMS – Stark Violation only</a:t>
            </a:r>
          </a:p>
          <a:p>
            <a:pPr lvl="1" algn="just" eaLnBrk="1" fontAlgn="auto" hangingPunct="1">
              <a:spcAft>
                <a:spcPts val="0"/>
              </a:spcAft>
              <a:defRPr/>
            </a:pPr>
            <a:r>
              <a:rPr lang="en-US" altLang="en-US" dirty="0"/>
              <a:t>MAC an option?</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1A8959-BEB6-954B-AFAD-49DB2FB94C8F}"/>
              </a:ext>
            </a:extLst>
          </p:cNvPr>
          <p:cNvSpPr txBox="1"/>
          <p:nvPr/>
        </p:nvSpPr>
        <p:spPr>
          <a:xfrm>
            <a:off x="0" y="0"/>
            <a:ext cx="9144000" cy="646113"/>
          </a:xfrm>
          <a:prstGeom prst="rect">
            <a:avLst/>
          </a:prstGeom>
          <a:solidFill>
            <a:schemeClr val="bg1">
              <a:lumMod val="75000"/>
            </a:schemeClr>
          </a:solidFill>
        </p:spPr>
        <p:txBody>
          <a:bodyPr>
            <a:spAutoFit/>
          </a:bodyPr>
          <a:lstStyle/>
          <a:p>
            <a:pPr algn="ctr" eaLnBrk="1" hangingPunct="1">
              <a:defRPr/>
            </a:pPr>
            <a:r>
              <a:rPr lang="en-US" sz="3600" b="1" dirty="0"/>
              <a:t>Exclusion Screening</a:t>
            </a:r>
          </a:p>
        </p:txBody>
      </p:sp>
      <p:pic>
        <p:nvPicPr>
          <p:cNvPr id="258051" name="Picture 7" descr="https://encrypted-tbn2.gstatic.com/images?q=tbn:ANd9GcRgbDAe_d6FtlXWMey7E0y0xe63MrdBe1cwKRxBnyjInNHwl8DY4w">
            <a:extLst>
              <a:ext uri="{FF2B5EF4-FFF2-40B4-BE49-F238E27FC236}">
                <a16:creationId xmlns:a16="http://schemas.microsoft.com/office/drawing/2014/main" id="{007CAD09-3376-2F4F-9257-14E7104FF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89075"/>
            <a:ext cx="50292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6C1A448-A330-6042-8193-BBE261655581}"/>
              </a:ext>
            </a:extLst>
          </p:cNvPr>
          <p:cNvSpPr>
            <a:spLocks noGrp="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cs typeface="Times New Roman" pitchFamily="18" charset="0"/>
              </a:rPr>
              <a:t>Your Responsibility</a:t>
            </a:r>
          </a:p>
        </p:txBody>
      </p:sp>
      <p:sp>
        <p:nvSpPr>
          <p:cNvPr id="38915" name="TextBox 2">
            <a:extLst>
              <a:ext uri="{FF2B5EF4-FFF2-40B4-BE49-F238E27FC236}">
                <a16:creationId xmlns:a16="http://schemas.microsoft.com/office/drawing/2014/main" id="{094898DB-1626-DC49-B8FD-82608534141C}"/>
              </a:ext>
            </a:extLst>
          </p:cNvPr>
          <p:cNvSpPr txBox="1">
            <a:spLocks noChangeArrowheads="1"/>
          </p:cNvSpPr>
          <p:nvPr/>
        </p:nvSpPr>
        <p:spPr bwMode="auto">
          <a:xfrm>
            <a:off x="381000" y="1524000"/>
            <a:ext cx="80772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pPr>
            <a:r>
              <a:rPr lang="en-US" altLang="en-US" sz="2400"/>
              <a:t>Be sure documentation is clear, complete, timely and accurate prior to submitting claims for reimbursement by Medicare, Medicaid or any other governmental payor;</a:t>
            </a:r>
          </a:p>
          <a:p>
            <a:pPr algn="just" eaLnBrk="1" hangingPunct="1">
              <a:spcBef>
                <a:spcPct val="0"/>
              </a:spcBef>
            </a:pPr>
            <a:endParaRPr lang="en-US" altLang="en-US" sz="2400"/>
          </a:p>
          <a:p>
            <a:pPr algn="just" eaLnBrk="1" hangingPunct="1">
              <a:spcBef>
                <a:spcPct val="0"/>
              </a:spcBef>
            </a:pPr>
            <a:r>
              <a:rPr lang="en-US" altLang="en-US" sz="2400"/>
              <a:t>Be sure services provided are medically necessary and meet applicable National Coverage Determinations (NCD)/Local Coverage Determinations (LCD);</a:t>
            </a:r>
          </a:p>
          <a:p>
            <a:pPr algn="just" eaLnBrk="1" hangingPunct="1">
              <a:spcBef>
                <a:spcPct val="0"/>
              </a:spcBef>
            </a:pPr>
            <a:endParaRPr lang="en-US" altLang="en-US" sz="2400"/>
          </a:p>
          <a:p>
            <a:pPr algn="just" eaLnBrk="1" hangingPunct="1">
              <a:spcBef>
                <a:spcPct val="0"/>
              </a:spcBef>
            </a:pPr>
            <a:r>
              <a:rPr lang="en-US" altLang="en-US" sz="2400"/>
              <a:t>Develop and implement monitoring and auditing programs;</a:t>
            </a:r>
          </a:p>
          <a:p>
            <a:pPr algn="just" eaLnBrk="1" hangingPunct="1">
              <a:spcBef>
                <a:spcPct val="0"/>
              </a:spcBef>
            </a:pPr>
            <a:endParaRPr lang="en-US" altLang="en-US" sz="2400"/>
          </a:p>
          <a:p>
            <a:pPr algn="just" eaLnBrk="1" hangingPunct="1">
              <a:spcBef>
                <a:spcPct val="0"/>
              </a:spcBef>
            </a:pPr>
            <a:r>
              <a:rPr lang="en-US" altLang="en-US" sz="2400"/>
              <a:t>Participate in compliance training programs</a:t>
            </a:r>
          </a:p>
          <a:p>
            <a:pPr algn="just" eaLnBrk="1" hangingPunct="1">
              <a:spcBef>
                <a:spcPct val="0"/>
              </a:spcBef>
            </a:pPr>
            <a:endParaRPr lang="en-US" altLang="en-US" sz="180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F273BCDE-2F5B-2248-B4F0-90CD2A844895}"/>
              </a:ext>
            </a:extLst>
          </p:cNvPr>
          <p:cNvSpPr>
            <a:spLocks noGrp="1"/>
          </p:cNvSpPr>
          <p:nvPr>
            <p:ph type="title"/>
          </p:nvPr>
        </p:nvSpPr>
        <p:spPr>
          <a:xfrm>
            <a:off x="6350" y="0"/>
            <a:ext cx="9137650" cy="914400"/>
          </a:xfrm>
          <a:solidFill>
            <a:schemeClr val="bg1">
              <a:lumMod val="75000"/>
            </a:schemeClr>
          </a:solidFill>
        </p:spPr>
        <p:txBody>
          <a:bodyPr rtlCol="0">
            <a:normAutofit/>
          </a:bodyPr>
          <a:lstStyle/>
          <a:p>
            <a:pPr eaLnBrk="1" fontAlgn="auto" hangingPunct="1">
              <a:spcAft>
                <a:spcPts val="0"/>
              </a:spcAft>
              <a:defRPr/>
            </a:pPr>
            <a:r>
              <a:rPr lang="en-US" altLang="en-US" sz="3600" b="1" dirty="0"/>
              <a:t>Exclusion Screening</a:t>
            </a:r>
          </a:p>
        </p:txBody>
      </p:sp>
      <p:sp>
        <p:nvSpPr>
          <p:cNvPr id="260099" name="Content Placeholder 2">
            <a:extLst>
              <a:ext uri="{FF2B5EF4-FFF2-40B4-BE49-F238E27FC236}">
                <a16:creationId xmlns:a16="http://schemas.microsoft.com/office/drawing/2014/main" id="{E145F395-2D54-ED40-A875-1345B3E28C01}"/>
              </a:ext>
            </a:extLst>
          </p:cNvPr>
          <p:cNvSpPr>
            <a:spLocks noGrp="1"/>
          </p:cNvSpPr>
          <p:nvPr>
            <p:ph idx="1"/>
          </p:nvPr>
        </p:nvSpPr>
        <p:spPr>
          <a:xfrm>
            <a:off x="457200" y="1295400"/>
            <a:ext cx="8229600" cy="4525963"/>
          </a:xfrm>
        </p:spPr>
        <p:txBody>
          <a:bodyPr/>
          <a:lstStyle/>
          <a:p>
            <a:pPr algn="just" eaLnBrk="1" hangingPunct="1">
              <a:lnSpc>
                <a:spcPct val="90000"/>
              </a:lnSpc>
              <a:spcBef>
                <a:spcPct val="30000"/>
              </a:spcBef>
            </a:pPr>
            <a:r>
              <a:rPr lang="en-US" altLang="en-US" sz="2600"/>
              <a:t>Growing number of State Medicaid Programs are requiring monthly screening of current employees and contractors</a:t>
            </a:r>
          </a:p>
          <a:p>
            <a:pPr algn="just" eaLnBrk="1" hangingPunct="1">
              <a:lnSpc>
                <a:spcPct val="90000"/>
              </a:lnSpc>
              <a:spcBef>
                <a:spcPct val="30000"/>
              </a:spcBef>
            </a:pPr>
            <a:endParaRPr lang="en-US" altLang="en-US" sz="2600"/>
          </a:p>
          <a:p>
            <a:pPr algn="just" eaLnBrk="1" hangingPunct="1">
              <a:lnSpc>
                <a:spcPct val="90000"/>
              </a:lnSpc>
              <a:spcBef>
                <a:spcPct val="30000"/>
              </a:spcBef>
            </a:pPr>
            <a:r>
              <a:rPr lang="en-US" altLang="en-US" sz="2600"/>
              <a:t>State Medicaid Director Letter instructed states to “require providers to search the HHS-OIG website monthly to capture exclusions and reinstatements that have occurred since the last search” </a:t>
            </a:r>
          </a:p>
          <a:p>
            <a:pPr algn="just" eaLnBrk="1" hangingPunct="1">
              <a:lnSpc>
                <a:spcPct val="90000"/>
              </a:lnSpc>
              <a:spcBef>
                <a:spcPct val="30000"/>
              </a:spcBef>
            </a:pPr>
            <a:endParaRPr lang="en-US" altLang="en-US" sz="2600"/>
          </a:p>
          <a:p>
            <a:pPr algn="just" eaLnBrk="1" hangingPunct="1">
              <a:lnSpc>
                <a:spcPct val="90000"/>
              </a:lnSpc>
              <a:spcBef>
                <a:spcPct val="30000"/>
              </a:spcBef>
            </a:pPr>
            <a:r>
              <a:rPr lang="en-US" altLang="en-US" sz="2600"/>
              <a:t>HHS-OIG CIAs still only require annual screening</a:t>
            </a:r>
          </a:p>
          <a:p>
            <a:pPr algn="just" eaLnBrk="1" hangingPunct="1"/>
            <a:endParaRPr lang="en-US" alt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4">
            <a:extLst>
              <a:ext uri="{FF2B5EF4-FFF2-40B4-BE49-F238E27FC236}">
                <a16:creationId xmlns:a16="http://schemas.microsoft.com/office/drawing/2014/main" id="{0C5CDBA2-E95B-6847-828D-F3ABC585B801}"/>
              </a:ext>
            </a:extLst>
          </p:cNvPr>
          <p:cNvSpPr>
            <a:spLocks noGrp="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Exclusion Screening</a:t>
            </a:r>
          </a:p>
        </p:txBody>
      </p:sp>
      <p:sp>
        <p:nvSpPr>
          <p:cNvPr id="262147" name="Text Placeholder 7">
            <a:extLst>
              <a:ext uri="{FF2B5EF4-FFF2-40B4-BE49-F238E27FC236}">
                <a16:creationId xmlns:a16="http://schemas.microsoft.com/office/drawing/2014/main" id="{FA5A7342-4451-6A4E-AAD6-63F0B3FEFB2A}"/>
              </a:ext>
            </a:extLst>
          </p:cNvPr>
          <p:cNvSpPr>
            <a:spLocks noGrp="1"/>
          </p:cNvSpPr>
          <p:nvPr>
            <p:ph type="body" idx="1"/>
          </p:nvPr>
        </p:nvSpPr>
        <p:spPr>
          <a:xfrm>
            <a:off x="304800" y="990600"/>
            <a:ext cx="4040188" cy="639763"/>
          </a:xfrm>
        </p:spPr>
        <p:txBody>
          <a:bodyPr/>
          <a:lstStyle/>
          <a:p>
            <a:pPr algn="ctr" eaLnBrk="1" hangingPunct="1"/>
            <a:r>
              <a:rPr lang="en-US" altLang="en-US" sz="2800" u="sng"/>
              <a:t>Mandatory Exclusions</a:t>
            </a:r>
          </a:p>
        </p:txBody>
      </p:sp>
      <p:sp>
        <p:nvSpPr>
          <p:cNvPr id="6" name="Content Placeholder 5">
            <a:extLst>
              <a:ext uri="{FF2B5EF4-FFF2-40B4-BE49-F238E27FC236}">
                <a16:creationId xmlns:a16="http://schemas.microsoft.com/office/drawing/2014/main" id="{D32899C0-15C1-BC48-9A8F-65A21FCCBA5A}"/>
              </a:ext>
            </a:extLst>
          </p:cNvPr>
          <p:cNvSpPr>
            <a:spLocks noGrp="1"/>
          </p:cNvSpPr>
          <p:nvPr>
            <p:ph sz="half" idx="2"/>
          </p:nvPr>
        </p:nvSpPr>
        <p:spPr>
          <a:xfrm>
            <a:off x="228600" y="1676400"/>
            <a:ext cx="4040188" cy="3951288"/>
          </a:xfrm>
          <a:solidFill>
            <a:schemeClr val="bg1">
              <a:lumMod val="75000"/>
            </a:schemeClr>
          </a:solidFill>
        </p:spPr>
        <p:txBody>
          <a:bodyPr rtlCol="0">
            <a:normAutofit lnSpcReduction="10000"/>
          </a:bodyPr>
          <a:lstStyle/>
          <a:p>
            <a:pPr marL="320040" indent="-320040" eaLnBrk="1" fontAlgn="auto" hangingPunct="1">
              <a:spcAft>
                <a:spcPts val="0"/>
              </a:spcAft>
              <a:buFont typeface="Wingdings"/>
              <a:buChar char=""/>
              <a:defRPr/>
            </a:pPr>
            <a:r>
              <a:rPr lang="en-US" dirty="0"/>
              <a:t>42 U.S.C. § 1320a-7(a)</a:t>
            </a:r>
          </a:p>
          <a:p>
            <a:pPr marL="320040" indent="-320040" eaLnBrk="1" fontAlgn="auto" hangingPunct="1">
              <a:spcAft>
                <a:spcPts val="0"/>
              </a:spcAft>
              <a:buFont typeface="Wingdings"/>
              <a:buChar char=""/>
              <a:defRPr/>
            </a:pPr>
            <a:r>
              <a:rPr lang="en-US" dirty="0"/>
              <a:t>OIG is required to exclude the individual or entity for a minimum of 5 years for conviction of certain offenses</a:t>
            </a:r>
          </a:p>
          <a:p>
            <a:pPr marL="320040" indent="-320040" eaLnBrk="1" fontAlgn="auto" hangingPunct="1">
              <a:spcAft>
                <a:spcPts val="0"/>
              </a:spcAft>
              <a:buFont typeface="Wingdings"/>
              <a:buChar char=""/>
              <a:defRPr/>
            </a:pPr>
            <a:r>
              <a:rPr lang="en-US" dirty="0"/>
              <a:t>e.g., program-related crimes, patient abuse, felony health care fraud, or felony convictions relating to controlled substances</a:t>
            </a:r>
          </a:p>
          <a:p>
            <a:pPr marL="0" indent="0" eaLnBrk="1" fontAlgn="auto" hangingPunct="1">
              <a:spcAft>
                <a:spcPts val="0"/>
              </a:spcAft>
              <a:buFont typeface="Wingdings" pitchFamily="2" charset="2"/>
              <a:buNone/>
              <a:defRPr/>
            </a:pPr>
            <a:endParaRPr lang="en-US" dirty="0"/>
          </a:p>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endParaRPr lang="en-US" dirty="0"/>
          </a:p>
        </p:txBody>
      </p:sp>
      <p:sp>
        <p:nvSpPr>
          <p:cNvPr id="262149" name="Text Placeholder 8">
            <a:extLst>
              <a:ext uri="{FF2B5EF4-FFF2-40B4-BE49-F238E27FC236}">
                <a16:creationId xmlns:a16="http://schemas.microsoft.com/office/drawing/2014/main" id="{0946B007-6DD2-AD44-8507-C2EF724E60B6}"/>
              </a:ext>
            </a:extLst>
          </p:cNvPr>
          <p:cNvSpPr>
            <a:spLocks noGrp="1"/>
          </p:cNvSpPr>
          <p:nvPr>
            <p:ph type="body" sz="quarter" idx="3"/>
          </p:nvPr>
        </p:nvSpPr>
        <p:spPr>
          <a:xfrm>
            <a:off x="4572000" y="1295400"/>
            <a:ext cx="4041775" cy="639763"/>
          </a:xfrm>
        </p:spPr>
        <p:txBody>
          <a:bodyPr/>
          <a:lstStyle/>
          <a:p>
            <a:pPr algn="ctr" eaLnBrk="1" hangingPunct="1"/>
            <a:r>
              <a:rPr lang="en-US" altLang="en-US" sz="2800" u="sng"/>
              <a:t>Permissive Exclusions</a:t>
            </a:r>
          </a:p>
        </p:txBody>
      </p:sp>
      <p:sp>
        <p:nvSpPr>
          <p:cNvPr id="7" name="Content Placeholder 6">
            <a:extLst>
              <a:ext uri="{FF2B5EF4-FFF2-40B4-BE49-F238E27FC236}">
                <a16:creationId xmlns:a16="http://schemas.microsoft.com/office/drawing/2014/main" id="{B62CB2AC-AA4E-0146-B793-BB079A7FDA31}"/>
              </a:ext>
            </a:extLst>
          </p:cNvPr>
          <p:cNvSpPr>
            <a:spLocks noGrp="1"/>
          </p:cNvSpPr>
          <p:nvPr>
            <p:ph sz="quarter" idx="4"/>
          </p:nvPr>
        </p:nvSpPr>
        <p:spPr>
          <a:xfrm>
            <a:off x="4648200" y="1981200"/>
            <a:ext cx="4041775" cy="3951288"/>
          </a:xfrm>
          <a:solidFill>
            <a:schemeClr val="bg1">
              <a:lumMod val="75000"/>
            </a:schemeClr>
          </a:solidFill>
        </p:spPr>
        <p:txBody>
          <a:bodyPr rtlCol="0">
            <a:normAutofit/>
          </a:bodyPr>
          <a:lstStyle/>
          <a:p>
            <a:pPr marL="320040" indent="-320040" eaLnBrk="1" fontAlgn="auto" hangingPunct="1">
              <a:spcAft>
                <a:spcPts val="0"/>
              </a:spcAft>
              <a:buFont typeface="Wingdings"/>
              <a:buChar char=""/>
              <a:defRPr/>
            </a:pPr>
            <a:r>
              <a:rPr lang="en-US" dirty="0"/>
              <a:t>42 U.S.C. § 1320a-7(b)</a:t>
            </a:r>
          </a:p>
          <a:p>
            <a:pPr marL="320040" indent="-320040" eaLnBrk="1" fontAlgn="auto" hangingPunct="1">
              <a:spcAft>
                <a:spcPts val="0"/>
              </a:spcAft>
              <a:buFont typeface="Wingdings"/>
              <a:buChar char=""/>
              <a:defRPr/>
            </a:pPr>
            <a:r>
              <a:rPr lang="en-US" dirty="0"/>
              <a:t>OIG may exclude individuals or entities under 16 different authorities </a:t>
            </a:r>
          </a:p>
          <a:p>
            <a:pPr marL="320040" indent="-320040" eaLnBrk="1" fontAlgn="auto" hangingPunct="1">
              <a:spcAft>
                <a:spcPts val="0"/>
              </a:spcAft>
              <a:buFont typeface="Wingdings"/>
              <a:buChar char=""/>
              <a:defRPr/>
            </a:pPr>
            <a:r>
              <a:rPr lang="en-US" dirty="0"/>
              <a:t>e.g., losing a state license to practice, failing to repay student loans, conviction of certain misdemeanors, or failing to provide quality care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5">
            <a:extLst>
              <a:ext uri="{FF2B5EF4-FFF2-40B4-BE49-F238E27FC236}">
                <a16:creationId xmlns:a16="http://schemas.microsoft.com/office/drawing/2014/main" id="{E64F70E2-60A8-E842-BB91-473E42EC3FCB}"/>
              </a:ext>
            </a:extLst>
          </p:cNvPr>
          <p:cNvSpPr>
            <a:spLocks noGrp="1"/>
          </p:cNvSpPr>
          <p:nvPr>
            <p:ph type="title"/>
          </p:nvPr>
        </p:nvSpPr>
        <p:spPr>
          <a:xfrm>
            <a:off x="0" y="-20638"/>
            <a:ext cx="9144000" cy="706438"/>
          </a:xfrm>
          <a:solidFill>
            <a:schemeClr val="bg1">
              <a:lumMod val="75000"/>
            </a:schemeClr>
          </a:solidFill>
        </p:spPr>
        <p:txBody>
          <a:bodyPr rtlCol="0">
            <a:normAutofit/>
          </a:bodyPr>
          <a:lstStyle/>
          <a:p>
            <a:pPr eaLnBrk="1" fontAlgn="auto" hangingPunct="1">
              <a:spcAft>
                <a:spcPts val="0"/>
              </a:spcAft>
              <a:defRPr/>
            </a:pPr>
            <a:r>
              <a:rPr lang="en-US" altLang="en-US" sz="3600" b="1" dirty="0"/>
              <a:t>Exclusion Screening</a:t>
            </a:r>
          </a:p>
        </p:txBody>
      </p:sp>
      <p:sp>
        <p:nvSpPr>
          <p:cNvPr id="264195" name="Content Placeholder 6">
            <a:extLst>
              <a:ext uri="{FF2B5EF4-FFF2-40B4-BE49-F238E27FC236}">
                <a16:creationId xmlns:a16="http://schemas.microsoft.com/office/drawing/2014/main" id="{CD18A508-BA09-584C-9434-1930A30F3D1B}"/>
              </a:ext>
            </a:extLst>
          </p:cNvPr>
          <p:cNvSpPr>
            <a:spLocks noGrp="1"/>
          </p:cNvSpPr>
          <p:nvPr>
            <p:ph idx="1"/>
          </p:nvPr>
        </p:nvSpPr>
        <p:spPr>
          <a:xfrm>
            <a:off x="228600" y="990600"/>
            <a:ext cx="8686800" cy="4724400"/>
          </a:xfrm>
        </p:spPr>
        <p:txBody>
          <a:bodyPr/>
          <a:lstStyle/>
          <a:p>
            <a:pPr marL="319088" indent="-319088" eaLnBrk="1" hangingPunct="1">
              <a:buFont typeface="Wingdings" pitchFamily="2" charset="2"/>
              <a:buChar char=""/>
            </a:pPr>
            <a:r>
              <a:rPr lang="en-US" altLang="en-US" sz="2000"/>
              <a:t>Any individual or entity can be excluded</a:t>
            </a:r>
          </a:p>
          <a:p>
            <a:pPr marL="319088" indent="-319088" eaLnBrk="1" hangingPunct="1">
              <a:buFont typeface="Wingdings" pitchFamily="2" charset="2"/>
              <a:buChar char=""/>
            </a:pPr>
            <a:endParaRPr lang="en-US" altLang="en-US" sz="2000"/>
          </a:p>
          <a:p>
            <a:pPr marL="319088" indent="-319088" eaLnBrk="1" hangingPunct="1">
              <a:buFont typeface="Wingdings" pitchFamily="2" charset="2"/>
              <a:buChar char=""/>
            </a:pPr>
            <a:r>
              <a:rPr lang="en-US" altLang="en-US" sz="2000"/>
              <a:t>No payment may be made by any Federal health care program for any items or services furnished, ordered, or prescribed by an excluded individual or entity </a:t>
            </a:r>
          </a:p>
          <a:p>
            <a:pPr marL="319088" indent="-319088" eaLnBrk="1" hangingPunct="1">
              <a:buFont typeface="Wingdings" pitchFamily="2" charset="2"/>
              <a:buChar char=""/>
            </a:pPr>
            <a:endParaRPr lang="en-US" altLang="en-US" sz="2000"/>
          </a:p>
          <a:p>
            <a:pPr marL="319088" indent="-319088" eaLnBrk="1" hangingPunct="1">
              <a:buFont typeface="Wingdings" pitchFamily="2" charset="2"/>
              <a:buChar char=""/>
            </a:pPr>
            <a:r>
              <a:rPr lang="en-US" altLang="en-US" sz="2000"/>
              <a:t>Applies to:</a:t>
            </a:r>
          </a:p>
          <a:p>
            <a:pPr marL="822325" lvl="1" indent="-457200" eaLnBrk="1" hangingPunct="1">
              <a:buFont typeface="Wingdings" pitchFamily="2" charset="2"/>
              <a:buChar char="§"/>
            </a:pPr>
            <a:r>
              <a:rPr lang="en-US" altLang="en-US" sz="2000"/>
              <a:t>Excluded person</a:t>
            </a:r>
          </a:p>
          <a:p>
            <a:pPr marL="822325" lvl="1" indent="-457200" eaLnBrk="1" hangingPunct="1">
              <a:buFont typeface="Wingdings" pitchFamily="2" charset="2"/>
              <a:buChar char="§"/>
            </a:pPr>
            <a:r>
              <a:rPr lang="en-US" altLang="en-US" sz="2000"/>
              <a:t>Anyone who employs or contracts with the excluded person</a:t>
            </a:r>
          </a:p>
          <a:p>
            <a:pPr marL="822325" lvl="1" indent="-457200" eaLnBrk="1" hangingPunct="1">
              <a:buFont typeface="Wingdings" pitchFamily="2" charset="2"/>
              <a:buChar char="§"/>
            </a:pPr>
            <a:r>
              <a:rPr lang="en-US" altLang="en-US" sz="2000"/>
              <a:t>Any hospital or other provider or supplier where the excluded person provides services</a:t>
            </a:r>
          </a:p>
          <a:p>
            <a:pPr marL="822325" lvl="1" indent="-457200" eaLnBrk="1" hangingPunct="1">
              <a:buFont typeface="Wingdings" pitchFamily="2" charset="2"/>
              <a:buChar char="§"/>
            </a:pPr>
            <a:endParaRPr lang="en-US" altLang="en-US" sz="2000"/>
          </a:p>
          <a:p>
            <a:pPr marL="319088" indent="-319088" eaLnBrk="1" hangingPunct="1">
              <a:buFont typeface="Wingdings" pitchFamily="2" charset="2"/>
              <a:buChar char=""/>
            </a:pPr>
            <a:r>
              <a:rPr lang="en-US" altLang="en-US" sz="2000"/>
              <a:t>The exclusion applies regardless of who submits the claims and also applies to all administrative and management services furnished by the excluded person </a:t>
            </a:r>
          </a:p>
          <a:p>
            <a:pPr marL="319088" indent="-319088" eaLnBrk="1" hangingPunct="1">
              <a:buFont typeface="Wingdings" pitchFamily="2" charset="2"/>
              <a:buChar char=""/>
            </a:pPr>
            <a:endParaRPr lang="en-US" altLang="en-US" sz="200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a:extLst>
              <a:ext uri="{FF2B5EF4-FFF2-40B4-BE49-F238E27FC236}">
                <a16:creationId xmlns:a16="http://schemas.microsoft.com/office/drawing/2014/main" id="{B53C77CD-CE2E-0C46-AEC7-333706D55FCB}"/>
              </a:ext>
            </a:extLst>
          </p:cNvPr>
          <p:cNvSpPr>
            <a:spLocks noGrp="1"/>
          </p:cNvSpPr>
          <p:nvPr>
            <p:ph type="title"/>
          </p:nvPr>
        </p:nvSpPr>
        <p:spPr>
          <a:xfrm>
            <a:off x="0" y="6350"/>
            <a:ext cx="9144000" cy="755650"/>
          </a:xfrm>
          <a:solidFill>
            <a:schemeClr val="bg1">
              <a:lumMod val="75000"/>
            </a:schemeClr>
          </a:solidFill>
        </p:spPr>
        <p:txBody>
          <a:bodyPr rtlCol="0">
            <a:normAutofit/>
          </a:bodyPr>
          <a:lstStyle/>
          <a:p>
            <a:pPr eaLnBrk="1" fontAlgn="auto" hangingPunct="1">
              <a:spcAft>
                <a:spcPts val="0"/>
              </a:spcAft>
              <a:defRPr/>
            </a:pPr>
            <a:r>
              <a:rPr lang="en-US" altLang="en-US" sz="3600" b="1" dirty="0"/>
              <a:t>Exclusion Screening</a:t>
            </a:r>
          </a:p>
        </p:txBody>
      </p:sp>
      <p:sp>
        <p:nvSpPr>
          <p:cNvPr id="266243" name="Content Placeholder 2">
            <a:extLst>
              <a:ext uri="{FF2B5EF4-FFF2-40B4-BE49-F238E27FC236}">
                <a16:creationId xmlns:a16="http://schemas.microsoft.com/office/drawing/2014/main" id="{9F295DAC-C05C-404E-9347-07CB25F11653}"/>
              </a:ext>
            </a:extLst>
          </p:cNvPr>
          <p:cNvSpPr>
            <a:spLocks noGrp="1"/>
          </p:cNvSpPr>
          <p:nvPr>
            <p:ph idx="1"/>
          </p:nvPr>
        </p:nvSpPr>
        <p:spPr>
          <a:xfrm>
            <a:off x="457200" y="1295400"/>
            <a:ext cx="8229600" cy="4525963"/>
          </a:xfrm>
        </p:spPr>
        <p:txBody>
          <a:bodyPr/>
          <a:lstStyle/>
          <a:p>
            <a:pPr algn="just" eaLnBrk="1" hangingPunct="1"/>
            <a:r>
              <a:rPr lang="en-US" altLang="en-US" sz="2800"/>
              <a:t>Certain exclusions are imposed for a defined period or indefinite in length</a:t>
            </a:r>
          </a:p>
          <a:p>
            <a:pPr lvl="1" algn="just" eaLnBrk="1" hangingPunct="1"/>
            <a:r>
              <a:rPr lang="en-US" altLang="en-US"/>
              <a:t>Example of indefinite: start as licensing board actions</a:t>
            </a:r>
          </a:p>
          <a:p>
            <a:pPr algn="just" eaLnBrk="1" hangingPunct="1"/>
            <a:r>
              <a:rPr lang="en-US" altLang="en-US" sz="2800"/>
              <a:t>Reinstatement is not automatic</a:t>
            </a:r>
          </a:p>
          <a:p>
            <a:pPr algn="just" eaLnBrk="1" hangingPunct="1"/>
            <a:r>
              <a:rPr lang="en-US" altLang="en-US" sz="2800"/>
              <a:t>Need authorization notice granted from OIG</a:t>
            </a:r>
          </a:p>
          <a:p>
            <a:pPr algn="just" eaLnBrk="1" hangingPunct="1"/>
            <a:r>
              <a:rPr lang="en-US" altLang="en-US" sz="2800"/>
              <a:t>With criminal action consider exclusions when entering plea negotiations</a:t>
            </a:r>
          </a:p>
          <a:p>
            <a:pPr algn="just" eaLnBrk="1" hangingPunct="1"/>
            <a:endParaRPr lang="en-US" altLang="en-US"/>
          </a:p>
          <a:p>
            <a:pPr algn="just" eaLnBrk="1" hangingPunct="1"/>
            <a:endParaRPr lang="en-US" alt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51088704-BE7A-EE46-A152-F0D18249B99B}"/>
              </a:ext>
            </a:extLst>
          </p:cNvPr>
          <p:cNvSpPr>
            <a:spLocks noGrp="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Exclusion Screening</a:t>
            </a:r>
          </a:p>
        </p:txBody>
      </p:sp>
      <p:sp>
        <p:nvSpPr>
          <p:cNvPr id="162819" name="Content Placeholder 2">
            <a:extLst>
              <a:ext uri="{FF2B5EF4-FFF2-40B4-BE49-F238E27FC236}">
                <a16:creationId xmlns:a16="http://schemas.microsoft.com/office/drawing/2014/main" id="{5F82931B-3868-EB47-AD81-FC43B606C97C}"/>
              </a:ext>
            </a:extLst>
          </p:cNvPr>
          <p:cNvSpPr>
            <a:spLocks noGrp="1"/>
          </p:cNvSpPr>
          <p:nvPr>
            <p:ph idx="1"/>
          </p:nvPr>
        </p:nvSpPr>
        <p:spPr>
          <a:xfrm>
            <a:off x="304800" y="914400"/>
            <a:ext cx="8610600" cy="5573713"/>
          </a:xfrm>
        </p:spPr>
        <p:txBody>
          <a:bodyPr rtlCol="0">
            <a:noAutofit/>
          </a:bodyPr>
          <a:lstStyle/>
          <a:p>
            <a:pPr eaLnBrk="1" fontAlgn="auto" hangingPunct="1">
              <a:spcAft>
                <a:spcPts val="0"/>
              </a:spcAft>
              <a:defRPr/>
            </a:pPr>
            <a:r>
              <a:rPr lang="en-US" altLang="en-US" sz="1800" dirty="0">
                <a:solidFill>
                  <a:srgbClr val="C00000"/>
                </a:solidFill>
              </a:rPr>
              <a:t>Need to have a policy</a:t>
            </a:r>
          </a:p>
          <a:p>
            <a:pPr lvl="1" eaLnBrk="1" fontAlgn="auto" hangingPunct="1">
              <a:spcAft>
                <a:spcPts val="0"/>
              </a:spcAft>
              <a:defRPr/>
            </a:pPr>
            <a:r>
              <a:rPr lang="en-US" altLang="en-US" sz="1800" dirty="0"/>
              <a:t>Before hiring and at least annually, monthly</a:t>
            </a:r>
          </a:p>
          <a:p>
            <a:pPr lvl="1" eaLnBrk="1" fontAlgn="auto" hangingPunct="1">
              <a:spcAft>
                <a:spcPts val="0"/>
              </a:spcAft>
              <a:defRPr/>
            </a:pPr>
            <a:r>
              <a:rPr lang="en-US" altLang="en-US" sz="1800" dirty="0"/>
              <a:t>King’s Daughters Medical Center’s policy provides for initial and monthly screening</a:t>
            </a:r>
          </a:p>
          <a:p>
            <a:pPr lvl="1" eaLnBrk="1" fontAlgn="auto" hangingPunct="1">
              <a:spcAft>
                <a:spcPts val="0"/>
              </a:spcAft>
              <a:defRPr/>
            </a:pPr>
            <a:endParaRPr lang="en-US" altLang="en-US" sz="1800" dirty="0"/>
          </a:p>
          <a:p>
            <a:pPr eaLnBrk="1" fontAlgn="auto" hangingPunct="1">
              <a:spcAft>
                <a:spcPts val="0"/>
              </a:spcAft>
              <a:defRPr/>
            </a:pPr>
            <a:r>
              <a:rPr lang="en-US" altLang="en-US" sz="1800" dirty="0">
                <a:solidFill>
                  <a:srgbClr val="C00000"/>
                </a:solidFill>
              </a:rPr>
              <a:t>Need to check the websites</a:t>
            </a:r>
          </a:p>
          <a:p>
            <a:pPr lvl="1" eaLnBrk="1" fontAlgn="auto" hangingPunct="1">
              <a:spcAft>
                <a:spcPts val="0"/>
              </a:spcAft>
              <a:defRPr/>
            </a:pPr>
            <a:r>
              <a:rPr lang="en-US" altLang="en-US" sz="1800" dirty="0">
                <a:hlinkClick r:id="rId3"/>
              </a:rPr>
              <a:t>http://exclusions.oig.hhs.gov/search.html</a:t>
            </a:r>
            <a:endParaRPr lang="en-US" altLang="en-US" sz="1800" dirty="0"/>
          </a:p>
          <a:p>
            <a:pPr lvl="1" eaLnBrk="1" fontAlgn="auto" hangingPunct="1">
              <a:spcAft>
                <a:spcPts val="0"/>
              </a:spcAft>
              <a:defRPr/>
            </a:pPr>
            <a:r>
              <a:rPr lang="en-US" altLang="en-US" sz="1800" dirty="0">
                <a:hlinkClick r:id="rId4"/>
              </a:rPr>
              <a:t>https://www.sam.gov/index.html/?portal:componentId=1f834b82-3fed-4eb3-a1f8-ea1f226a7955&amp;interactionstate=JBPNS_rO0ABXc0ABBfanNmQnJpZGdlVmlld0lkAAAAAQATL2pzZi9uYXZpZ2F0aW9uLmpzcAAHX19FT0ZfXw**&amp;portal:type=action#1#1</a:t>
            </a:r>
            <a:endParaRPr lang="en-US" altLang="en-US" sz="1800" dirty="0"/>
          </a:p>
          <a:p>
            <a:pPr marL="457200" lvl="1" indent="0" eaLnBrk="1" fontAlgn="auto" hangingPunct="1">
              <a:spcAft>
                <a:spcPts val="0"/>
              </a:spcAft>
              <a:buFont typeface="Arial" panose="020B0604020202020204" pitchFamily="34" charset="0"/>
              <a:buNone/>
              <a:defRPr/>
            </a:pPr>
            <a:r>
              <a:rPr lang="en-US" altLang="en-US" sz="1800" dirty="0"/>
              <a:t>	</a:t>
            </a:r>
          </a:p>
          <a:p>
            <a:pPr eaLnBrk="1" fontAlgn="auto" hangingPunct="1">
              <a:spcAft>
                <a:spcPts val="0"/>
              </a:spcAft>
              <a:defRPr/>
            </a:pPr>
            <a:r>
              <a:rPr lang="en-US" altLang="en-US" sz="1800" dirty="0">
                <a:solidFill>
                  <a:srgbClr val="C00000"/>
                </a:solidFill>
              </a:rPr>
              <a:t>Check everyone</a:t>
            </a:r>
          </a:p>
          <a:p>
            <a:pPr eaLnBrk="1" fontAlgn="auto" hangingPunct="1">
              <a:spcAft>
                <a:spcPts val="0"/>
              </a:spcAft>
              <a:defRPr/>
            </a:pPr>
            <a:endParaRPr lang="en-US" altLang="en-US" sz="1800" dirty="0">
              <a:solidFill>
                <a:srgbClr val="C00000"/>
              </a:solidFill>
            </a:endParaRPr>
          </a:p>
          <a:p>
            <a:pPr eaLnBrk="1" fontAlgn="auto" hangingPunct="1">
              <a:spcAft>
                <a:spcPts val="0"/>
              </a:spcAft>
              <a:defRPr/>
            </a:pPr>
            <a:r>
              <a:rPr lang="en-US" altLang="en-US" sz="1800" dirty="0">
                <a:solidFill>
                  <a:srgbClr val="C00000"/>
                </a:solidFill>
              </a:rPr>
              <a:t>The Medical Center utilizes VerifyComply, a web-based software which checks the OIG and SAM sites as well as the fifty United States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A0A41AB6-4CAA-4443-A7D0-74F62F592059}"/>
              </a:ext>
            </a:extLst>
          </p:cNvPr>
          <p:cNvSpPr>
            <a:spLocks noGrp="1"/>
          </p:cNvSpPr>
          <p:nvPr>
            <p:ph type="title"/>
          </p:nvPr>
        </p:nvSpPr>
        <p:spPr>
          <a:xfrm>
            <a:off x="-26988" y="0"/>
            <a:ext cx="9170988" cy="838200"/>
          </a:xfrm>
          <a:solidFill>
            <a:schemeClr val="bg1">
              <a:lumMod val="75000"/>
            </a:schemeClr>
          </a:solidFill>
        </p:spPr>
        <p:txBody>
          <a:bodyPr rtlCol="0">
            <a:normAutofit/>
          </a:bodyPr>
          <a:lstStyle/>
          <a:p>
            <a:pPr eaLnBrk="1" fontAlgn="auto" hangingPunct="1">
              <a:spcAft>
                <a:spcPts val="0"/>
              </a:spcAft>
              <a:defRPr/>
            </a:pPr>
            <a:r>
              <a:rPr lang="en-US" altLang="en-US" sz="3600" b="1" dirty="0"/>
              <a:t>Individual Accountability</a:t>
            </a:r>
          </a:p>
        </p:txBody>
      </p:sp>
      <p:sp>
        <p:nvSpPr>
          <p:cNvPr id="270339" name="Content Placeholder 2">
            <a:extLst>
              <a:ext uri="{FF2B5EF4-FFF2-40B4-BE49-F238E27FC236}">
                <a16:creationId xmlns:a16="http://schemas.microsoft.com/office/drawing/2014/main" id="{85FD40F4-5AAC-A944-A2EA-529866C796CD}"/>
              </a:ext>
            </a:extLst>
          </p:cNvPr>
          <p:cNvSpPr>
            <a:spLocks noGrp="1"/>
          </p:cNvSpPr>
          <p:nvPr>
            <p:ph idx="1"/>
          </p:nvPr>
        </p:nvSpPr>
        <p:spPr>
          <a:xfrm>
            <a:off x="457200" y="1371600"/>
            <a:ext cx="8229600" cy="4038600"/>
          </a:xfrm>
        </p:spPr>
        <p:txBody>
          <a:bodyPr/>
          <a:lstStyle/>
          <a:p>
            <a:pPr algn="just" eaLnBrk="1" hangingPunct="1">
              <a:spcAft>
                <a:spcPts val="1800"/>
              </a:spcAft>
            </a:pPr>
            <a:r>
              <a:rPr lang="en-US" altLang="en-US" sz="2400"/>
              <a:t>OIG is uses its permissive exclusion authority to reach officers, directors, managing employees</a:t>
            </a:r>
          </a:p>
          <a:p>
            <a:pPr algn="just" eaLnBrk="1" hangingPunct="1">
              <a:spcAft>
                <a:spcPts val="1800"/>
              </a:spcAft>
            </a:pPr>
            <a:r>
              <a:rPr lang="en-US" altLang="en-US" sz="2400"/>
              <a:t>General Perspective:</a:t>
            </a:r>
          </a:p>
          <a:p>
            <a:pPr lvl="1" algn="just" eaLnBrk="1" hangingPunct="1">
              <a:spcAft>
                <a:spcPts val="1800"/>
              </a:spcAft>
            </a:pPr>
            <a:r>
              <a:rPr lang="en-US" altLang="en-US" sz="2400"/>
              <a:t>Enhanced governmental interest in “following the conduct” to identify individuals who can be held accountable for corporate wrongdoing – whether they are “in the field,” executive suite, or the board room</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11AFE1-15DA-8043-A2BA-AECAB26ADC6D}"/>
              </a:ext>
            </a:extLst>
          </p:cNvPr>
          <p:cNvSpPr txBox="1"/>
          <p:nvPr/>
        </p:nvSpPr>
        <p:spPr>
          <a:xfrm>
            <a:off x="-34925" y="0"/>
            <a:ext cx="9178925" cy="646113"/>
          </a:xfrm>
          <a:prstGeom prst="rect">
            <a:avLst/>
          </a:prstGeom>
          <a:solidFill>
            <a:schemeClr val="bg1">
              <a:lumMod val="75000"/>
            </a:schemeClr>
          </a:solidFill>
        </p:spPr>
        <p:txBody>
          <a:bodyPr>
            <a:spAutoFit/>
          </a:bodyPr>
          <a:lstStyle/>
          <a:p>
            <a:pPr algn="ctr" eaLnBrk="1" hangingPunct="1">
              <a:defRPr/>
            </a:pPr>
            <a:r>
              <a:rPr lang="en-US" sz="3600" b="1" dirty="0"/>
              <a:t>New Vulnerabilities and Hot Topics</a:t>
            </a:r>
          </a:p>
        </p:txBody>
      </p:sp>
      <p:pic>
        <p:nvPicPr>
          <p:cNvPr id="272387" name="Picture 6">
            <a:extLst>
              <a:ext uri="{FF2B5EF4-FFF2-40B4-BE49-F238E27FC236}">
                <a16:creationId xmlns:a16="http://schemas.microsoft.com/office/drawing/2014/main" id="{7D2B67F5-9947-0F47-B427-AC0009203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81200"/>
            <a:ext cx="5132388" cy="307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42D9C37D-626E-3740-9AE1-E6BDC5793A6F}"/>
              </a:ext>
            </a:extLst>
          </p:cNvPr>
          <p:cNvSpPr>
            <a:spLocks noGrp="1"/>
          </p:cNvSpPr>
          <p:nvPr>
            <p:ph type="title"/>
          </p:nvPr>
        </p:nvSpPr>
        <p:spPr>
          <a:xfrm>
            <a:off x="0" y="0"/>
            <a:ext cx="9144000" cy="609600"/>
          </a:xfrm>
          <a:solidFill>
            <a:schemeClr val="bg1">
              <a:lumMod val="75000"/>
            </a:schemeClr>
          </a:solidFill>
        </p:spPr>
        <p:txBody>
          <a:bodyPr rtlCol="0">
            <a:normAutofit fontScale="90000"/>
          </a:bodyPr>
          <a:lstStyle/>
          <a:p>
            <a:pPr eaLnBrk="1" fontAlgn="auto" hangingPunct="1">
              <a:spcAft>
                <a:spcPts val="0"/>
              </a:spcAft>
              <a:defRPr/>
            </a:pPr>
            <a:r>
              <a:rPr lang="en-US" altLang="en-US" sz="3600" b="1" dirty="0"/>
              <a:t>Quality of Care</a:t>
            </a:r>
          </a:p>
        </p:txBody>
      </p:sp>
      <p:sp>
        <p:nvSpPr>
          <p:cNvPr id="274435" name="Content Placeholder 2">
            <a:extLst>
              <a:ext uri="{FF2B5EF4-FFF2-40B4-BE49-F238E27FC236}">
                <a16:creationId xmlns:a16="http://schemas.microsoft.com/office/drawing/2014/main" id="{F1F525F7-6FEF-3B40-994C-8E6A64C49A8F}"/>
              </a:ext>
            </a:extLst>
          </p:cNvPr>
          <p:cNvSpPr>
            <a:spLocks noGrp="1"/>
          </p:cNvSpPr>
          <p:nvPr>
            <p:ph idx="1"/>
          </p:nvPr>
        </p:nvSpPr>
        <p:spPr>
          <a:xfrm>
            <a:off x="304800" y="900113"/>
            <a:ext cx="8382000" cy="5105400"/>
          </a:xfrm>
        </p:spPr>
        <p:txBody>
          <a:bodyPr/>
          <a:lstStyle/>
          <a:p>
            <a:pPr eaLnBrk="1" hangingPunct="1"/>
            <a:r>
              <a:rPr lang="en-US" altLang="en-US" sz="2400" b="1"/>
              <a:t>Quality of care and payment are linked</a:t>
            </a:r>
          </a:p>
          <a:p>
            <a:pPr lvl="1" eaLnBrk="1" hangingPunct="1"/>
            <a:r>
              <a:rPr lang="en-US" altLang="en-US" sz="2400" i="1"/>
              <a:t>Enhanced</a:t>
            </a:r>
            <a:r>
              <a:rPr lang="en-US" altLang="en-US" sz="2400"/>
              <a:t> payment for improved outcomes </a:t>
            </a:r>
          </a:p>
          <a:p>
            <a:pPr lvl="1" eaLnBrk="1" hangingPunct="1"/>
            <a:r>
              <a:rPr lang="en-US" altLang="en-US" sz="2400" i="1"/>
              <a:t>Reduced</a:t>
            </a:r>
            <a:r>
              <a:rPr lang="en-US" altLang="en-US" sz="2400"/>
              <a:t> payment for substandard care</a:t>
            </a:r>
          </a:p>
          <a:p>
            <a:pPr lvl="1" eaLnBrk="1" hangingPunct="1"/>
            <a:endParaRPr lang="en-US" altLang="en-US" sz="2400"/>
          </a:p>
          <a:p>
            <a:pPr eaLnBrk="1" hangingPunct="1"/>
            <a:r>
              <a:rPr lang="en-US" altLang="en-US" sz="2400" b="1">
                <a:cs typeface="Arial" panose="020B0604020202020204" pitchFamily="34" charset="0"/>
              </a:rPr>
              <a:t>Data transparency enhances accountability</a:t>
            </a:r>
          </a:p>
          <a:p>
            <a:pPr lvl="1" eaLnBrk="1" hangingPunct="1"/>
            <a:r>
              <a:rPr lang="en-US" altLang="en-US" sz="2400">
                <a:cs typeface="Arial" panose="020B0604020202020204" pitchFamily="34" charset="0"/>
              </a:rPr>
              <a:t>“Hospital Compare” and “Nursing Home Compare”</a:t>
            </a:r>
          </a:p>
          <a:p>
            <a:pPr lvl="1" eaLnBrk="1" hangingPunct="1"/>
            <a:r>
              <a:rPr lang="en-US" altLang="en-US" sz="2400">
                <a:cs typeface="Arial" panose="020B0604020202020204" pitchFamily="34" charset="0"/>
              </a:rPr>
              <a:t>Predictive analytics and detection</a:t>
            </a:r>
          </a:p>
          <a:p>
            <a:pPr lvl="1" eaLnBrk="1" hangingPunct="1"/>
            <a:endParaRPr lang="en-US" altLang="en-US" sz="2400">
              <a:cs typeface="Arial" panose="020B0604020202020204" pitchFamily="34" charset="0"/>
            </a:endParaRPr>
          </a:p>
          <a:p>
            <a:pPr eaLnBrk="1" hangingPunct="1"/>
            <a:r>
              <a:rPr lang="en-US" altLang="en-US" sz="2400" b="1">
                <a:cs typeface="Arial" panose="020B0604020202020204" pitchFamily="34" charset="0"/>
              </a:rPr>
              <a:t>Bottom line: Quality is a compliance issue</a:t>
            </a:r>
          </a:p>
          <a:p>
            <a:pPr lvl="1" eaLnBrk="1" hangingPunct="1"/>
            <a:r>
              <a:rPr lang="en-US" altLang="en-US" sz="2400">
                <a:cs typeface="Arial" panose="020B0604020202020204" pitchFamily="34" charset="0"/>
              </a:rPr>
              <a:t>Substandard and unnecessary care = overpayments </a:t>
            </a:r>
          </a:p>
          <a:p>
            <a:pPr eaLnBrk="1" hangingPunct="1"/>
            <a:endParaRPr lang="en-US" altLang="en-US" sz="2400"/>
          </a:p>
        </p:txBody>
      </p:sp>
      <p:pic>
        <p:nvPicPr>
          <p:cNvPr id="274436" name="Picture 2">
            <a:extLst>
              <a:ext uri="{FF2B5EF4-FFF2-40B4-BE49-F238E27FC236}">
                <a16:creationId xmlns:a16="http://schemas.microsoft.com/office/drawing/2014/main" id="{B6A76DDC-D16B-D842-B5C8-49F8D66B5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0"/>
            <a:ext cx="144780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EFF8FF3B-774C-9548-991E-0800FEA82CCB}"/>
              </a:ext>
            </a:extLst>
          </p:cNvPr>
          <p:cNvSpPr>
            <a:spLocks noGrp="1"/>
          </p:cNvSpPr>
          <p:nvPr>
            <p:ph type="title"/>
          </p:nvPr>
        </p:nvSpPr>
        <p:spPr>
          <a:xfrm>
            <a:off x="0" y="0"/>
            <a:ext cx="9144000" cy="762000"/>
          </a:xfrm>
          <a:solidFill>
            <a:schemeClr val="bg1">
              <a:lumMod val="75000"/>
            </a:schemeClr>
          </a:solidFill>
        </p:spPr>
        <p:txBody>
          <a:bodyPr rtlCol="0">
            <a:normAutofit/>
          </a:bodyPr>
          <a:lstStyle/>
          <a:p>
            <a:pPr eaLnBrk="1" fontAlgn="auto" hangingPunct="1">
              <a:spcAft>
                <a:spcPts val="0"/>
              </a:spcAft>
              <a:defRPr/>
            </a:pPr>
            <a:r>
              <a:rPr lang="en-US" altLang="en-US" sz="3600" b="1" dirty="0"/>
              <a:t>Enforcement of Quality of Care</a:t>
            </a:r>
          </a:p>
        </p:txBody>
      </p:sp>
      <p:sp>
        <p:nvSpPr>
          <p:cNvPr id="276483" name="Content Placeholder 2">
            <a:extLst>
              <a:ext uri="{FF2B5EF4-FFF2-40B4-BE49-F238E27FC236}">
                <a16:creationId xmlns:a16="http://schemas.microsoft.com/office/drawing/2014/main" id="{65D5D32E-9592-814E-8E63-49CEAF6B2E98}"/>
              </a:ext>
            </a:extLst>
          </p:cNvPr>
          <p:cNvSpPr>
            <a:spLocks noGrp="1"/>
          </p:cNvSpPr>
          <p:nvPr>
            <p:ph idx="1"/>
          </p:nvPr>
        </p:nvSpPr>
        <p:spPr/>
        <p:txBody>
          <a:bodyPr/>
          <a:lstStyle/>
          <a:p>
            <a:pPr eaLnBrk="1" hangingPunct="1">
              <a:spcAft>
                <a:spcPts val="2400"/>
              </a:spcAft>
            </a:pPr>
            <a:r>
              <a:rPr lang="en-US" altLang="en-US" sz="2800"/>
              <a:t>Failure of care/worthless services  </a:t>
            </a:r>
          </a:p>
          <a:p>
            <a:pPr eaLnBrk="1" hangingPunct="1">
              <a:spcAft>
                <a:spcPts val="2400"/>
              </a:spcAft>
            </a:pPr>
            <a:r>
              <a:rPr lang="en-US" altLang="en-US" sz="2800"/>
              <a:t>Medically unnecessary care	</a:t>
            </a:r>
          </a:p>
          <a:p>
            <a:pPr eaLnBrk="1" hangingPunct="1">
              <a:spcAft>
                <a:spcPts val="2400"/>
              </a:spcAft>
            </a:pPr>
            <a:r>
              <a:rPr lang="en-US" altLang="en-US" sz="2800"/>
              <a:t>Failure of credentialing and medical staff oversight </a:t>
            </a:r>
          </a:p>
          <a:p>
            <a:pPr eaLnBrk="1" hangingPunct="1">
              <a:spcAft>
                <a:spcPts val="2400"/>
              </a:spcAft>
            </a:pPr>
            <a:r>
              <a:rPr lang="en-US" altLang="en-US" sz="2800"/>
              <a:t>Falsifying quality data</a:t>
            </a:r>
          </a:p>
        </p:txBody>
      </p:sp>
      <p:pic>
        <p:nvPicPr>
          <p:cNvPr id="276484" name="Picture 2">
            <a:extLst>
              <a:ext uri="{FF2B5EF4-FFF2-40B4-BE49-F238E27FC236}">
                <a16:creationId xmlns:a16="http://schemas.microsoft.com/office/drawing/2014/main" id="{AF81DE6F-5067-CA4F-B4D4-20AF6DC6B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388" y="14288"/>
            <a:ext cx="1471612"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3C2DB-6315-C748-8786-99F49221CA75}"/>
              </a:ext>
            </a:extLst>
          </p:cNvPr>
          <p:cNvSpPr>
            <a:spLocks noGrp="1"/>
          </p:cNvSpPr>
          <p:nvPr>
            <p:ph type="title"/>
          </p:nvPr>
        </p:nvSpPr>
        <p:spPr>
          <a:xfrm>
            <a:off x="0" y="0"/>
            <a:ext cx="9144000" cy="762000"/>
          </a:xfrm>
          <a:solidFill>
            <a:schemeClr val="bg1">
              <a:lumMod val="75000"/>
            </a:schemeClr>
          </a:solidFill>
        </p:spPr>
        <p:txBody>
          <a:bodyPr rtlCol="0">
            <a:noAutofit/>
          </a:bodyPr>
          <a:lstStyle/>
          <a:p>
            <a:pPr eaLnBrk="1" fontAlgn="auto" hangingPunct="1">
              <a:spcAft>
                <a:spcPts val="0"/>
              </a:spcAft>
              <a:defRPr/>
            </a:pPr>
            <a:br>
              <a:rPr sz="3600" b="1" dirty="0"/>
            </a:br>
            <a:r>
              <a:rPr sz="3600" b="1" dirty="0"/>
              <a:t>Lessons from Prosecutions</a:t>
            </a:r>
            <a:br>
              <a:rPr sz="3600" b="1" dirty="0"/>
            </a:br>
            <a:endParaRPr sz="3600" b="1" dirty="0"/>
          </a:p>
        </p:txBody>
      </p:sp>
      <p:sp>
        <p:nvSpPr>
          <p:cNvPr id="30723" name="Content Placeholder 1">
            <a:extLst>
              <a:ext uri="{FF2B5EF4-FFF2-40B4-BE49-F238E27FC236}">
                <a16:creationId xmlns:a16="http://schemas.microsoft.com/office/drawing/2014/main" id="{1CBA0967-3B90-7C47-8179-D7DFACDF6DFF}"/>
              </a:ext>
            </a:extLst>
          </p:cNvPr>
          <p:cNvSpPr>
            <a:spLocks noGrp="1"/>
          </p:cNvSpPr>
          <p:nvPr>
            <p:ph idx="1"/>
          </p:nvPr>
        </p:nvSpPr>
        <p:spPr>
          <a:xfrm>
            <a:off x="457200" y="1219200"/>
            <a:ext cx="8229600" cy="4525963"/>
          </a:xfrm>
        </p:spPr>
        <p:txBody>
          <a:bodyPr rtlCol="0">
            <a:normAutofit lnSpcReduction="10000"/>
          </a:bodyPr>
          <a:lstStyle/>
          <a:p>
            <a:pPr marL="320040" indent="-320040" eaLnBrk="1" fontAlgn="auto" hangingPunct="1">
              <a:spcAft>
                <a:spcPts val="0"/>
              </a:spcAft>
              <a:buFont typeface="Wingdings"/>
              <a:buChar char=""/>
              <a:defRPr/>
            </a:pPr>
            <a:r>
              <a:rPr altLang="en-US" dirty="0"/>
              <a:t>D</a:t>
            </a:r>
            <a:r>
              <a:rPr altLang="en-US" sz="2600" dirty="0"/>
              <a:t>on’t ignore the conduct of your top billers </a:t>
            </a:r>
          </a:p>
          <a:p>
            <a:pPr lvl="2" eaLnBrk="1" fontAlgn="auto" hangingPunct="1">
              <a:spcAft>
                <a:spcPts val="0"/>
              </a:spcAft>
              <a:buFont typeface="Wingdings" panose="05000000000000000000" pitchFamily="2" charset="2"/>
              <a:buChar char="§"/>
              <a:defRPr/>
            </a:pPr>
            <a:r>
              <a:rPr altLang="en-US" sz="2600" dirty="0"/>
              <a:t>no physician is “too big” to review </a:t>
            </a:r>
          </a:p>
          <a:p>
            <a:pPr marL="320040" indent="-320040" eaLnBrk="1" fontAlgn="auto" hangingPunct="1">
              <a:spcAft>
                <a:spcPts val="0"/>
              </a:spcAft>
              <a:buFont typeface="Wingdings"/>
              <a:buChar char=""/>
              <a:defRPr/>
            </a:pPr>
            <a:r>
              <a:rPr altLang="en-US" sz="2600" dirty="0"/>
              <a:t>Listen to the concerns of all employees… </a:t>
            </a:r>
          </a:p>
          <a:p>
            <a:pPr lvl="2" eaLnBrk="1" fontAlgn="auto" hangingPunct="1">
              <a:spcAft>
                <a:spcPts val="0"/>
              </a:spcAft>
              <a:buFont typeface="Wingdings" panose="05000000000000000000" pitchFamily="2" charset="2"/>
              <a:buChar char="§"/>
              <a:defRPr/>
            </a:pPr>
            <a:r>
              <a:rPr altLang="en-US" sz="2600" dirty="0"/>
              <a:t>not just other physicians or administrators </a:t>
            </a:r>
          </a:p>
          <a:p>
            <a:pPr marL="320040" indent="-320040" eaLnBrk="1" fontAlgn="auto" hangingPunct="1">
              <a:spcAft>
                <a:spcPts val="0"/>
              </a:spcAft>
              <a:buFont typeface="Wingdings"/>
              <a:buChar char=""/>
              <a:defRPr/>
            </a:pPr>
            <a:r>
              <a:rPr altLang="en-US" sz="2600" dirty="0"/>
              <a:t>Have a conflict of interest protocol… </a:t>
            </a:r>
          </a:p>
          <a:p>
            <a:pPr lvl="2" eaLnBrk="1" fontAlgn="auto" hangingPunct="1">
              <a:spcAft>
                <a:spcPts val="0"/>
              </a:spcAft>
              <a:buFont typeface="Wingdings" panose="05000000000000000000" pitchFamily="2" charset="2"/>
              <a:buChar char="§"/>
              <a:defRPr/>
            </a:pPr>
            <a:r>
              <a:rPr altLang="en-US" sz="2600" dirty="0"/>
              <a:t>and  follow it </a:t>
            </a:r>
          </a:p>
          <a:p>
            <a:pPr marL="320040" indent="-320040" eaLnBrk="1" fontAlgn="auto" hangingPunct="1">
              <a:spcAft>
                <a:spcPts val="0"/>
              </a:spcAft>
              <a:buFont typeface="Wingdings"/>
              <a:buChar char=""/>
              <a:defRPr/>
            </a:pPr>
            <a:r>
              <a:rPr altLang="en-US" sz="2600" dirty="0"/>
              <a:t>Enforce accountability… </a:t>
            </a:r>
          </a:p>
          <a:p>
            <a:pPr lvl="2" eaLnBrk="1" fontAlgn="auto" hangingPunct="1">
              <a:spcAft>
                <a:spcPts val="0"/>
              </a:spcAft>
              <a:buFont typeface="Wingdings" panose="05000000000000000000" pitchFamily="2" charset="2"/>
              <a:buChar char="§"/>
              <a:defRPr/>
            </a:pPr>
            <a:r>
              <a:rPr altLang="en-US" sz="2600" dirty="0"/>
              <a:t>across all employment levels </a:t>
            </a:r>
          </a:p>
          <a:p>
            <a:pPr marL="320040" indent="-320040" eaLnBrk="1" fontAlgn="auto" hangingPunct="1">
              <a:spcAft>
                <a:spcPts val="0"/>
              </a:spcAft>
              <a:buFont typeface="Wingdings"/>
              <a:buChar char=""/>
              <a:defRPr/>
            </a:pPr>
            <a:r>
              <a:rPr altLang="en-US" sz="2600" dirty="0"/>
              <a:t>Review your data… </a:t>
            </a:r>
          </a:p>
          <a:p>
            <a:pPr lvl="2" eaLnBrk="1" fontAlgn="auto" hangingPunct="1">
              <a:spcAft>
                <a:spcPts val="0"/>
              </a:spcAft>
              <a:buFont typeface="Wingdings" panose="05000000000000000000" pitchFamily="2" charset="2"/>
              <a:buChar char="§"/>
              <a:defRPr/>
            </a:pPr>
            <a:r>
              <a:rPr altLang="en-US" sz="2600" dirty="0"/>
              <a:t>and understand what it means </a:t>
            </a:r>
          </a:p>
          <a:p>
            <a:pPr marL="320040" indent="-320040" eaLnBrk="1" fontAlgn="auto" hangingPunct="1">
              <a:spcAft>
                <a:spcPts val="0"/>
              </a:spcAft>
              <a:buFont typeface="Wingdings"/>
              <a:buChar char=""/>
              <a:defRPr/>
            </a:pPr>
            <a:endParaRPr altLang="en-US" sz="2600" dirty="0"/>
          </a:p>
        </p:txBody>
      </p:sp>
      <p:sp>
        <p:nvSpPr>
          <p:cNvPr id="278532" name="AutoShape 8" descr="data:image/jpeg;base64,/9j/4AAQSkZJRgABAQAAAQABAAD/2wCEAAkGBxQSEhUUEhQUFBQXFxQUFBQVFRQUFxQVFBUYFxUUFBQYHCggGBwlHRUUITEhJSkrLi4uFx80ODMsNygtLiwBCgoKDg0OGBAQGywkHCQsNCwsLCwsLCwsLCwsLCwsLCwsLCwsLCwsLCwsLCwsLCwsLCwsLCwsLCwsLCwsLCwsLP/AABEIALsBDgMBIgACEQEDEQH/xAAcAAACAgMBAQAAAAAAAAAAAAACAwEHAAQGBQj/xABLEAABAgMEAwsKBAQEBQUAAAABAAIDBBEFEiExBlHRBxMiQUJTc4GSk7EyNFJUYXGCkbKzFCTS0xUWouIzRMPwI2LB4eMXQ3Kho//EABgBAQEBAQEAAAAAAAAAAAAAAAABAgME/8QAIREBAAIBBAMBAQEAAAAAAAAAAAERAgMSEzEhMlFBYZH/2gAMAwEAAhEDEQA/ALvvY046VRJPL+E+IVX23a8w2YjNbHigCLEAAiOAADjQAVWcsqYzz2rWWKnhbUxz8bvH7UYtiY5+N3j9qm+GOaFvLFUP8YmOfjd4/aiFsTHPxu8dtTkg5oW4sVQutiY5+N3j9qz+LzHPxu8ftU5IXmhbyxVH/F5jn43eP2rP4vMc/G7x+1OSDmhbixVGbWmOfjd4/agNsTHPxu8ftTkg5oW+sVPfxiZ9Yjd4/asNszPrEbvH7U5IOaFwrFTZtqZ9Yjd4/ao/jUz6xG7x+1OWE5oXKsVMPtmZH+Yjd4/alG3Zn1mP3r9qnLBzQuxYqR/j8z6zG7x+1Li6QTXFMx+8ftTlg5oXksVD/wAwTfrMfvX7ULtI5v1mP3r9qcsHNC+lioE6RzfrUfvX7UDtJJz1qY71+1OWDmj4+gVi+e/5mnPWpjvX7VB0mnPWpjvX7VeWDmj4+hVi+dzpPO+tTHev2oTpRO+tzHev2pywc8fH0UsXzi7Sqd9bmO9ftQnSqd9bmO9ftTlg5o+PpBYvm06VTvrcx3r9qg6Vz3rcx3r9qckHNHx9JqGuqqm3ILbmI81FbHjxYrRBLg173OAO+NFQDx0JVqy+XW7xK3E3FumOW6LRy/hPiFUdv+dR+lifUVbnL+E+IVRW951H6WJ9RWNTpz1uoadVNUNVgXN5xrFCkKAlIQqaoqVlVFVBQTfU1wS3BS1ygxyEoi5QUC0NUwhAUEOdrWtEbRPJQvUGrVA8pjwkkIgCgojIQuQLclubrTKKYmIog1iEDim3ED4dEQshLKMqCECi1AQn0SnBUKchRkIEFh7iHnkboD9xiuSXy63eJVObiPnkboD9xiuOXy63eJXfDp69L1Ry/hPiFUekHnMfpYn1FW5y/hPiFUdv+dR+lifUVNTpnW6aDVICgKQFyecSkKAESDFN1YiqihooKIlRRABWURELHKASFDipQlBBKgqXBAgEpbymOSnlRCiUtyMoCgW4JZTSEBRC1hKmihyKBxS4hRFLcVQohCiKAFREICjclOKoByWURQlFWHuIeeRugP3GK5JfLrd4lU3uIeeRugP3GK5JfLrd4ld8Onq0vVHL+E+IVQ2/51H6WJ9RVvcv4T4hVBb/AJ1MdLE+oqanTOt00gjCFjaowuLgIFSFgKIBUQpIRBq9qy9HIkeEYrXMa3Gl4kVu55DAKxFrETLwwFhTYsK64tObSQaY4g0NDxoCgWVDkbghoogKKHBEQhKASEJREKCoFlKemlLJUQkhLKa9LKACEty3oMg98N8RoBbDpexFeFqGZpxrSKIEpbkxwokkoFvKW4r2LL0fjzFHMaAytL7iAMM6DM+HtSrdsCLK0LiHMcaB7a56iDkc1alamreQShKkoXFRAvKSUZQFVQlCiKFBYe4h55G6A/cYrkl8ut3iVTe4h55G6A/cYrkl8ut3iV3w6erS9Ucv4T4hVBb3nUx00T6irf5fwnxCqC3j+amOli/UVNTpnW6hqMUhACpauLgcwpjUhpR1VgNC7rQKroERrxVl+gBAIN5vCHh81wbSu10EiOdBjw24GtQcQAXtpmMcLtcFvDt00/Zx8cAOcBleIHurgllMmGkPcHVvBxDq4m8DjU8ZqhhEXhXKor7q4rDDfsyw4sehaKMJIvnECmGQxzRixOTvsPfbt4Qm1eT/AMtW4V46VrRdpaVlOc0S8vSBD8qI8A4g1AY2mdaY46ta8ljJWzjw6xI1BQgCorexaCaAYU6l02067IhxURhBoRQjAg5imtdXZmj8vDDHTj7rnAPDHOaxtOIGuLiOMDWFzNpTW+xXxKUvuLqZ0rkKrpZvSGUmHQzHgEm7de+8QW45NunhDM9ftKzjTGNNTSeypcMbGlXNLL1x7WuvBpNSCK4jI4e5FY9lS8OCyPOeTEdRgJIF0ZEtaKurwj1DWte0rPhfh3RpWI90K+0RYbwAWHENJ1+XTj8r2FFJ6VXYEOC+CyJccMXgOFytSA05OoSKq+LXxflv23+CmYMQy91sWE3fBRhh3mNpeBqKOz99V52h2jbZgmJGrvTa0GID6Z1eMgKj346itgwJabZHdLw3wYjG3zQ0hPaKXsBUDDG7hxe1ero9Kui2U6HDLb7t9Aqa04XknUSPEFWrlYi8vLx7RtWzzEDN5JhsozfGgYgOJq0A4j2nP3KZ2wpKZhOiSTy1zAAWcI19rmOF/HWNWRK5iPZsZpIdBig6jDdsXZaL2UZKE6ajktqwl0O6KtFeDicidWHlUOSzHmfMJEzlPmGpolZ3/DnZaMLpF0P4RHlNOJIzHBB6yucsfRuJGiRG1uCEaPe4cG8HUIx9xPV7V7+iU+6YjzYNAYzL1TXg3atFG8YF8YV4lOnc+yDDMrCqHPO+RKYCjiS6vtc4VoEqKsqNtvRt2XgzUrF3trXuhX2sLBQtfDFbg1jECmINVVLiu10FteHDbFhRXNYHFr2ucaC9g0ivFk058S8PSeyHQIj3AAwnPN1wIIbe4Vx3okA8fEpl5i2c/MRLpZqDfhywlZiFArDIaDQucQ2p4WJFOHX2uK523PxkKC+HMhz2uc27EJDg0tJJoc8dRpkvUdoHEF0tjtrSrjdIoa8mhx2obekYcnKPgmKYr4jmljXU4BHlOaM24Vx9qs2sxP64ZLcjcgK5uRZQkoyEJCoWQhKMhCirC3EPPI3Qf6jFcsvl1u8Sqa3EPPI3Qf6jFcsvl1u8Su+HT1aXqjl/CfEKnbf87mOmifUVcXL+E+IVNaQn83MdNE+orOr0zrdQ16qWlLqiBXJ5zmlFVKDljSithpXYbnUThR26ww9YLhl1rjAUUKI4Hgkg/wDKSDjnktYzUtYzU27+Y0QgOiOJiuDnEvuNuCgcTkCCaVqtaf0VlwC1sQtiXKsD3gFzqkVcKYitBwf+q4kvqakknXx/NFEmHEglziRkS4kimo8S1uj41ux+OxsXSeG+EIM1xAC+a0cB5Pk4h2XyqjnrFkH3XCOIYIpwYrXCp8ny60GDtWS4UlDXFTd9Tf8AYdJadlSkNjTDmBEcYjQQHsIDOUSGtqOPHxXtujWWXA0h8EHicGm6WnEcom9qxodS4GiElN38N9fjpdJtI4cWHvEuwMh3rziGhl6lC2jRljX5BelJ6QyTYUKE+GHXA0EmHUXrpDn0xJrQe3hDUVwikKb57TfN263SLTERIboMBhYwi4XGgJZkQ1oyBC5SWnokIgw3ubQ1wcQKj2D3n5lKcllScplJymZt0ExpvMvbQ3eTi0OaateHVwNOKmXGvJtW35iYFIsQlvoijQePGmfWtFyWUuZScpkclOvgvvwzR11za+xwodvvAWtGiFxLnElxJLicyTiSSpKW5RkBTBNxLobvj7oIIbedQFpJaQK4UJJQEIEG0y05guFIsS8cBwyTwrooOy0dSy27Kiy7miNm4VDgS4GmYrrCXZIrMQRlWLCH9bV1m6ReuwqigvOpka8EEk6tVOOh9iteLaiLiZcGUBCNyEqMlEIXBOICByBJCBwT7qEtVV3m4iPzkboD9xiuSXy63eJVPbig/ORugP3GK4ZfLrd4ldsOnq0vVHL+E+IVMaRH83MdNE+oq5+X8J8QqU0kP5uZ6aL9RWdXpnW6hrAo2uWuHJjFxec4FG1JCmqKeHrstzqXa/fi5tSLl1/sIdeaD8q9S4UOVgbmjxcigPq6oJYG0IGQcXkY+wVwxW8O29P2cO13+wpvJB6+vPrXQaMWA6ZdV4c2FR1IgpS8CBTHrUjyzEX4eKSsauhjR5ffLkpL7++jWhxvXDQmrg0YknAVJ9vvVpRZG8ljxdaIgNYY/wDbc2lWg8eYxVpdv68VyXEYRSoIqARUEVByIrmPau2sGRhS0s6aj0iBzaNh0DhQkUBBHlE4exNk5wWpCjw4kNkMww10N4BJZevU+jGlKq7V2f64NkMk0AJJ4hifkjiQHNIDmuBNCAQQSDkQOOqdZ04ZaYY9zamG7hNJI1givWrNjW1D/CCcEMuoKgG7eab10i8chXUpjjEmOMSre0rCmILBEiQnNYaY4Glcg6nk9ai2rKECHAfervrLxBpwTgcKcVHNzxXvP06c+FFZFhNcXXrnogGgDXtOdMTWur3rdtWFvtlQfKL2w2PZmallGmtNbXHx4irUT0u3GbpwlnyESO+5CbedQnVgNZ4swOtJn5KJBeWRWljhjQ6uIimY9q7SHDg2Wxr4lXzbmOo1rjQVOROQGDRWnE7NO3RoO+wIMZuIbif/AIRLtDXjxu/NNvhnZ4/rhJGQiR3XITbzqF1MBgPafeF6M3o4IJ/48eHD4LTShL6urgGDGgp5VF1GhkECT3yCxhmLz4YcQc3OFL5GIaAQT7AtaNo3Bljv05FMapFag0vGufCqRW6MjTVqbfCxh4txVqWc6C6nlNIqx9CGvGtv+9S2rI0ZjzDb7Q1rK0vvJFeIloAxpRbGlNvtmbjYbXMYy9S8ccacQNABRexp7AdClpeHDB3gVvEVpUAXA4146uOPGpUeWdseZ/CZLRqWgxGmJMNc8OY5rL0NuIo6hFSTiDqTd0KRcYTIoLqQzdcK4UcQK011oFx9l2ZFjuAgtJoRVwwaz2l3F4ru2yW+ysSUMdsaI1uLvRN68wOxORbT3BWPMNR5iYpWJQ1TJiE5ji14LXA0IPEQklYckkoCViEoCqhKiqhVVhbi3nkboD9xit+Xy63eJVPbinnkboD9xiuGXy63eJXfDp6tL1Ry/hPiFSWkh/OTPTRPqKu3l/CfEKj9JT+cmemi/UVjV6Z1uoaYcniJgtUFHVcHnPa5S4pLSiqqoqrutzCl6KcSaAHiAFcKayan3XRrXAXl7ejOkP4Nz3CGIhcA3yi2lMdRGriVwmIlcJiMrlr21CLJmMymO+xKChyLjSg91F3WhYEWVfLPvMe1/DYatdvbyHEcRFReC15jdFZc4EF18geUW3QfeMTT3fJcVL2rFhxTGY8iISS4jC9eNXAjjB1LVxjLVxjNx5d/a8+yTYd4lHQy0gF5ggMIBI/xB7yanWNZXEWjasWYdWK++RWgwAGugGAXRSm6EbpEWCHVwBa8jDKhDq+Kz/1COf4Zl6me+HPX5OoqzMT+tZTE/r1LXgxZqSgfh+G0ht9mAdVoIqSTiA4EUC2LAlG2dBLph7WuiPaDqGJDRXjoCSdWK4Wx9JI0te3otIdSoeC4ClThjh5R+aTatux5j/FiEioNwYMFMqNHvKu+O/1N8d/r2tPbFMOMY7BWFE4RIqQ1/KrqBzr7SvasRxfZEQEVutjAY50JcD7KVy9i46X0kmWQzDEUlhbco6jqNpSjScsDRBLW5FZLvl20uPJJON6hpVoPEDRTdF2kZRcy0KqwtFLVgMk2PjvoYLojQTUkVpwWgZ8F4wx4+quigc40pXDOnF71nHKkxy2tu3rWdMxTFeADQANGQaMhrPGcda6Ky9KoL5YSsyHgXDD3wEUIxa3DioC3E1yquMelOKkZTCRlMTbrbKtYWfGLGvbHgPDXVaQC0nIkCtHAYEcYovWmW2dNNe69CY/WHOhuvZ1oaB2JPEc1XhKBxVjIjP8AHYOsiza1/Em7Qm7fbXjAHk1zotOzNMTBgNg73fDbwvF1cHOJFBTirkc1y7ihvJu+G746Of0zjPa5sNrYTTqoSBQCjTQUyPzXOSs0+E4PhuLXDjHgdYUEpZcpcpMzL1LZt90xDaxzAC1xeX1BJwIu5Cgx/wDoLxEZKBxS0mbCoKlY4qoWVBUkoaoqwtxPzuN0B+4xXDL5dbvEqndxM/nI3QH7jFcUvl1u8Su+HT1aXqjl/CfEKi9J3fnZnpov1FXpy/hPiFRGlPnsz00X6isa3TOt1DUa9GCtcFNqvO8xoOSMFJrkia5VUuUFY8oaqIY0o3OSWlGVRN5SXIaKaIomqQga4KS5UHRDVDeUlyCSUDiiCVEcgF7kpY4rAiIKW5NclEoBJS0xxS3IAcUBR0QuCKCqEonJZQQoqhJQEqhhohQVWEqiwtxHzyN0B+4xXJL5dbvEqmtxDzyN0B+4xXLL5dbvErth09Wl6o5fwnxCobSo/nZnp4v1FXzy/hPiFQmlZ/OzPTRfqKxrdM63UPPDk5hWs0pzCuDzHImlA0qQijchIUlYgwI0ARNKqCCh5UAqTkgFqMhLCkoDKIJbSpBKoK8kuKMNKBzFFAoU3ULzqVAkpURyMpJYVESChKkoKqiUtyJxSnFAKGIsOCwuRSnICjcEDgqBUOKwqCgsXcP88jdAfuMVyy+XW7xKpncO88jdB/qMVzS+XW7xK74dPVpeqOX8J8QqC0rP52a6eL9RV+8v4T4hUJpXAf8AjZkhjyN+i4hriDwjx0WdbpnW6h5QKYHIPw7+bf2HbEW8P9B/YdsXnp56NY5GHJTIL/Qf2HbE4QH+g/sO2JRQnOR0wQ7w/wBB/ZdsRXH+g/su2K0tMWUWBr/Qf2XbFNx/oP7LtiJSAoqiEB/ov7DtilkF/oP7LtiFAWInQn+g7su2Id5f6D+y7YhQ2uUucliE/wBB/YdsTGwXei/su2KlAJKEpzoTuJjuy7Ylul3nkP7LtiFEucgqmmXf6D+y7Yo/DP8AQf2XbEoqSaqCaJhln+g/sO2JbpV/oP7LtiFFvel1TnSz/Qf2HbEsy0T0H9h2xCgFAQn/AIeJzb+w7YhMvE5uJ2HbEKaz24pbgtp8tE5uJ2HbEsysTm4nYdsVKlrkIHLZMrE5uJ2H7ELpSJzcTsP2IU1SoT/wcTm4nYfsWGTic3E7t+xWine7h/nkboD9xiuWXy63eJVPbikB7ZyMXMc0bxm5rmj/ABGawrhl8ut3iV2w6erS9Wja0/vJDrt6oIpWnt/6LzzpOea/q/7L3ZmA11LwB96WySh+gFt0eIdKXcz/AFf2qP5ofzB7R/SuhEswckfJGIY1D5IOb/maLxSzu0f0ohpDHOUo7tH9K6OilBzwtyZOUm7t/wBqIWtNH/J//qP0r31iDwxaU36oOuMP0oxPTfqrO/8A7F7KxB5Impv1eF35/bRCYmuYg9+79teosQecI0zzUHvnftohFmObg96/9tb6xBoiJMc3C71/7am/H9CF3j/21urEGnfj+hC7x/7ay/H9CF3j/wBtbixBpb5H9CF3j/21G+THNwe9f+2t5Yg88xZnmoPfP/bQmPNczB7537a9JYg8ozM3zELv3ftoTNzfq0Pv/wDxr11iDxTPzfqrO/H6EBtOb9UHVGH6V7qxBz5tiaH+TPef2oDb0wM5R3b/ALV0axBzR0jjDOVd2j+lR/M8Tjlz2j+ldMoLRqQcz/NLuYPaP6UQ0pPNf1f2rojBbqHyCW6UYeSPkg8MaTnmv6v+y9yRfeY05Vx+ZqlPkYfoBbTGgAAYBB//2Q==">
            <a:extLst>
              <a:ext uri="{FF2B5EF4-FFF2-40B4-BE49-F238E27FC236}">
                <a16:creationId xmlns:a16="http://schemas.microsoft.com/office/drawing/2014/main" id="{98CD5BBB-ECF9-E64D-9B56-EAF6D3EB7B64}"/>
              </a:ext>
            </a:extLst>
          </p:cNvPr>
          <p:cNvSpPr>
            <a:spLocks noChangeAspect="1" noChangeArrowheads="1"/>
          </p:cNvSpPr>
          <p:nvPr/>
        </p:nvSpPr>
        <p:spPr bwMode="auto">
          <a:xfrm>
            <a:off x="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78533" name="Picture 9">
            <a:extLst>
              <a:ext uri="{FF2B5EF4-FFF2-40B4-BE49-F238E27FC236}">
                <a16:creationId xmlns:a16="http://schemas.microsoft.com/office/drawing/2014/main" id="{7F2A43E7-52BC-0543-A788-F0334E4A6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200400"/>
            <a:ext cx="2420938"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4CB2F6F-92FD-F945-8801-430D2E30EA1A}"/>
              </a:ext>
            </a:extLst>
          </p:cNvPr>
          <p:cNvSpPr>
            <a:spLocks noGrp="1"/>
          </p:cNvSpPr>
          <p:nvPr>
            <p:ph type="title"/>
          </p:nvPr>
        </p:nvSpPr>
        <p:spPr>
          <a:xfrm>
            <a:off x="0" y="-14288"/>
            <a:ext cx="9144000" cy="782638"/>
          </a:xfrm>
          <a:solidFill>
            <a:schemeClr val="bg1">
              <a:lumMod val="75000"/>
            </a:schemeClr>
          </a:solidFill>
        </p:spPr>
        <p:txBody>
          <a:bodyPr rtlCol="0">
            <a:normAutofit/>
          </a:bodyPr>
          <a:lstStyle/>
          <a:p>
            <a:pPr eaLnBrk="1" fontAlgn="auto" hangingPunct="1">
              <a:spcAft>
                <a:spcPts val="0"/>
              </a:spcAft>
              <a:defRPr/>
            </a:pPr>
            <a:r>
              <a:rPr lang="en-US" sz="3600" b="1" spc="-150" dirty="0">
                <a:cs typeface="Times New Roman" pitchFamily="18" charset="0"/>
              </a:rPr>
              <a:t>False Claims Act Penalties/Consequences</a:t>
            </a:r>
          </a:p>
        </p:txBody>
      </p:sp>
      <p:sp>
        <p:nvSpPr>
          <p:cNvPr id="40963" name="TextBox 1">
            <a:extLst>
              <a:ext uri="{FF2B5EF4-FFF2-40B4-BE49-F238E27FC236}">
                <a16:creationId xmlns:a16="http://schemas.microsoft.com/office/drawing/2014/main" id="{B94CF17E-7AD2-1D46-9EFB-7569BE6F12CC}"/>
              </a:ext>
            </a:extLst>
          </p:cNvPr>
          <p:cNvSpPr txBox="1">
            <a:spLocks noChangeArrowheads="1"/>
          </p:cNvSpPr>
          <p:nvPr/>
        </p:nvSpPr>
        <p:spPr bwMode="auto">
          <a:xfrm>
            <a:off x="533400" y="1447800"/>
            <a:ext cx="8077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Wingdings" pitchFamily="2" charset="2"/>
              <a:buChar char="§"/>
            </a:pPr>
            <a:r>
              <a:rPr lang="en-US" altLang="en-US" sz="2400"/>
              <a:t>Monetary penalties of between $5,500 and $11,000 per claim, </a:t>
            </a:r>
            <a:r>
              <a:rPr lang="en-US" altLang="en-US" sz="2400" b="1"/>
              <a:t>plus</a:t>
            </a:r>
            <a:r>
              <a:rPr lang="en-US" altLang="en-US" sz="2400"/>
              <a:t> 3 times the damages sustained by the government</a:t>
            </a:r>
          </a:p>
          <a:p>
            <a:pPr algn="just" eaLnBrk="1" hangingPunct="1">
              <a:spcBef>
                <a:spcPct val="0"/>
              </a:spcBef>
              <a:buFont typeface="Wingdings" pitchFamily="2" charset="2"/>
              <a:buChar char="§"/>
            </a:pPr>
            <a:endParaRPr lang="en-US" altLang="en-US" sz="2400"/>
          </a:p>
          <a:p>
            <a:pPr algn="just" eaLnBrk="1" hangingPunct="1">
              <a:spcBef>
                <a:spcPct val="0"/>
              </a:spcBef>
              <a:buFont typeface="Wingdings" pitchFamily="2" charset="2"/>
              <a:buChar char="§"/>
            </a:pPr>
            <a:r>
              <a:rPr lang="en-US" altLang="en-US" sz="2400"/>
              <a:t>Possible exclusion of violators from participation in the federal health care programs and from employment by entities receiving federal health care funds</a:t>
            </a:r>
          </a:p>
          <a:p>
            <a:pPr algn="just" eaLnBrk="1" hangingPunct="1">
              <a:spcBef>
                <a:spcPct val="0"/>
              </a:spcBef>
              <a:buFont typeface="Wingdings" pitchFamily="2" charset="2"/>
              <a:buChar char="§"/>
            </a:pPr>
            <a:endParaRPr lang="en-US" altLang="en-US" sz="2400"/>
          </a:p>
          <a:p>
            <a:pPr algn="just" eaLnBrk="1" hangingPunct="1">
              <a:spcBef>
                <a:spcPct val="0"/>
              </a:spcBef>
              <a:buFont typeface="Wingdings" pitchFamily="2" charset="2"/>
              <a:buChar char="§"/>
            </a:pPr>
            <a:r>
              <a:rPr lang="en-US" altLang="en-US" sz="2400"/>
              <a:t>Professional license sanctions</a:t>
            </a:r>
          </a:p>
          <a:p>
            <a:pPr algn="just" eaLnBrk="1" hangingPunct="1">
              <a:spcBef>
                <a:spcPct val="0"/>
              </a:spcBef>
              <a:buFont typeface="Wingdings" pitchFamily="2" charset="2"/>
              <a:buChar char="§"/>
            </a:pPr>
            <a:endParaRPr lang="en-US" altLang="en-US" sz="2400"/>
          </a:p>
          <a:p>
            <a:pPr algn="just" eaLnBrk="1" hangingPunct="1">
              <a:spcBef>
                <a:spcPct val="0"/>
              </a:spcBef>
              <a:buFont typeface="Wingdings" pitchFamily="2" charset="2"/>
              <a:buChar char="§"/>
            </a:pPr>
            <a:r>
              <a:rPr lang="en-US" altLang="en-US" sz="2400"/>
              <a:t>Loss of entity accreditation/certification</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a:extLst>
              <a:ext uri="{FF2B5EF4-FFF2-40B4-BE49-F238E27FC236}">
                <a16:creationId xmlns:a16="http://schemas.microsoft.com/office/drawing/2014/main" id="{1F7E0820-12A0-F448-9FB3-817672978EC2}"/>
              </a:ext>
            </a:extLst>
          </p:cNvPr>
          <p:cNvSpPr>
            <a:spLocks noGrp="1"/>
          </p:cNvSpPr>
          <p:nvPr>
            <p:ph type="title"/>
          </p:nvPr>
        </p:nvSpPr>
        <p:spPr>
          <a:xfrm>
            <a:off x="0" y="0"/>
            <a:ext cx="9144000" cy="762000"/>
          </a:xfrm>
          <a:solidFill>
            <a:schemeClr val="bg1">
              <a:lumMod val="75000"/>
            </a:schemeClr>
          </a:solidFill>
        </p:spPr>
        <p:txBody>
          <a:bodyPr rtlCol="0">
            <a:normAutofit/>
          </a:bodyPr>
          <a:lstStyle/>
          <a:p>
            <a:pPr eaLnBrk="1" fontAlgn="auto" hangingPunct="1">
              <a:spcAft>
                <a:spcPts val="0"/>
              </a:spcAft>
              <a:defRPr/>
            </a:pPr>
            <a:r>
              <a:rPr lang="en-US" altLang="en-US" sz="3600" b="1" dirty="0"/>
              <a:t>Electronic Medical Records</a:t>
            </a:r>
          </a:p>
        </p:txBody>
      </p:sp>
      <p:sp>
        <p:nvSpPr>
          <p:cNvPr id="280579" name="Content Placeholder 4">
            <a:extLst>
              <a:ext uri="{FF2B5EF4-FFF2-40B4-BE49-F238E27FC236}">
                <a16:creationId xmlns:a16="http://schemas.microsoft.com/office/drawing/2014/main" id="{7FB69654-4BB0-1B4F-8C16-1FDD918A5D3A}"/>
              </a:ext>
            </a:extLst>
          </p:cNvPr>
          <p:cNvSpPr>
            <a:spLocks noGrp="1"/>
          </p:cNvSpPr>
          <p:nvPr>
            <p:ph idx="1"/>
          </p:nvPr>
        </p:nvSpPr>
        <p:spPr>
          <a:xfrm>
            <a:off x="277813" y="990600"/>
            <a:ext cx="8229600" cy="4525963"/>
          </a:xfrm>
        </p:spPr>
        <p:txBody>
          <a:bodyPr/>
          <a:lstStyle/>
          <a:p>
            <a:pPr eaLnBrk="1" hangingPunct="1"/>
            <a:r>
              <a:rPr lang="en-US" altLang="en-US">
                <a:solidFill>
                  <a:srgbClr val="C00000"/>
                </a:solidFill>
              </a:rPr>
              <a:t>External Risks</a:t>
            </a:r>
          </a:p>
          <a:p>
            <a:pPr lvl="1" eaLnBrk="1" hangingPunct="1"/>
            <a:r>
              <a:rPr lang="en-US" altLang="en-US"/>
              <a:t>Data breaches</a:t>
            </a:r>
          </a:p>
          <a:p>
            <a:pPr lvl="1" eaLnBrk="1" hangingPunct="1"/>
            <a:r>
              <a:rPr lang="en-US" altLang="en-US"/>
              <a:t>Theft of PHI</a:t>
            </a:r>
          </a:p>
          <a:p>
            <a:pPr lvl="1" eaLnBrk="1" hangingPunct="1"/>
            <a:endParaRPr lang="en-US" altLang="en-US"/>
          </a:p>
          <a:p>
            <a:pPr eaLnBrk="1" hangingPunct="1"/>
            <a:r>
              <a:rPr lang="en-US" altLang="en-US">
                <a:solidFill>
                  <a:srgbClr val="C00000"/>
                </a:solidFill>
              </a:rPr>
              <a:t>Internal Risks</a:t>
            </a:r>
          </a:p>
          <a:p>
            <a:pPr lvl="1" eaLnBrk="1" hangingPunct="1"/>
            <a:r>
              <a:rPr lang="en-US" altLang="en-US"/>
              <a:t>Misuse of cut and paste – cloning functions</a:t>
            </a:r>
          </a:p>
          <a:p>
            <a:pPr lvl="1" eaLnBrk="1" hangingPunct="1"/>
            <a:r>
              <a:rPr lang="en-US" altLang="en-US"/>
              <a:t>Templates</a:t>
            </a:r>
          </a:p>
          <a:p>
            <a:pPr lvl="1" eaLnBrk="1" hangingPunct="1"/>
            <a:r>
              <a:rPr lang="en-US" altLang="en-US"/>
              <a:t>Cover up crimes</a:t>
            </a:r>
          </a:p>
        </p:txBody>
      </p:sp>
      <p:sp>
        <p:nvSpPr>
          <p:cNvPr id="280580" name="AutoShape 7" descr="data:image/jpeg;base64,/9j/4AAQSkZJRgABAQAAAQABAAD/2wCEAAkGBxQTEBQUEhIUFhUVEBQVFRQUFBQWGBYVFRUXFhQVFhUYHCggGBolGxQUITEhJikrLi4uFx8zODQsNygtLisBCgoKDg0OGhAQGywkHyQsLCwtLCwwLCwsLCwsLCwsLCwsLCwsLCwsLCwsLCwsLCwsLCwsLCwsLCwsLCwsLCwsLP/AABEIALkBEQMBEQACEQEDEQH/xAAbAAEAAgMBAQAAAAAAAAAAAAAABAUCAwYBB//EAEMQAAEDAgMEBgcECQIHAAAAAAEAAgMEERIhMQUGQVETImFxgZEHFDJCUqGxM2JywRUjJDRzkrLR4cLwFhdDU2OCw//EABsBAQADAQEBAQAAAAAAAAAAAAABAgMEBQYH/8QAPREAAgECBAIIAggFAwUAAAAAAAECAxEEEiExBUETMlFhcYGRoSLBFBUjM7HR4fAGNEJS8SRichZDgrLi/9oADAMBAAIRAxEAPwD7igCAIAgCAIAgCAIAgCAIAgCAIAgCAIAgCAIAgCAIAgCAIAgCAIAgCAIAgCAIAgCAIAgCAIAgCAIAgCAIAgCAIAgCAIAgCAIAgCAIAgCAIAgCAIAgCAIAgCAIAgCAIAgCAIAgCAIDy6Awkma0Xc4AcyQPqobSJUW9kV1RvHTM1nZ4HF9FR1oLmdUMDiJ7Qf4FZPv3St0L3dzP7kLN4mCOqHBsVLkl5lfL6S4BpFKf5R+ar9Lj2HVH+HsQ95R9/wAjV/zPh/7Evmz+6j6XHsLf9OV/74+5Mh38DozKKOoMYNi9oY4DvsbhXWIur5XY55cGcanROrDN2O6+RjD6SaQ6tlH/AKg/QqFiod5eX8P4pbWfn+hY02+tG/8A62H8TXD8lZYim+ZyVOE4uG8PTUt6XacMnsSxu7nA/JaqcXszjnQqU+vFrxRLVjIIAgCAIAgCAIAgCAIAgCAIAgCAIAgCAIAgCAIDF7wASSAALknIBAlfRHJbX36iZdsA6Uj3tGDx1d4LmniUurqezhuDVanxVPhXv6HHbT31qnm2PAOUYw/PX5rnlXm+Z7lDg2Gjq1fxKKXaEjzdznOP3iSfmsXJvc9KOHpwVopLwLWTYNS2MPlEcLTkDNI1l+Ng3N1+y11p0UrXenicP1hh5TyU7zf+1X/QiRUceLr1MRHJplB/mMJCqoRvq1+/I1niKuX4Kcr96X4ZkTod3YpfsZXPdrhY6CR38rnMcfJadDF9V39P0Ob6yr019tBRXepL5SXuWNPV0zbw1ccF25Y3UXRSt72hjmu+SupQWkrelmcs6WKn9rh3Kz5Kpmi/O6a9yHNNHA/pKZ9M+2d4n1FPLbkWdJhf3AHuVW1F3jb3XzN4QqYiHR1lNf8AJRnHyeW69fMibQ2xBPnJSBsnGWGQNJPNzMGFx+faqSqRlvE6aODxGH0p1br+2S08ne6KS4ztp26rE9LVrUzhDnGzA5zuTASfIZqUm9ik3CKvNpLvJtFvDUwmzJpBY6EkjLgWuVlUnHZnPV4fhqq+KC8tPwOk2f6SZm5SxteObeqf7LeOKkt9Tyq38PU393Jrx1Ox2HvjTVFgH4Hn3JOqT3HQrohiIS02PDxfC8Rh9WrrtR0K3POCAIAgCAIAgCAIAgCAIAgCAIAgCAIAgMXuABJNgBck8AhKTbsj5RvhvSal5jY4iBp0GXSEcT2cgvOrVs7stj7DhnDFh4qpNXm/b9ShEreYCyzI9NwkSnVNMQBJTOGXtwzOB78EmIHzV80HuvQ51SxUXeFRPukvmtTT6nTP+zqiw/DUROHnJHib52UZIPaXqX6fFQ69K/fF39nZlvHNUdGGTVVDLCPZ6eVkwy+DD+sutVmtaTVu84JRw7qZqVOpGfNRTj68iv2hU0jbdGyOU8cAqYWjuxvN/JUk6a2V/U6qFLGSfxycVyvlk/O1jRSbcbC4PhpoWvabte8yyFp5jE+wPgqqolqoo2ngJVU41asmnyVo/giFtTa0lRJjmkxOtYaCzRcgADQZlUnNzd2dGHwtLDQyU1ZGuip+kdYSRNP/AJZGxg9gLjmUjG7sXq1VTjmab8E3+Be7L3bHWNX08bcsDoY+lY7vkjxhvktoUf77/vvPLxPE3ZfRsrfe7P0drmh9LE19430uWVp6jpQe9giaQVGWKejXmyyq16kPjU//ABjb3uy63dIbUsfHHB0oNrU9ROwOB1aY5Yy0g/iHBa07KV1a/czgxkpToyjNyy/74p277xd/Yy3lgpHVDjLFJBM8BxZI4ta46YscTZG521SpGDlroy2AqYuNFKm1OC0TSu/CzcWczM6na4jonm3FlTdp7iYR9FzvIuXv+h68PpMo3zJdzjZ/+xEnkZcdGxzQPieHn5NFlSTXI6IRnb42n4K3zZ1e6W/D4XCOocXREgB59qPt7W9nBb0a7ho9jxOJcFhUi6lBWl2cn+p9WjeCAQbgi4I0IOhC9BO58g007MyUkBAEAQBAEAQBAEAQBAEAQBAEAQBAcD6S94cDfVoz1nC8hHBvBviuPE1f6UfRcCwGeXTz2W3ifNBc6LiPrdDK3NCNDIPQiwugse2HJCNTHox2oTmZnCcLg4BjrcHtDmnvB1Up2KTWeLi214aM6Fm9xLQx8DWgcaZxpz5AEFdCr8mvTQ8qfB1fNGd+6fxL5FpHvDRyQdE8OLje7qtmM5jhJCLt77K/S02rP3ON8PxlKr0kNEv7Hb2kUMssEDh0bBc+/TVs3zuzI9iybjF6ezPTUK+Ij8b8pwj7antTvGXADB0nZU9FN8xG1/jiSVbu9TOnwzK75rf8Lx+bXsQ3bRncTaSRgPuxySNaOwDFkFm6kjsWGoR3im+1pX/AhvYcy51zqSTcnvKo7vc3i0laKNbnBC9mYFyWJsYuKWLI+kejHeK49VkObQTETxbxZ4ajxXZhqn9D8j5Lj2AyP6RBaPfx7T6Iu0+bCAIAgCAIAgCAIAgCAIAgCAIAgNFbUCONzzo1pKiTsrl6cHOaiuZ8Ur7zTPleblzif8LypPM7s++o2o0lTjyPGxgKCczZ7gCC7Nb6cHgliym0R5KTkosaKr2kdwLdQoNVZ7Eykja6wxWPaljCo5R5aEubZMgF8Nx2KzgzGOKg3ue0tFC8gPu08cypilzIqVqsVeOpfU26tM4X6V3mAt1Sh2nnVOJ4iLtlNkm7FK3V3m9T0UEUXEcTLl7FTtCopIriOPE4cTmLrKUoLZHbRp4qprOVkUFRXudpYDkFlqz0oUEtyNmUsbaI2MpypsUdRI3CmU2M3VMhCliOkETnRSNljycxwcPBNVqiKijWg6ctmfcdj17Z4WSN0e0HuPEeBuvThLNFM/PsRRdGo4PkTVcxCAIAgCAIAgCAIAgCAIAgCAIDm9+6rDTYR77gPAZn8lhiJWjY9ThNPNXv2I+Z3XAfW2PCUAugPUIFlBJqkjuhZOxGkprZhQ0bRqX0Z0+7W3Bbopc+RK2pVOTPIx2Cd+kpjeOka3NveoqRS2GCqyloznxXOGhPmsszPS6GL3RGqK97tXFLtmsKEI7Ih5kqUjfSKJUVPzU2MZVewktYApsYubZ6pK3CkgIDwqAnY+hejKqvE+In2H3Hc7/IK6sM9Gj5rjdO1RT7fkduuo8MIAgCAIAgCAIAgCAIAgCAIAgOE9Is3XjbyaT5n/C48S9Uj6HgkNJSKLZmyWyUtTK4uDoQC21rHIkgjyWUIJwb7D0cRip08RTpq1pblOxhJAAuSQAOZJsAszvbSV3sZTQuY4te0tcNQ4EEeBRprRlYTjNXi7ruMQoLHiAISLIQQ6hpacQ4FVZvBqSysmT7Txx2OtlZyujCGHyTuimfKqWO9RMGm5VkiXoifBDYK6RxVKjkzcpMwgCAISEB4UIOw9G0tp3t5s+hW+HfxHicajenF959JXYfNBAEAQBAEAQBAEAQBAEAQBAEB853+feptyY1cOI6x9PwZWo37zfujSiSiqmF4YHuDcZ0HVGuY5/NWoxvCSM+JVXTxNKaV7a28yGzdKoinidhbIwTRkujN7APBJLTY+V1XoJRknubvitCrSlHVOz0fh2k+uhbJtoNe0OaW2LXC4P6lxzCvJJ17P8AehzUpyhwxyi7P/6Oar6ImrkihYT+ue1jG8gTz4ABc8o3m1E9alWUcNGpUfJNsny7m1bW4sDXfda8F3kbA+a0eHmkc0eMYWUrXa77FFJGWktcCCDYgixB5EFYvQ9KMlJXi7oxUFjCZtwhMXZlVKLFQdkdSM5DVEyii4qyOavPkTlY5AgCCwQG31Z+HFgfh+LC63naymz3sU6WF8uZX7LmpQaHhQq2dN6PnWqx2td9FrR655PF/uPM+pruPlggCAIAgCAIAgCAIAgCAIAgCA+ab8u/a3fhb9FwYjrn1fCF/p15mGzKpjdnVUZe0Pc8EMJzI6guBx4+SQa6OSGIpzeNpTS0XP1IW7e0ZWTxMZI4NdKxpbe7SC4A9U5aKtKclJJM6Mdh6U6UpyirpN35nRtz273D/wCH+Vt/3/32HlvThX7/ALjzdggVdfLa7mF5HcXvJ/oappdebHELvD4enydvwX5nLHblQX9J08gcTfJxsOwN0t2WXN0k73uex9Bw6hkyK3v67m7be2vWI2F7GiZlw6RoAxttlftv/vgrVKmda7meEwX0apLK/gey7GS98NmRwuh6JuHHFicLki4tpfTUqa0FG1jLhmIqVlPO72ehT0VDJM4tiYXENxEC17AgG19dQs4wctjurV6dFJ1HZPQqa6P5aqh20ZFe1l3IdLlZFnC2wV0cFR3ZmSpKHqAtKvYxjpIqgvBEr8IYBpYOzJv935q7haKkcdPF9JiJUUuqt/Qt6ClioqdlROwSTS5wxHRo1xO7cwb8LgBaRSpxzPc4q1SrjKzo0naMes+0ypN/J+kHSNjMZIDmtaQQ3mDc5jtRYiV9diKnBaOR5G83aRN/Nnshqv1YAbIwPwjQOJINhwBtfxKivFKWhtwqvKrQtLdOxzhWR6DZ0e4n72zx+i0pddHmcU+4Z9WXcfLBAEAQBAEAQBAEAQBAEAQBAEB8135Z+1O/C36LgxHXPquEv/TrxZzL1gesjOlnMb2vbbExwcL5i4NxcKU7O5WpTVSDhLZlzszbwFd6zMNQQ4MGhwBlwCdMlrGr9pmZ59fAv6J0FN7dvjcy2HtlsVa97vspXyNdf4XvJa4jsy8CVNOolNvkxi8HKrhYxXWilbxS1RtqNlyUVQJY4+mhzLCLuaWuBFnWvawOuhUuDpyzJXRnDFU8ZRdKcssufLVdhs3vpojSwTxwiJ0ubg3LIsJtbIa8bKayjlUkrXKcMqVemnSlLMo7epfbybHjqDCDUNjkEXUa61nDK+VweHBa1KanbWzPPwWMqYfO1DNFvXuI+6e7s1NVOdIGlhhcA9puL4mkCxzGQKijSlCWppxHiFLE0Eo3vfZ+Z87rx1nfid9SuJ7n1VHZECFmaG85aE0K5yM7PcARCKqfM1pa1rMRLcVm2fi8LfRdFC1m2eFxd1M9OMHq7+uhE3l3X6NvT0x6SAjFkcRYDxB95nbw481FSlb4o7G2B4jnfRVtJ7eP6m3a9v0RR306Y37v1qS+6iZ4a/1hWt2fkSPSNRvL4ZWNLouhDQWi4abk520uCPJTXi200U4NWhGM4SdpXvr++RU7ubvvkeJJQY4GHE97xhBAzsL6356KlOm27vY68bjoU45KbvN6JLUjbz7V9ZqXSD2RZrL/AAtvYnvJJ8VWpPNK5rgcN9HoqD33fiVRVUdLOj3CH7W3uP0WtLro8rir+wZ9VXafMBAEAQBAEAQBAEAQBAEAQBAEB8838baovzjafqPyXDiOsfTcHf2PmzmtnU4lmjjJID5GtJGoubXCxis0kj1a9R0qUprkrl1tjc+aEOcwiVjdcIs9o7W8cuR8FrPDyjqtTz8LxelVajNZW/Q5wLA9cIC12TvDPTjDG+7fgeMTR3cR4FawqyhscOJ4fQru8lZ9qMtv7xSVTGte1jcJJGG+ZItxKVKrmtSMHw+GFk5Rbd+0mb7bQinfCYnhwERB1yN9CDmFavJSasYcKoVKMZqatqTvR3VyGZ7C9xYISQ0kkAhzQCAdNSr4aTbaObjVKEacZpK99/I4qq1d3n6rlZ9DT2RFiaiLzehvVzA6vdX9x2h/CH9L1vS6kjx+IfzVDx+aIG7e8klK62b4ietHyvqWcj2aH5qlOq4eB047h8MSrrSXb+Zb757RppKSFlO5n2uPo25FoLX3u33c3adq0rSi4qxw8MoV4V5yqp7Wv5r1KrZe91TAwMaWuaBZoe0ktHIEEZd6pGtKKsdeI4ZQrSzu6fcRNrbenqcpZOr8DRhbfu4+N1WdSUtzbD4KjQ1gte17kOkopJSRGxzrC5sMmjm5xyaMjqqqLextVrQp6zdjQULM6z0eR3qSeTD+QW1HrHjcXl9kl3n0xdh84EAQBAEAQBAEAQBAEAQBAEAQHD+kWHON/Npb5G/5rkxK2Z9BwSfWj5nK7A/e4P47P6guel10exjf5ep4M7r9F1DdpmZtuhfbH1tQIw2xbzxAWXZkn0mZbHzf0mhLBdFJfGttO/t8DkZaZn6T6MAFnrjRh1Fi8Ym25ZkLmaXS27z3I1J/QM73yfLRkjaGwek2jJBAGsaAHZ3s0YWlx83DLtUypZqjjEyo47osFGtVu3t46v8AI07Z3Wlgbju2SMauZfq/ibwHbmonRlFX3NMLxSlXlkayvsfPzKJYnpBCSbsjaslNJjjtctwkOFwRcG3yCvCbg7o5sVhaeJhln7FdOdVQ6o6GiMKUWmbFYyLGg2u+KCaJrW2mADib3AsRl5q8ZtJrtOathI1asKjfV2K5UOo2U1O6R7WMaXOcbBo1JUpNuyM6lSNOLlJ2SL3aG588MDppHR2aAS0OJdmQOVr581rKi0rs86lxSlVqqnFPXmbX7EYdnQSRsLp5pwzU59aQAAaAdUZqciyJrcosXJYucJv4Iq/sjZt+ZtJTiiiIL3AOqXjiSPY7tPC3MpN5I5F5lMJCWJqvE1NlpFfP98zlVkeqzvPRxB9o/sa36k/kujDrdnz/ABiesYneLpPECAIAgCAIAgCAIAgCAIAgCAIDnN+6XHSFw1jcHeGh+t/BYYiN4Hp8Jq5MQk+ehwGwP3uD+Mz+pcdPro+lxv8ALz8GdW/a5j2pLE9x6KVzGEXIwl0bA1zeWZtlz7F0uo1VaezPEWEVTARqRXxRu/FX59pQ0uzzBtKOJ2eGoZYn3mkgtd5fO6xUMtVLvPSqYhVsDKoucffmWk+1RT7Xle/2HWjeeQLGHF4EDwutHNRrNs5I4Z1+HRjHdar1ZB2rSy0ReI3YqeoY5rTe7SHA2v8AfF9eI8bUmpU722ZvhqlLGZXJWqQa9vl3ciQ+K+xozhu71ggZXOcjhYcc1Zr7FfvmZxlbicrvS3yRrG6eCnMtTMITlZuHF3Ai9y48go6C0bydiz4q51lToQzL0/wvE5krnPYNcqFomlilEyJVHRySuwxMc91r2aL5czyHarqLeiOerWhSjmm7Iu37lVQjLy1mQvgx3dbssLX8Vr0E7XOBcXwznl18bafn7GrcimZJWMbI1r24HnC4Ai4GRsVFFJy1L8VqShhm4uzuti83RjYaytAcGSEyNiNh1QXvxFo42szJaUrZ5dp53EJS+jUW1eOl/Rb+5Tbb3cqoGuke4vYfbe17jcE++Dna/eqTpzjqduFx2GrNQirPkmvwOo2LtSOn2bSyStJb0jm3AuWkuk61u64yzzW0JKME2eXisPOvjKkIb2Xnois23uoJgaijk6QPJcWF1ySczhceP3T/AIVJ0s3xROjC8SdK1HEK1tL/AJr5o450Ra7C4EEGxBBBB7QVgezmTV07o+pbj0mClB4vcXeGg+nzXZRVonyvEames+7Q6JanAEAQBAEAQBAEAQBAEAQBAEAQGuohD2OadHNLT3EWUNXVi0JOMlJcj43tKjMUr43atcR3jgfJeZKOV2PusPWVWmprmRib8T5+SqapJKyL/wD4gEk9NLKyzoSA97TfG0aEt4Ovc68St+lTkm+R5f1fKnSqU6bupbJ8n/g3dHDWVtQMYHStBhc4EdcYLCx5gOFlPw1Jvv2M71cJhqbt1X8S7nctaDZczaKqhqmgMYwuiJcDYgFxw/duGnhqVpGElCUZ+Rx1sTRliqdWh1m9USt2KxkWz6d0gFjO5oJt1XOe+zuzlftVqUlGmmzHH0p1cZUUN7X8kkczvm+f1lzZjcDOIDJuA6EDnwPaO5c9fNm1PY4UqPQJ01rz7b/vYoViema3hCUawFKEjsPRoP2iX+B/raunD9Znhcb+5j4/JljsiCejhqKmpLyXNAbGXOeb3NnOzIGo7hdaRUoJykcmInRxVSnRopLtdrf5KP0e/vzf4Un0Cyodc9HjH8r5ojO2RLPNUuhbiMdQ67QQHdZ77Ft+WH5qMjlJtdpZYqlRpU41NnFfgi+Ms1Ns6ZtW8l8oLIY3OxuAIs4k3OWd7Xyt2rW7jB5uZ56jSxGMg6C0jq2tEUtdteN2zoKduIvY8udlZozflfiesNFk5rIonoUsLUWMnWfVa09ipodoyw36KRzMQscJtfw59uqpGTjsddahSq26SKdiRsynfUVDWkuc5zhdziSe0knsVopyZhXnGhSbSsl2H2OnhDGta0ZNAA8F3JWVj4+UnJts2KSoQBAEAQBAEAQBAEAQBAEAQBAEBxm/2x8TRO0ZtFn93ArmxFO/xI9vhGLyPopbPY4FcR9MEJCEE2ba874+jdM8s+Em9+wnUjvKu6kmrNnPHB0ITzxgk/35EuXbDXUDabAQ5kmLFkQQS4ntB6ys6idPIYRwco4x176Nbc9kWuz3iupugeR6xC28Lj77RlhJ8gfA81pF9LHK90cVeLwNfpo9SW67H+9vQ5N7C0kOBBBIIOoIyIK5noe3GSkrrYxcMkLczVZSiWdf6Nft5jyg/wBQXTh92eFxr7uC7/kYbsb2PbIWVTy+KTLE/PATz+4dCOHmpp1ne0thjuGRdPPQVpLs5/qaIq2no690kLuljwPwtZ7pdbq4jkQLai+SqnGE7rVGkqVfF4VQqLLK61fO3MqItsSskkfE90fSPc5waQdXEgZjO2I5qmdptrmdcsJSlCMKivlViLU1L5HYpHue48XEk/Pgqtt7mtOnCnHLBWRqUGtz1oQq2fQ/R/sbA0zuGZ6rO7ifyXXQhzPm+K4nM+jXmdoug8YIAgCAIAgCAIAgCAIAgCAIAgCAIDCaIOaWkXBFiDxBRkptO6PlO8+xHU8ptnG49U8vuntC4KtPK+4+s4fjVWhZ7opQVgeoe3QkXQHqA9Y8gggkEaEEgjuITYhxUlZmc0znuxPJc42uTqbZZnijberKwhGnHLFWR47RCVuaS1EWJmy9qyU+MxEAvbhJIvYXvlwutYTcdjkxGGhXsp8ncr7Kp0XCABSirPbKSlz1rLqLDMX27mxjNK1vDVx5Ba06eZnnY3GdHHQ+qwxBrQ1osAAAOwLtSsfLybk7szQgIAgCAIAgCAIAgCAIAgCAIAgCAIDCV9hdCUrlDtCATAtcLgqjSe5005um7xOE2xu/JESQCW8xnbvC5J0rbH0GF4jGWktylNwsbHqxmpbHgcoLmYeoB7iQHochFgX3QWsZhqkhswcxSVZrLFYrcYUGY9DFNijkbGxZZ5d6skZSmWuytkySey2zfjcCG+A1ctI077nDiMZGGlztdkUogFm3JJu5x1J/t2LoSseLVm6juzpIZLi6sjkasZqSAgCAIAgCAIAgCAIAgCAIAgCAIAgIlc7Kyhl4EIBQaAhAVVfsCGXMtwu+JuXmNCs5U0zppYqpT2ZzdfufIM43Nd2HI/2+ixlQfI9WjxZbTKGq2ZLH7cbh22JHmMlk6bR6UMbSnsyHiKo42OmM4s1vmKixomjETpYNokRVwCkzlE3etsPGykyaka3V8WmMX5DP5KyRRqRKpoZJPsoZHduHCPN1looNnNUxEIdaSLuj3Vnd9o5sY5N6zvM5BaKl2nBU4jBdVXOg2fu5DFY4S93xSdbyGg8FqopHn1cXUqbvTuLfCrHOMKAlUEljZEUmixVjIIAgCAIAgCAIAgCAIAgCAIAgCAICvq3ZqrNY7EdCwQBAEB4WqAQ6rZUMntxMPeAocUzWFapHZsqp9z6U+4R+Fzh+ar0cTojxCvHmRDuNT/FJ/MPzCjoomv1pXNbtw6Y6ul/mA+gTook/Wtczh3Eo26xuf+N7nfJSqcSkuJYh/wBRc0WxoI/s4WN7mhXUUjlnXqT6zZZNZZSZXMrIQLIAgCAyjNigZasOSsYGSAIAgCAIAgCAIAgCAIAgCAIAgPCgK2bUqpsjABCT1zbIDGyAIAgCA8c1Aa7oSaygPWoDc1qEGSAIBZALIBZAAgLKnPVUoxlubVJAQBAEAQBAEAQBAEAQBAEAQBAeOQFbLqqmyEIzCBkh0N3XOikonoYFgJyUE3sYCElCbmstQm55ZAeoDU9qFjWQgNsbUBnZCBZCD0BAZGIoLnrorW7UCZlI0AW4oQtTVZCSdS6KUZy3N6kqEAQBAEAQBAEAQBAEAQBAEAQHjkBXSKpqj2HUISyY/QqzMkR4NSoLszi08UIZrl9pCUaSoLHiAxchKNSEm5qEHqEHoQM3R6oRyN0vsqSiMfhQk0T6oWRgoJJtLopRnI3qSoQBAEAQBAEAQH//2Q==">
            <a:extLst>
              <a:ext uri="{FF2B5EF4-FFF2-40B4-BE49-F238E27FC236}">
                <a16:creationId xmlns:a16="http://schemas.microsoft.com/office/drawing/2014/main" id="{E38FF259-D71E-544A-A3DD-10CB409C5CAC}"/>
              </a:ext>
            </a:extLst>
          </p:cNvPr>
          <p:cNvSpPr>
            <a:spLocks noChangeAspect="1" noChangeArrowheads="1"/>
          </p:cNvSpPr>
          <p:nvPr/>
        </p:nvSpPr>
        <p:spPr bwMode="auto">
          <a:xfrm>
            <a:off x="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80581" name="Picture 8">
            <a:extLst>
              <a:ext uri="{FF2B5EF4-FFF2-40B4-BE49-F238E27FC236}">
                <a16:creationId xmlns:a16="http://schemas.microsoft.com/office/drawing/2014/main" id="{D11915C9-04C5-3340-9A0B-58D86C220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143000"/>
            <a:ext cx="3598863"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a:extLst>
              <a:ext uri="{FF2B5EF4-FFF2-40B4-BE49-F238E27FC236}">
                <a16:creationId xmlns:a16="http://schemas.microsoft.com/office/drawing/2014/main" id="{8C9A688E-D41C-DB47-AD86-ADEFAC51C3BB}"/>
              </a:ext>
            </a:extLst>
          </p:cNvPr>
          <p:cNvSpPr>
            <a:spLocks noGrp="1"/>
          </p:cNvSpPr>
          <p:nvPr>
            <p:ph type="title"/>
          </p:nvPr>
        </p:nvSpPr>
        <p:spPr>
          <a:xfrm>
            <a:off x="-26988" y="0"/>
            <a:ext cx="9170988" cy="762000"/>
          </a:xfrm>
          <a:solidFill>
            <a:schemeClr val="bg1">
              <a:lumMod val="75000"/>
            </a:schemeClr>
          </a:solidFill>
        </p:spPr>
        <p:txBody>
          <a:bodyPr rtlCol="0">
            <a:normAutofit/>
          </a:bodyPr>
          <a:lstStyle/>
          <a:p>
            <a:pPr eaLnBrk="1" fontAlgn="auto" hangingPunct="1">
              <a:spcAft>
                <a:spcPts val="0"/>
              </a:spcAft>
              <a:defRPr/>
            </a:pPr>
            <a:r>
              <a:rPr lang="en-US" altLang="en-US" sz="3600" b="1" dirty="0"/>
              <a:t>Data Use</a:t>
            </a:r>
          </a:p>
        </p:txBody>
      </p:sp>
      <p:sp>
        <p:nvSpPr>
          <p:cNvPr id="282627" name="Content Placeholder 2">
            <a:extLst>
              <a:ext uri="{FF2B5EF4-FFF2-40B4-BE49-F238E27FC236}">
                <a16:creationId xmlns:a16="http://schemas.microsoft.com/office/drawing/2014/main" id="{901FC5C2-CE03-BC4F-A569-100FD30284AB}"/>
              </a:ext>
            </a:extLst>
          </p:cNvPr>
          <p:cNvSpPr>
            <a:spLocks noGrp="1"/>
          </p:cNvSpPr>
          <p:nvPr>
            <p:ph idx="1"/>
          </p:nvPr>
        </p:nvSpPr>
        <p:spPr>
          <a:xfrm>
            <a:off x="384175" y="1219200"/>
            <a:ext cx="8229600" cy="4876800"/>
          </a:xfrm>
        </p:spPr>
        <p:txBody>
          <a:bodyPr/>
          <a:lstStyle/>
          <a:p>
            <a:pPr marL="319088" indent="-319088" eaLnBrk="1" hangingPunct="1">
              <a:buFont typeface="Wingdings" pitchFamily="2" charset="2"/>
              <a:buChar char=""/>
            </a:pPr>
            <a:r>
              <a:rPr lang="en-US" altLang="en-US" sz="2400"/>
              <a:t>Expanded access to and use of </a:t>
            </a:r>
            <a:br>
              <a:rPr lang="en-US" altLang="en-US" sz="2400"/>
            </a:br>
            <a:r>
              <a:rPr lang="en-US" altLang="en-US" sz="2400"/>
              <a:t>data for oversight and enforcement</a:t>
            </a:r>
          </a:p>
          <a:p>
            <a:pPr marL="822325" lvl="1" indent="-457200" eaLnBrk="1" hangingPunct="1">
              <a:buFont typeface="Wingdings" pitchFamily="2" charset="2"/>
              <a:buChar char="§"/>
            </a:pPr>
            <a:r>
              <a:rPr lang="en-US" altLang="en-US" sz="2400"/>
              <a:t>Data sharing agreements</a:t>
            </a:r>
          </a:p>
          <a:p>
            <a:pPr marL="822325" lvl="1" indent="-457200" eaLnBrk="1" hangingPunct="1">
              <a:buFont typeface="Wingdings" pitchFamily="2" charset="2"/>
              <a:buChar char="§"/>
            </a:pPr>
            <a:r>
              <a:rPr lang="en-US" altLang="en-US" sz="2400"/>
              <a:t>Real-time data</a:t>
            </a:r>
          </a:p>
          <a:p>
            <a:pPr marL="319088" indent="-319088" eaLnBrk="1" hangingPunct="1">
              <a:buFont typeface="Wingdings" pitchFamily="2" charset="2"/>
              <a:buChar char=""/>
            </a:pPr>
            <a:r>
              <a:rPr lang="en-US" altLang="en-US" sz="2400"/>
              <a:t>CMS Center for Program Integrity</a:t>
            </a:r>
          </a:p>
          <a:p>
            <a:pPr marL="319088" indent="-319088" eaLnBrk="1" hangingPunct="1">
              <a:buFont typeface="Wingdings" pitchFamily="2" charset="2"/>
              <a:buChar char=""/>
            </a:pPr>
            <a:r>
              <a:rPr lang="en-US" altLang="en-US" sz="2400"/>
              <a:t>Impact of more data</a:t>
            </a:r>
          </a:p>
          <a:p>
            <a:pPr marL="822325" lvl="1" indent="-457200" eaLnBrk="1" hangingPunct="1">
              <a:buFont typeface="Wingdings" pitchFamily="2" charset="2"/>
              <a:buChar char="§"/>
            </a:pPr>
            <a:r>
              <a:rPr lang="en-US" altLang="en-US" sz="2400"/>
              <a:t>Transparency</a:t>
            </a:r>
          </a:p>
          <a:p>
            <a:pPr marL="822325" lvl="1" indent="-457200" eaLnBrk="1" hangingPunct="1">
              <a:buFont typeface="Wingdings" pitchFamily="2" charset="2"/>
              <a:buChar char="§"/>
            </a:pPr>
            <a:r>
              <a:rPr lang="en-US" altLang="en-US" sz="2400"/>
              <a:t>Quality of Care</a:t>
            </a:r>
          </a:p>
          <a:p>
            <a:pPr marL="822325" lvl="1" indent="-457200" eaLnBrk="1" hangingPunct="1">
              <a:buFont typeface="Wingdings" pitchFamily="2" charset="2"/>
              <a:buChar char="§"/>
            </a:pPr>
            <a:r>
              <a:rPr lang="en-US" altLang="en-US" sz="2400"/>
              <a:t>Accountability</a:t>
            </a:r>
          </a:p>
          <a:p>
            <a:pPr marL="319088" indent="-319088" eaLnBrk="1" hangingPunct="1">
              <a:buFont typeface="Wingdings" pitchFamily="2" charset="2"/>
              <a:buChar char=""/>
            </a:pPr>
            <a:r>
              <a:rPr lang="en-US" altLang="en-US" sz="2400"/>
              <a:t>Volume metrics in transactional and operational decision making</a:t>
            </a:r>
          </a:p>
        </p:txBody>
      </p:sp>
      <p:pic>
        <p:nvPicPr>
          <p:cNvPr id="282628" name="Picture 3">
            <a:extLst>
              <a:ext uri="{FF2B5EF4-FFF2-40B4-BE49-F238E27FC236}">
                <a16:creationId xmlns:a16="http://schemas.microsoft.com/office/drawing/2014/main" id="{E247AF50-9A2D-E94F-8A1D-7CF2A1C1A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1524000"/>
            <a:ext cx="24638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A8A380-0251-3840-801F-3DEF0823F6D7}"/>
              </a:ext>
            </a:extLst>
          </p:cNvPr>
          <p:cNvSpPr txBox="1"/>
          <p:nvPr/>
        </p:nvSpPr>
        <p:spPr>
          <a:xfrm>
            <a:off x="0" y="0"/>
            <a:ext cx="9144000" cy="646113"/>
          </a:xfrm>
          <a:prstGeom prst="rect">
            <a:avLst/>
          </a:prstGeom>
          <a:solidFill>
            <a:schemeClr val="bg1">
              <a:lumMod val="75000"/>
            </a:schemeClr>
          </a:solidFill>
        </p:spPr>
        <p:txBody>
          <a:bodyPr>
            <a:spAutoFit/>
          </a:bodyPr>
          <a:lstStyle/>
          <a:p>
            <a:pPr algn="ctr" eaLnBrk="1" hangingPunct="1">
              <a:defRPr/>
            </a:pPr>
            <a:r>
              <a:rPr lang="en-US" sz="3600" b="1" dirty="0"/>
              <a:t>Next Steps</a:t>
            </a:r>
          </a:p>
        </p:txBody>
      </p:sp>
      <p:sp>
        <p:nvSpPr>
          <p:cNvPr id="284675" name="AutoShape 7" descr="data:image/jpeg;base64,/9j/4AAQSkZJRgABAQAAAQABAAD/2wCEAAkGBxQTEhQUExQWFRQXFxgbGRgXFx4YGBocGhwaFxgaGhoaHiggGh0lHRgYITEhJSksLi4uHCAzODMsNygtLisBCgoKDg0OGhAQFywmICUsNzIxNy03LDcrLjIyLSwsKyssLDAuLC0sLCwtLSwsLCssMS8sLDArLSwsLC8sNzAsLP/AABEIAJ4BQAMBIgACEQEDEQH/xAAcAAABBQEBAQAAAAAAAAAAAAAEAgMFBgcBAAj/xABPEAABAwICBgUHBgoIBgMBAAABAgMRACEEMQUGEkFRYQcTcYGRIjKhscHR8CNCctLh8RQzUlNic4KSorIIFRYkQ1SUwjQ1dIOTsyZj4iX/xAAaAQEAAwEBAQAAAAAAAAAAAAAAAQMEBQYC/8QAMhEAAgICAAMFBwMEAwAAAAAAAAECAwQRBRIxEyFRYXEiQYGxweHwkaHRMjM0UhRy8f/aAAwDAQACEQMRAD8Au+sGmHGVpSgIIKZ8oEnMjcRa1RDet7u9DfcD9aiNcUbTiR+hPpVu+N1VdCiDKYj4y4Z0BakaxvW2ksi0z5Udmee6jW9NrKSoJTESDBid4z9VV7RbCz5yhcKJyyg7+XxlVgw6wkKIi0QADI4WJtbfUAU1pV9QnZbHK5jKLzex5Ur+sXxEpbvyUI47+7IUjDpUVG2eakg3jKO406jDGxWogjIJtOdhagFs412YV1V8tkKV2TffTDmlnUqKVBsRuMyd43wMjen8QvYAj5PgABc+/d3imsfhUqUOfDI7oJ+MqAbc0u8ADstkncAeMbz8c6UdKPxIQgi3Hn+ly9NKwjJ807jEWi3ZlfKeFOvYW4SCUpOUCdxgKOf20A21pVw7kcrG/YJ7acOkHNrZhHOQRbxzpSMCATa+/wBMRu3me6imMEBc/bvi+eVAcZdWT8w8xMes8PvpDj7gUBCQDFyDv76ORhgCefvzoR5sOkQAoA5kedwjl7huzAQrEr2tkbExJna4TnTTekFkkFIBG69+/hlRa8OTO1nECRbw4dleOj0DKxnO9AeQ6o8K8HjMER8WopLXd8ffSFt74oCMex7m1CUAptJNvTPs3UlzHujJKTfgd2e/hRzTA4EZ0paDPMz3cPTQAOHxrpA2kpSZiIJ55yLWN+VL/CndqNlO+TePXRkbMce3jXGkBW1IzMnhw7KAGU86NyD2A84+d2U0Ma7vSgePfvo5eH8rkAbbr50lxFiD5sd1ACJxbpMBKMjnIuN2du2im3lEAkATwBNMsPBQIQTtA5kROW/h5VPMoN7bN/RllQHesVO7443of8KcvZNpvePXRmxebzF57zXA0AD7N05igBRiXOCeBsRflem3Mc4CbIgcQezjTyWoJkCM/u+N1exCUqEETPH00ACNKPHzUIUO8e2us6QfJulEHIXB7/Kgi+dqJQ0YsAncIjumnTh90+ju9tADNY50iSEb8gffS1Y9YBMJgcJPtsaIbQBYc7++kPtTw5fG+hIC/pdSb/Jxxvz3T2UGdPvbUBDZnLzuXPmPGpVTIINt3C3CfWew0GdGyJgXFjlaeQM2yPPvoQDHTr4ElLQ5Qo7440hOsbxHmIJ5JUez51GP4GBfIzncTAI3cqjVaPEHZmR92QtGc91ARuJ17xCDBaa8FfWtUxqjrK5inFoWhCQlAUNmZzi8k1UMXo8BZSMptED2c6sWoyIxD1o8gfzVIHtcpLyALfJgmM/OVHtqHOGW6sJQLgAnx4cpqxa0OfLNjeEzO/MgR6a7o/BQSTBm5Mwec9k7sqAXo3DqSCDcQAZk8bA52M7op9bcSUjbAA3WtvEco91FspJR5IgbjnMjMTfM0tTU2NwcuRvOVQAQvqTE74yknnaBa9PoxiTskgGRNgOZzpT7BiReJAGdt0+qhGV+UnyRAzve9oPjQEolExnczJIztelpSJjM+/4FKaIjIn2/Hup0t76AabZCTcCBkd/q5mldUZER2nd3U8hPx76TMRn2cKASluLk8eynG24M+NcS1GWdL6vfvoBOIAUOXvG+kITAyE0kq2SBe/eN5pySIkcfsoDyAeQpWxM2iaW2jdHfSiL0A22z766QO34+2nRSNmpA1ESYryEzkPi1dctn8caQ1iBFvXPCoB5aIGU0hlqMhbhv50UEzTalR9tAMONmxyP31zqZ3WnL1U4+9GR305h1yAeNADJwmROY5fHLwpYavailpzrjafiKAaCbUgtXmn1iK4BIoBh9E5Z0wpAAHsv6t1HlHd76YU3JEyOdAcCIA+PjdTLqTs+mjOqtemii0RxoADDukk2Fhn2+3fTzibGT8cKWWTutn350oYfPP4yoBlST8Zcq42uDfkPbSnGoBk002yZyJBnunMUAvFwUmLg2yyn2/bUI1KSBB2ZuLk+J4kg3FSzqVJtuOUcco9vdQOwnIgETO6YiRkOy+dqArS2wt5RjyQq+4gZZZEZVO6sYdKHHIv5IvHA8d9MY5ew2ZAgRuJvz9FK1Tdl1z6Occxv351IHNYnyl9EAH5POJOardlFYVJKgd0buQ3+IqO1sSS+2AJJRa0xdVH4BiAkDvmbwMuzlUAkUBMHhb49tKZdlQCYIEg8oy5UrY4A+7jbjTyGQmYTYgzzoDq07Xx2U1+CAbMW2RuG/4nxojZ4/H3Wp3YvNAMtDK1uE7r0rrM4pYb38D9+VM9aNqNkRGc0ASnnz9dISCVXED152pUyeF/VXlGOf350Aty3tpApSl000/No47ooB3Z7I7KWlHwaQ2eVeWTQDtIKOGVKQZp2KkAyAb5RPx6a6BNPKTnSKAExWHkRfLLuim8OjZ3Uco0w8mRAmfYKgHEvwQLCaU6zPbb45UlLcza/K3H476WhVAN9SOHxy8TTjCIp5N+6u7J4VIPAinEAU1BmAK8VXvQHnjSQKWieFdcBigObNeCK8lRpU0AyuuA0pQ+PZUe7pRlL6MP1ieuWkqDY87ZAkqI+aO2JqAPmxECl7U9teKROVJK9kSSIGZNgO+gErbJF/iabCd2700K/p1hNtufogn0i1CK1gZ3bQ/Z9dZ3mUJ6di/VF6xbn3qD/QPLgnyuee7vGWYoRxgRln658d80helGlnyVgHn5PrtM04uTfMWtz48s6thZCxbhJP0K51yg9STXqR+lMKC2sRMqHIWjwy599I1WYCXF2jyYtlnu7/AFU/jdpLSlxPlDfAzSNr10vQXnr87I59s+N6+z4PacT5YUPOSg24iTNpp7Q52gLRAvvIzyjsFN6VB60Rn1fjc2onCNyVSIiBA9czegMz6YX32MQwtp95tDjakw26tCdptQkwkgSQ4nwqK6MdYn/6xZQ4+84hwLRDjq1pkpKkmFEiZSB31cemnR84JDg/wnkyeSwW4/eKPCsh0LjuoxLD0x1brayeSVAq9AIqSTculPSasPgFqQooW4pLaVAlKgVXUUkXB2UquOFYiNO4v/N4n/UO/WrROnrSUvYbDg+YhTqu1Z2EeAQv96st6s7O1B2Zid0xMTxgTQG/9FelVYnRyCtRW60tTaySSowdpJJNydhabnOKzfpO006nSLrbL7zaW0oRDbq0Aq2QtRhJAJ8uJ5VLdBOP+XxGGJMOIS4kc2zsqjmQtP7tUDWPG9di8S7MhbzhB/R2iEfwgUBoHQzicQ9in1uPvupbZA2VurWnacUNkwpRGSF+NVzXvTWJTpDFpTiX0oDpASl5xKQIBgJCoArQeg/RoTgnXSLuvGD+i2AkfxdZWYdIA/8A6WM/XH1CgLv0J4517EYlLrzrqQ0kgOOLWAdrcFEx3Vrwag9nKsC6KtZcPgXn14lSkpW2lKdlCl3CpPmgxatLHSxoz865/wCBz6tAY9rHp3FDGYpIxWJSE4h8AJfcCQA4sAABUAAACKv/AEGaSedcxgdedd2Us7PWOKc2ZLsxtExMDwrK9N4lLuJxDiLocfeWkxEpW4pSTBuLEWrS/wCj8Plcb9Bj1vUBsqQCLXHKsz6btY1sNMYdlxbbjqitSkKKVBCLAbSSCNpR/gNaalU5V8y9IumvwvSD7oMoSrqm/oNymRyKtpX7VCCN/tBjP85iv9Q79ete6FtYVvsPMOuKcdaUFJUtRUooXuKlEk7Kkq7NpNZY7q6oaNbx14XiVtRu2Qmyv/IlxPhRXRvpn8F0gwsmEOHql/RcgA9ywg9gNCTWel3GOt6PK21raV1rY2m1lCoJM3SZisQ/r3F/5vE/6h361fTOl9ENYpvq8Q2Fo2knZJIuMrpIO+oVHRxo3/KoP7a/rUBgH9fYv/N4r/UO/Wrx09i/83iv9Q79akacZSjFYlCBCUPvJSOCUuKSkX4ACrv0O6vYbGKxYxLQcDYY2JKhG0XdrzSM9lPhQFV0Vp3Fdez/AHrEkF1sEF9wggrAIIKr1Z+mnELTpEALUB+Dt2CiPnu8O6tNZ6PNHApUnDJBSQR5S8xcEeVxqM6R9D6M2Ti8btFwN7CEh1SFOFMlKEpSb3Ub7gZJigKF0M4hZ0mmVKUOpdsVEj5t60LpO17/AABKGmQlWJcBI2rpbRltkfOJMhIysonKDQegzR6l41bvzWmCFH9JwpCR3hKz3U102MKTpLaPmrZb2DuhJUlQHYb/ALQ40BWcRpvHYpyC/iXlqyQhSzP0W27eApnEKxeHUA4cUwo3G31rSjGZEwTmMqkdRNajo7EF4NB0KQUKE7KgCUqlKoMHycovyrQtNa9aM0phjh8Qp3CkqSUrW3tbCgZlJQVASJSZixNAQGovSe+w6hvGOF7DqISVr/GNTYK281JG8KkxcG0HV9d9YzgMIvEBsOFKkDZKtmdtQTnBiJnLdVC0Z0T4B9G23jnXmz85pTRTzHmmDWoDAoLSWlpDqUpSPlEhW1sgAFQiCbTlQgxfS3TFiXWylllDCj/iBZdUB+iCkAHmZ7KneirU9YWNIO4hLi1pVAQrrPOsouOXlW7ZGW87qnNZW9CLCsPiF4RpYPzFIbcQrjKbpPI2O8VB6h6ovYPHJdZeGJwDqHPlGljZJABQHEpJSVDcoSPozFCTR8Ziw0hS15D0ncBzNUXSOkVvKlRsMkjIfbzqV1wxMuJb3JEntOXgPXVfry3FsyU7HVF+yv3f2PQcOxYwgrGu9/sj1eorRuAU8vYT2knIDjU+vVIRZw7XNNvXasNGDffHmhHuNVuXVVLlnLvKtRuj9IqbIuSjhOXEjnQr7RQpSVWKSQe0WpFU12TpnzRemi2cIWx1JbTLJpJ9HUkDygq4AE5kRvEWNOav4oqWtMEbI7b2nvqCQ5LK0nIEHPiRHpz5UZqaIccEk+TvEZKiva413bUxs8fxnlb6uyscPAkdMYlSHZCZHVjvIUokRPL00TgsQpQCrRIjna/ZSNLolQkTCe/M3pejEhKAALDnaOJirykG1oQnFYDFtoklTStmd6keUgj9pIr5vNxyIr6mw7SQNkEqBvfLfv8AZ76+Z9NYDqMQ+zEBt1aB9FKiEnvTB76klDusOl14p8vLzKG0xw2EJQfEgq76vCNWP/jZe2flOu/Cf2Aep8OqlVZw0ypakoQJWshKRxUo7KR4kV9VNaGbGEGEj5LqQyR+jsdWfRQHzPqzplWExKH0zKAsQN4UhSP9wPdUSkQAOA9VOv4dTa1Nr89ClIV9JBKVekGn9FYHr32WBPyriG7cFqCSe4EnuoSfSeoGjuo0dhGyIPVJUocFOfKK/iUawLpC/wCZ4z9cfUK+nAmLDIWHZur5k6Q/+Z4z9cfUKEIjNEaGfxSlJw7SnVJEqCYkAmATJ41Kf2D0l/knv4frVbugM/3nFT+ZT/PW2pFBs+RX2VIUpCwUrQpSVA5hSSUqB5ggitV/o+j5XHfQY9b1ZzrR/wAdjP8AqsR/7V1ov9H78bjfoMet6gNE6Q9OfgeAfdSYcKdhv6bnkpI+jJV+zXzFkLDIZVqnTvpnbfZwqTZtPWL+mvyUDtCQo/8AcrMsNhluK2W21uKidlCFLVAzMJBMXF+dAje9LaJY/qQ4FLrJWjDiPlE3dRDk573AfGvn0iRyIqQGr2K/yeJ/0zn1KFxGHW2opcQttQzStJQoTcSlQBFAfTOommvwvAMPqMrKdlz6aPIX4kT2EVOg8KxvoH01suP4RWSwHWxzTCHB3p2D+ya2RKaEHytrJ/xmL/6nEf8AtXWkf0f/AD8f9HDet+s31l/4zF/9TiP/AGrrSP6P/nY/6OG9b9CTYFozqla+6gp0i4y4F9UtEpWoJ2ips3A+kDMbhtKsauq55VwmIt4UIIvVzQTGDaDLCNlOZJMqWo2KlnebDuAAgCKRrRquxj2uqfSbGULSYcQeKTEX3g2PCppBtXz50k47G4fSGIaOKxKWyrrGwl9aU7C7iAFCwVtJj9GgDNOdEGNaJOHU3iUbgD1bn7qjs/xd1UnS2hcRhiBiGHGibDbSQknOEq81XcTVz6Mde/wV11GMdcU06EwtalOdWpM5zJ2VBVyMtkczV31+120evAPtJebxC3EFKENnahRHkqJFkbJhUmDa16EmK6F0u9hHQ9h1lCxE/kqH5K05KTyPdBvW2a461KVoT8LYJQp9LaZB8pBWdlwAjIiFpBG+9YITW+YHU9T2gW8Gs9W6Ww4Nr5iysvJSoZx5Wye+gKtqp0RoxGFZfdxC0F1CVpS2lMJSoSkEqmTBBMRnHOnOj9h3RumXcAV7ba0kmLAkIDqF7MnZVsyk9u+BURhMfp3AJGGQ3iNhNkgYfr0gTkhaUKkcBNuAyq09GWqeLGKc0hjgoOqSQkLI6xRVAUtQHmAJGyE2zyAAkC8aR1cQ8srKlpUqOBFgAIty41GPaoEHyXR3oj0g1blTuikFPjWKzh2NY3KUO9+pqhnXwSSl3fAhNA6LOHC9opUVERHATa44mjcfpBLKNpZzyAzJ5D20zprSCWEybqV5qePbwAqj4vFKcUVLMn0AcANwrHlZleFWqal3/L1NGPjTy59rZ0+focxT5WtSzmok+NNV6jcFo1a0lcQgb+N4gca85XXZfZyxW2zuznCqG5dyQlGGWWVEZEjxFst4uaN1MVC1pOYTn2H7af0jCmTsCwiYBEASN/C1Damkda4Jk7A9de1xqVTVGte78Z5W+3tbHPxJXS7G05moDYGRjer48KcQ2kGPKyBMRF8yacxyQVmR8wetVqYZWEbXxGec57quKSXwhABMEJifXNZdrv0ev4vGuP4ZeHCHNiQt0pVtBIQYCUqsdkHvrS8Rdpwk/MXb9k7qoaTBBFiMq5udxB4sorl3s34eH/yIt82tEfqf0WYtnGMPYgsFppe2QhalKJSCUWKAPP2TnurX0YhBgbaT2KHvoDQmkw81wWkQoe3sPxlVH0R+PZ/WN/zCmRxFV9m4Lan9v5FGE586k9OP3InXnoyxL2NefYXh0tOqCgHXChQVsjbsEEHypOe+uaidHj+GxzOIxDuG6toqVCHSolRQpKbKQBAKpz3VfNe/Na7VepNQehtDKxG3sqSnY2Zmb7U8Oyvi/iFkMjsIV7fr5bPunChKntZz0vTz0aAcW3+Wj94e+sZ1v6NcW/jH30OYUNuuFaNt0pJBA3bBHgavI1Oc/OI8D7qnsfogOYZLRjbQlISf0kgDwNaKr8mSlzVaaXd39fIpspoi48tm99e7oUjop1NfwLz63lsKC20pHVOFZBCpvKRArSXXAkXIA5mPXWdaJxisM+FEEQSlad8bx2jPuonWjSnXOQky2iwjInefZ99Y1xiHYubj7SetGl8Ml2qin7LW9lI0x0X4x7E4hxtzCFC3nXBLygQla1LEgNmIBE3q19Feqbuj14hWIcw/yiWwnq3dqNgrJmUp/LFWbROgynDOAj5V1Bz3SDsp5cT9lQeJ1ceQlS1BMJBJhU2FXW5mRCEZdjva2/L9iqvFpnJx7To9LzKZrB0dY/E4l99TuDl1xSrvqsnJA/F7khI7qtPRXqYvAuPOPrZU4tKUNhpe3AkqXMpGZCLD8mh8Jhi4tKExtKMCbCrHobV95p9C1BMJJmFTuI9tVY/E7rmuWru3pvw/YtvwKqk92d+uniXDajdWZ9KHR6/jsQ2/hi0D1ew51iynzSSgiEqmyiD2CtL26oOs+kluPLRJ2EEpCd1rEniZrbm5kcaHM1vfQx4uM758qeinasdHmPwuLYfDmE+TWCoB9RJSfJWmOrzKSodsVtoXeqPiNWiGusbcDhgHZSn1EEz4Ufqot9CihaHA2RYqSQEkcCRYG9qoqzrHYq7Kmt9GntF1mJX2bnXZvXwM30x0VY53E4hxK8LsuPOrEuqBha1LEjqzeDVw6KdUMRo5WJOIUyQ6Ggnq1lXmdZMylMeeKJx2ruIU64oNyFLUR5SciSRvqDdb2SUkQQSD2ixrPdxayp+1S0vPff8AsX18OhYvZtT9P/TUlKScj6RSZAz9dUIauYgiQ2II/KT76ktdEQGOxf8Asq5cRsVU7J1Na119+3rwKng1uyMI2J73092lvxLSpfAjxqua46oMaRbCXFbDqJ6t1MEpmJBB85Jt5NsrEVB6M0Ot8KKCkbJAO0SM72gGjv7IvcW/E/Vr4hxHInFSjQ2n5/Y+p4NMJcsrtP0+5nWP6Iscg+Qph1O4hwoJ7UqED940K10V6RJ8xpPNTyY/hk+ith1rbKcM2DEhSR4JVVc0VoxT6ilJSCEz5U8QNw5195HEZ1XKqNe2/P7HzRhRsqdkp6Xp9xjU3onQw4l7FrS+tJBS2gHqgoZFRN1wcrAcjV11208MDg3cQU7ZTASmYClKISmeUmTyBqoYvDOYZzZJ2ViCCk7jwNFa/MOYzQylISVOJKFlKRdQbVC4AztKoHCrMTP7ecq5R5ZIrycPsoqaltMorGs2n8SOtZ6/q1ZdVhkdXw8kqQSRumTVn6P8dphWNSnHdf1Gw4T1jKEJ2gPJulAOfOoHVrpcOHwrLCsKHOqQlAWl7ZkJEJJTsGDHPwq4amdJv4fik4f8G6raStW11u15omI2Bn210TGXzupxJMV5QtXEqoQZ9rHii5iHJySdkctmx9M1GVbMVqoVLUrrQNpSj5k5mY87nQ7uq2z/AI38H/6ryV3DsuyyU+Tq/FfyejqzsaEFHm6Lwf8AAFoHRYdJUswhO78o8OyrIpI2SnIRaBHgPZTOi2OrbCBeJM5TJm16cfUQZg5iOe82kWiL88rV38HFWPUlr2n1/PI4+ZkO6xvfd7iJx5RsrE38kcp78t+dD6poAddI3p9tD6bURtBPlA5mMrT6hXNR0w64Ivs5zxIrcZCY00/suJAIkpsCM4JypGHcUB8okwfSM7+6itJJG2Mp2RnvubT40OtwZFKTYSSd1x691QCQxRHUr+grLLI91U7R2H6xxKCY2pE9xj01angOqWU3GwoEcIB9FVrQkde3PH2GuDxWKlkVRfRv6o7PDm402NfncLwWIXhnjtDLyVp4j4uKY0V+OZ/WI/mFWPWPRe2jrUjyki8fOT7x76rmiz8s1+sR/MK52RROi6NTfsp7Xxa/g20WxuqlYuutP4Fj13PktdqvUmoLRWDec2upJERtQrZzmN98jU7rx5rXav1Jqv6O0otna2NnyomROU8+Zq/OcFnPtG9eXX+krw1N4i5Et+fTqSh0Ljfylf8Al+2ryaoY1sf/APr/AHftqa0np0owrapHXOoBEbpF1e7nW/DyMWuM5QlLuW3v6fqY8qjIscFJLrpa+v6EDrW8hWIVsC4ACjuKhn4WHdQWh3EJebU4JQFX4DgTyBg0Rq7ozr3YPmJus+od/qmi9btF9U51iRCF+CVbx35+NcmVds08zlWubp+e73HRU64NYu+/X58S8TQGnE/3d4/oK9VReqGlttHUrPlIHk808O0eqOFSunI/B3v1avVXpVfG/Gdkfen8jgumVV6hLxRR9Xf+Ja+l7DWj1nOrZ/vTP0vYa0UzWDgf9iX/AG+iNnFv7sfT6s6arWn9WS4ouNEBR85JsCeIPHlVmFZxprCuMukEqiZQqZBGYvxFX8VnCNS54cy36aKeHxk7HyT0/mNvYF9jyilaP0gbfvJtU3q3p5anEtOnaCvNUcwc4PEU1idbCtpSC2NpSSkmbXEEgR6JobVXRylupXBCEXnicgBXIoaryIRxZtp9V89nStTnRJ5EEmun00XwqjdWYaS/Gu/TX/Ma04bqzHSX4139Yv8AmNbeO/0Q9TNwj+qXoaSwryEfRHqqsa9K/Ef9z/ZVmYSNhH0R6qq+vMSz2L/2Vr4n/hy+HzRmwP8AKj8fkyH0WxiFBXUbcSJ2V7PZNxUg3gsdtAkuRIn5UZfvUBorTK2AoICDtEE7QJy7CKP/ALXvfkNeCvrVw8eeKoLnsmn5dDrXRyHN8sItefUldc0xh0/rE/yqqraLxjjSiWhJIg+TtWkH1gVZNaHtvBsrMSotqIGV0KJigNSPxy/1f+5NactO3Pioy1tLv+Bnxn2eHJyW9N9xHrw2IxDklC1KO8p2UgeAAFWHTGk0aLwPWrSpwNlIIQQCStQEibRKvRVkNQutr+ERhlqxoSrDgp2gpJWCZ8gbIEk7URXWxMCOPJz5m5P3s52TmSuio6SS9yMwxXSLotxRW5opK1HNSm2ST2ki9TmoutWjsRi0t4fRycM6ULPWJbaTAAuJQJvWb6f0zg3sSwrD4JGHwzTqesASNp1JUkqCwmw8lCgEyc1d1s1QfwrmnpwKQnDhhQGygoBOyApQSoAi5AuK3mQ2aZyNJ2r0yDGWdNdZGedt9CChOYxyT8ovM/OPvpBxbn5xf7x99NuZntNJrwUrJ7/qZ7FQjroWfV14lskquCcySd0UVjX7ADOc/Vnx9tRuhHIbTaZUr2UvSRMQCAc7jgRuyH3V7LCe8eG/A8vl918/Ui9M4xKtqc4ABBtvjPvpepLwL7oG5A9YqFxDoO3IlMXkxMzB5eNSuoSvlnfof7hWszEzrC7CwneUe0+FB4TE/KJSUzaZIkSd/D0bq7rbiSlxIB/w5/iUKhmse5AjaHmgAbjJz3HsF86At2BemRBzN7R2AAb/AIzqQbCdwju8YPcahMBiN580kiTuPbwqVaxCTHlb7XEnPLj91QSFJeA8CcvZ311lQmyB2xQ4WIk2k8x66824JjgBv4/ZQEm4sReLca4mDuHhTSPGnAedNDY4ED8lPhS9kRkPAUzN6WDFNIbYtMDKPVSuRANJ2qSpd6kgWAAch4V216bDory11AO7I3ADuiuNLFxSGTIBtfgfVStrOPTQC+suR6Zpt7ZM7UEbwROXKhoMyLbz9/dSHHB2z99ALTgGMw23P0APZRZRYAAD1eigMHcT2+FGhfCojCMei0fTk31Y8lNMKwbckltE7/JHupReiIvXi/vvFS0n1ITa6DgI8KbfYSuNpKTHEA+uuh6BNeQ72RRpPuYTaBxgW/zaP3B7qdGCa/Ib/dT7q64+J384rxGV99fPJHwJ55eJ1xCSAClJAyBAIHurzDKE+ahI7AAeN68od9J6wZb/AI91Tyre9Ecz6bHlKtaoLW3QCcdhzh1rU2lS0KJSAVQhQVabAmM79hqVdVb4NIS8Jg19EEAjUXAJwqsKGR1ayColR6wqGSyvORJjdciIJpvVvUzCYFSlMpWVqEFbitpWzIOyLAASATAvAnKrC65fO3r8a6pYjsqAcuB8TQqsxe8HMW7aU+9E2m243zFBrcIN77s+2Oe6gG38G2JlCZzsgRPf2UwjCJmShMR+QMtxyiaefxUgbjE90dtBP4tWUiN9wO3tiPRVfY1/6r9CztJ/7MfbcSm4QAOREz2DL4503pFQKQVEJgWOYva8b/f3VHO4wSAL3uZAt6IMxTLuLUTBvJjMQLC85ZEVYkktI+G99SuPmSoXsJMTFgZt3ZVO9H34948Uf7r1B4lZCzCto8ExOW+191TXR44S+6Dn1d7z84VJAZrumXE2BHV3vBjaVUbg3AFWsMlAHjbPcYorpBdKXERE9X6No1TtEY4qKiSBPAX7fjvoC8YFom6TKd9o48fi1SWFUlEDyQOYiOQ5c6rWEeIHkmBA2ireUndfnUu48pQsABYcScgYI5TuqATiVJgQQN99/vruHhNwSSc+B4R2VEBJg3kHMTAGQB5ZkUWpBIiwMDM8t/2UBLNOnjN8sre2i9rlaoTDOmTJIjIZwIHuNGpxYOyAblOV+Bn2UAegb/ClbQI91Ch0C/xxrqnTuzoAsKi1NBU/GdBOOm8gWGWXpryVjaG/Ob91AHNqgHLfyzpeyRAmo84mATkeFLS6N8yfRvoCRB8OVJUoZ2ptTmR3UO5iATExb7qAU8+ROR9HCkNkA7pyPs9tIdFpJtI+DSH4tmZ+O/dQBDDkQJtmfjwp5x8HIg0AuLTHdyz7N1cdzPlAcI8PgUBIodED4jL304l4SPj431AKcKYTtSTmSbDIn1GjG3DsiINxB3n7aAkX17qH6wAyAeFr/eMqZdxd72HHieFsqbOIsCm947aAPU6IPMd9MF+/x7aBOJAud/fz4Wrrb0yIieM8/GgDVOzMGSAYp0vbI42+/OoteMzi3dfn66WrEZEkXy75oA9bvZ6/VQ2IxGcGL33bt5+N9BdaoyraE8t0QaYexUg/kwZO/fPbQEgnFwc7Tln8ZHspeIxIgwbjd5x3VEtOJAi0kgcYJiTOWc0NicUU5KNjFs+0eNuZoCSVjlcIuLEc57t1Mrevc2A3cxYkz21GO42draMGLcT82DPOKbYdAAkyIyHEcu2c/GgD9IYgpHIg8O+/YZ45xUZica2CNlUnh6xAPAgdtNYzGJINxPA5ic57xvqFx2KABJ4ngSRz48akBofBufKOcbUxYEgdsG9DY14uExGze3m7wJjfnFr1GrxAIAyCYi9iIjPx+IoV3SMEkgGRBAtwjtyoAjEqgggeSCd824mfHdVl6N1gvvEfmh/MKoj+MJnxOURvjvgVbuidycQ/+qSf4hQEh0jNguoKvzUDtKlc+VUtlBS4EmUJjzsxxy7sq1rTuryMTdS1oOyEyiAYBJ3jnUavUZomeue8U/VoCpYZwlSdpalJg7Ozujf6+BqwNuKAlcxYkid8AWHLtF6LOojV/lnriM0/VqUwegA3A61xQE2VskGSCZ8m+XxagAnVQLkJKZkyLZWvnuO83riVKEQJTOcZzyGXb9tTgwImxgAQBAgdleGATM795tfPPxqAQrrmzJ3TlAtBIOQ7DGdJfxgSRMSBNwezdll4GrB+DJtAiOyuHCAzJJJi55eigI7CYskpsYI3ZD10p95VleUBNwcjJjdNHOYJJzJ7JtkBkLbqYVolHFWYIvOVxnukUAyjESQZtnbfbj35cq6++nMHI8DbwHjaiW9HoHHfmeMT6q9/VyLRaOHr7aEgLWNCogibGPSL9k+FL6/iYO+PVJii06PTfMk8fD2mlpwv6R99ACqxoyMi/K/xemk4uVZC3j2ifi1GDR6b3UZ55dkZVxejkmbqE8I93OhAGvFjM7UWjdPIfGVNuaWQYg77Zxwz9tGYjRCFpgz22J559lBq1ZRMhxY7AnxyzoALE4oGRYgg3P6W6x7aDxGOKCRIJyMEAxc/FqlWNU2kgjbcMkEmQCY7BbupA1OakHbcsIzGXhumpBEs6bt5ZHaO4UlOm0lKQkkeUYk/GVqkzqOwc1ueI91Pt6nsgRKzcm5G+/CgAcNjdvyyTEWA83jMZyLVIIxwjyZPYfA35UtrVhpOSlej3Uo6tov8o5B3AgD0CoBHpxwN5Ue2RkOAM764nHpNwDMgeV6b91HnVlu/lrvzHPlzNNu6ptqM9Y4MxaBbwoAXEY7ZN4IgmftORtFDOaRkEptECDkSRbluzqTOqiIjrXY7R7qHVqS0f8V3ID5u79mpBDqx5SmNq4BtIzyI8fXQKNOLOYBEmOPKfTwqxK1BYP8AiO+IPPeONL/sMzH4x3tlM/y0BEDSQTBvYSRkQeAtnuprF4ySSlZUAZkQIFjAE8rCp7+xLO9bh5kp7OFcTqOyDIcc/h4zwoCpP48Gdo57IIyPEX4Z37aSvSAgZxEmBvg79591WxzUNhWa3J/Z91JVqCxkFuJ7Nn3UBSsTiJbUZIJjnaSfDKhWnAT5WQytGWUVoatRmD89z+H2iuf2EY/OOfw/VoDMcc6SVXJTu3WzkVHO4gkzIMc61RfRphj/AIj3in6tIPRjhvzrw70/VpsGSh0znFvRV+6H1f3h8TPyQ/mFTaei/DfnXj27H1KmtW9VGsGtS21rUVJ2SFRAvNoAoD//2Q==">
            <a:extLst>
              <a:ext uri="{FF2B5EF4-FFF2-40B4-BE49-F238E27FC236}">
                <a16:creationId xmlns:a16="http://schemas.microsoft.com/office/drawing/2014/main" id="{33F8783F-E8AF-D74A-8C71-A010B6DBA798}"/>
              </a:ext>
            </a:extLst>
          </p:cNvPr>
          <p:cNvSpPr>
            <a:spLocks noChangeAspect="1" noChangeArrowheads="1"/>
          </p:cNvSpPr>
          <p:nvPr/>
        </p:nvSpPr>
        <p:spPr bwMode="auto">
          <a:xfrm>
            <a:off x="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84676" name="Picture 8">
            <a:extLst>
              <a:ext uri="{FF2B5EF4-FFF2-40B4-BE49-F238E27FC236}">
                <a16:creationId xmlns:a16="http://schemas.microsoft.com/office/drawing/2014/main" id="{4B029CE2-899A-374A-8819-86A8E7A6A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57363"/>
            <a:ext cx="6207125" cy="306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Content Placeholder 6">
            <a:extLst>
              <a:ext uri="{FF2B5EF4-FFF2-40B4-BE49-F238E27FC236}">
                <a16:creationId xmlns:a16="http://schemas.microsoft.com/office/drawing/2014/main" id="{C4C960AD-B906-D24E-9823-027A2C2FA113}"/>
              </a:ext>
            </a:extLst>
          </p:cNvPr>
          <p:cNvSpPr>
            <a:spLocks noGrp="1"/>
          </p:cNvSpPr>
          <p:nvPr>
            <p:ph idx="1"/>
          </p:nvPr>
        </p:nvSpPr>
        <p:spPr>
          <a:xfrm>
            <a:off x="457200" y="1371600"/>
            <a:ext cx="8229600" cy="4191000"/>
          </a:xfrm>
        </p:spPr>
        <p:txBody>
          <a:bodyPr/>
          <a:lstStyle/>
          <a:p>
            <a:pPr eaLnBrk="1" hangingPunct="1">
              <a:defRPr/>
            </a:pPr>
            <a:r>
              <a:rPr lang="en-US" altLang="en-US" dirty="0"/>
              <a:t>Compliance Plan</a:t>
            </a:r>
          </a:p>
          <a:p>
            <a:pPr eaLnBrk="1" hangingPunct="1">
              <a:defRPr/>
            </a:pPr>
            <a:endParaRPr lang="en-US" altLang="en-US" dirty="0"/>
          </a:p>
          <a:p>
            <a:pPr eaLnBrk="1" hangingPunct="1">
              <a:defRPr/>
            </a:pPr>
            <a:r>
              <a:rPr lang="en-US" altLang="en-US" dirty="0"/>
              <a:t>Code of Conduct</a:t>
            </a:r>
          </a:p>
          <a:p>
            <a:pPr eaLnBrk="1" hangingPunct="1">
              <a:defRPr/>
            </a:pPr>
            <a:endParaRPr lang="en-US" altLang="en-US" dirty="0"/>
          </a:p>
          <a:p>
            <a:pPr eaLnBrk="1" hangingPunct="1">
              <a:defRPr/>
            </a:pPr>
            <a:r>
              <a:rPr lang="en-US" altLang="en-US" dirty="0"/>
              <a:t>Policies and Procedures</a:t>
            </a:r>
          </a:p>
          <a:p>
            <a:pPr marL="0" indent="0" eaLnBrk="1" hangingPunct="1">
              <a:buFont typeface="Arial" panose="020B0604020202020204" pitchFamily="34" charset="0"/>
              <a:buNone/>
              <a:defRPr/>
            </a:pPr>
            <a:endParaRPr lang="en-US" altLang="en-US" dirty="0"/>
          </a:p>
          <a:p>
            <a:pPr eaLnBrk="1" hangingPunct="1">
              <a:defRPr/>
            </a:pPr>
            <a:endParaRPr lang="en-US" altLang="en-US" dirty="0"/>
          </a:p>
        </p:txBody>
      </p:sp>
      <p:sp>
        <p:nvSpPr>
          <p:cNvPr id="8" name="TextBox 7">
            <a:extLst>
              <a:ext uri="{FF2B5EF4-FFF2-40B4-BE49-F238E27FC236}">
                <a16:creationId xmlns:a16="http://schemas.microsoft.com/office/drawing/2014/main" id="{D1332550-68A4-ED4E-919A-62CF7475B039}"/>
              </a:ext>
            </a:extLst>
          </p:cNvPr>
          <p:cNvSpPr txBox="1"/>
          <p:nvPr/>
        </p:nvSpPr>
        <p:spPr>
          <a:xfrm>
            <a:off x="0" y="0"/>
            <a:ext cx="9144000" cy="646113"/>
          </a:xfrm>
          <a:prstGeom prst="rect">
            <a:avLst/>
          </a:prstGeom>
          <a:solidFill>
            <a:schemeClr val="bg1">
              <a:lumMod val="75000"/>
            </a:schemeClr>
          </a:solidFill>
        </p:spPr>
        <p:txBody>
          <a:bodyPr>
            <a:spAutoFit/>
          </a:bodyPr>
          <a:lstStyle/>
          <a:p>
            <a:pPr algn="ctr" eaLnBrk="1" hangingPunct="1">
              <a:defRPr/>
            </a:pPr>
            <a:r>
              <a:rPr lang="en-US" sz="3600" b="1" dirty="0"/>
              <a:t>Next Steps</a:t>
            </a:r>
          </a:p>
        </p:txBody>
      </p:sp>
      <p:pic>
        <p:nvPicPr>
          <p:cNvPr id="286724" name="Picture 7" descr="https://encrypted-tbn0.gstatic.com/images?q=tbn:ANd9GcQNoERmzfJPdJhtMaZcbWb0HZcY-zl6qc8Fxj5fafmcrpvnEsnK">
            <a:extLst>
              <a:ext uri="{FF2B5EF4-FFF2-40B4-BE49-F238E27FC236}">
                <a16:creationId xmlns:a16="http://schemas.microsoft.com/office/drawing/2014/main" id="{660C3BFD-EDDA-2F41-9DE2-4AF9E66966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1752600"/>
            <a:ext cx="4014787"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72A01D0-DCCD-4049-9DD4-F603503A72F8}"/>
              </a:ext>
            </a:extLst>
          </p:cNvPr>
          <p:cNvSpPr/>
          <p:nvPr/>
        </p:nvSpPr>
        <p:spPr>
          <a:xfrm>
            <a:off x="152400" y="914400"/>
            <a:ext cx="8763000" cy="480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1F76-AAE3-5040-829D-6CD2E6ECDACB}"/>
              </a:ext>
            </a:extLst>
          </p:cNvPr>
          <p:cNvSpPr>
            <a:spLocks noGrp="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sz="3600" b="1" dirty="0"/>
              <a:t>Compliance Plan and Code of Conduct</a:t>
            </a:r>
          </a:p>
        </p:txBody>
      </p:sp>
      <p:sp>
        <p:nvSpPr>
          <p:cNvPr id="288771" name="Text Placeholder 6">
            <a:extLst>
              <a:ext uri="{FF2B5EF4-FFF2-40B4-BE49-F238E27FC236}">
                <a16:creationId xmlns:a16="http://schemas.microsoft.com/office/drawing/2014/main" id="{0DF1B2DF-E599-F248-81DF-B113703AF545}"/>
              </a:ext>
            </a:extLst>
          </p:cNvPr>
          <p:cNvSpPr>
            <a:spLocks noGrp="1"/>
          </p:cNvSpPr>
          <p:nvPr>
            <p:ph type="body" idx="1"/>
          </p:nvPr>
        </p:nvSpPr>
        <p:spPr/>
        <p:txBody>
          <a:bodyPr/>
          <a:lstStyle/>
          <a:p>
            <a:pPr algn="ctr" eaLnBrk="1" hangingPunct="1"/>
            <a:r>
              <a:rPr lang="en-US" altLang="en-US" sz="2800" u="sng"/>
              <a:t>Compliance Plan</a:t>
            </a:r>
          </a:p>
        </p:txBody>
      </p:sp>
      <p:sp>
        <p:nvSpPr>
          <p:cNvPr id="288772" name="Content Placeholder 4">
            <a:extLst>
              <a:ext uri="{FF2B5EF4-FFF2-40B4-BE49-F238E27FC236}">
                <a16:creationId xmlns:a16="http://schemas.microsoft.com/office/drawing/2014/main" id="{BD36B5BA-19E7-324C-B2F3-85CF45B0EE7A}"/>
              </a:ext>
            </a:extLst>
          </p:cNvPr>
          <p:cNvSpPr>
            <a:spLocks noGrp="1"/>
          </p:cNvSpPr>
          <p:nvPr>
            <p:ph sz="half" idx="2"/>
          </p:nvPr>
        </p:nvSpPr>
        <p:spPr/>
        <p:txBody>
          <a:bodyPr/>
          <a:lstStyle/>
          <a:p>
            <a:pPr eaLnBrk="1" hangingPunct="1"/>
            <a:r>
              <a:rPr lang="en-US" altLang="en-US"/>
              <a:t>Review</a:t>
            </a:r>
          </a:p>
          <a:p>
            <a:pPr eaLnBrk="1" hangingPunct="1"/>
            <a:r>
              <a:rPr lang="en-US" altLang="en-US"/>
              <a:t>Revise</a:t>
            </a:r>
          </a:p>
          <a:p>
            <a:pPr eaLnBrk="1" hangingPunct="1"/>
            <a:r>
              <a:rPr lang="en-US" altLang="en-US"/>
              <a:t>Train</a:t>
            </a:r>
          </a:p>
          <a:p>
            <a:pPr eaLnBrk="1" hangingPunct="1"/>
            <a:r>
              <a:rPr lang="en-US" altLang="en-US"/>
              <a:t>Audit</a:t>
            </a:r>
          </a:p>
        </p:txBody>
      </p:sp>
      <p:sp>
        <p:nvSpPr>
          <p:cNvPr id="288773" name="Text Placeholder 7">
            <a:extLst>
              <a:ext uri="{FF2B5EF4-FFF2-40B4-BE49-F238E27FC236}">
                <a16:creationId xmlns:a16="http://schemas.microsoft.com/office/drawing/2014/main" id="{BB234645-A280-8742-A633-5F2FA1B34978}"/>
              </a:ext>
            </a:extLst>
          </p:cNvPr>
          <p:cNvSpPr>
            <a:spLocks noGrp="1"/>
          </p:cNvSpPr>
          <p:nvPr>
            <p:ph type="body" sz="quarter" idx="3"/>
          </p:nvPr>
        </p:nvSpPr>
        <p:spPr/>
        <p:txBody>
          <a:bodyPr/>
          <a:lstStyle/>
          <a:p>
            <a:pPr algn="ctr" eaLnBrk="1" hangingPunct="1"/>
            <a:r>
              <a:rPr lang="en-US" altLang="en-US" sz="2800" u="sng"/>
              <a:t>Code of Conduct</a:t>
            </a:r>
          </a:p>
        </p:txBody>
      </p:sp>
      <p:sp>
        <p:nvSpPr>
          <p:cNvPr id="288774" name="Content Placeholder 8">
            <a:extLst>
              <a:ext uri="{FF2B5EF4-FFF2-40B4-BE49-F238E27FC236}">
                <a16:creationId xmlns:a16="http://schemas.microsoft.com/office/drawing/2014/main" id="{415B91CF-4B94-FA4B-AFA2-72C2EAD84709}"/>
              </a:ext>
            </a:extLst>
          </p:cNvPr>
          <p:cNvSpPr>
            <a:spLocks noGrp="1"/>
          </p:cNvSpPr>
          <p:nvPr>
            <p:ph sz="quarter" idx="4"/>
          </p:nvPr>
        </p:nvSpPr>
        <p:spPr/>
        <p:txBody>
          <a:bodyPr/>
          <a:lstStyle/>
          <a:p>
            <a:pPr eaLnBrk="1" hangingPunct="1"/>
            <a:r>
              <a:rPr lang="en-US" altLang="en-US"/>
              <a:t>Review </a:t>
            </a:r>
          </a:p>
          <a:p>
            <a:pPr eaLnBrk="1" hangingPunct="1"/>
            <a:r>
              <a:rPr lang="en-US" altLang="en-US"/>
              <a:t>Revise</a:t>
            </a:r>
          </a:p>
          <a:p>
            <a:pPr eaLnBrk="1" hangingPunct="1"/>
            <a:r>
              <a:rPr lang="en-US" altLang="en-US"/>
              <a:t>Train</a:t>
            </a:r>
          </a:p>
          <a:p>
            <a:pPr eaLnBrk="1" hangingPunct="1"/>
            <a:r>
              <a:rPr lang="en-US" altLang="en-US"/>
              <a:t>Sign</a:t>
            </a:r>
          </a:p>
        </p:txBody>
      </p:sp>
      <p:sp>
        <p:nvSpPr>
          <p:cNvPr id="3" name="Rounded Rectangle 2">
            <a:extLst>
              <a:ext uri="{FF2B5EF4-FFF2-40B4-BE49-F238E27FC236}">
                <a16:creationId xmlns:a16="http://schemas.microsoft.com/office/drawing/2014/main" id="{DFE10344-4120-6742-9B54-E46CFECC1830}"/>
              </a:ext>
            </a:extLst>
          </p:cNvPr>
          <p:cNvSpPr/>
          <p:nvPr/>
        </p:nvSpPr>
        <p:spPr>
          <a:xfrm>
            <a:off x="381000" y="1295400"/>
            <a:ext cx="4114800" cy="34290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ounded Rectangle 10">
            <a:extLst>
              <a:ext uri="{FF2B5EF4-FFF2-40B4-BE49-F238E27FC236}">
                <a16:creationId xmlns:a16="http://schemas.microsoft.com/office/drawing/2014/main" id="{614E56BE-2CD2-3545-946F-3F04868E8A26}"/>
              </a:ext>
            </a:extLst>
          </p:cNvPr>
          <p:cNvSpPr/>
          <p:nvPr/>
        </p:nvSpPr>
        <p:spPr>
          <a:xfrm>
            <a:off x="3962400" y="1295400"/>
            <a:ext cx="4572000" cy="3429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5">
            <a:extLst>
              <a:ext uri="{FF2B5EF4-FFF2-40B4-BE49-F238E27FC236}">
                <a16:creationId xmlns:a16="http://schemas.microsoft.com/office/drawing/2014/main" id="{2AE2C297-3D35-C243-BA4F-77D8CCCFB593}"/>
              </a:ext>
            </a:extLst>
          </p:cNvPr>
          <p:cNvSpPr>
            <a:spLocks noGrp="1"/>
          </p:cNvSpPr>
          <p:nvPr>
            <p:ph type="title"/>
          </p:nvPr>
        </p:nvSpPr>
        <p:spPr>
          <a:xfrm>
            <a:off x="-34925" y="-20638"/>
            <a:ext cx="9178925" cy="706438"/>
          </a:xfrm>
          <a:solidFill>
            <a:schemeClr val="bg1">
              <a:lumMod val="75000"/>
            </a:schemeClr>
          </a:solidFill>
        </p:spPr>
        <p:txBody>
          <a:bodyPr rtlCol="0">
            <a:normAutofit/>
          </a:bodyPr>
          <a:lstStyle/>
          <a:p>
            <a:pPr eaLnBrk="1" fontAlgn="auto" hangingPunct="1">
              <a:spcAft>
                <a:spcPts val="0"/>
              </a:spcAft>
              <a:defRPr/>
            </a:pPr>
            <a:r>
              <a:rPr lang="en-US" altLang="en-US" sz="3600" b="1" dirty="0"/>
              <a:t>Examples</a:t>
            </a:r>
            <a:r>
              <a:rPr lang="en-US" altLang="en-US" sz="4000" b="1" dirty="0"/>
              <a:t> of Policies and Procedures</a:t>
            </a:r>
          </a:p>
        </p:txBody>
      </p:sp>
      <p:sp>
        <p:nvSpPr>
          <p:cNvPr id="195587" name="Content Placeholder 6">
            <a:extLst>
              <a:ext uri="{FF2B5EF4-FFF2-40B4-BE49-F238E27FC236}">
                <a16:creationId xmlns:a16="http://schemas.microsoft.com/office/drawing/2014/main" id="{B6CC3D80-E187-9246-96B1-72540A420B50}"/>
              </a:ext>
            </a:extLst>
          </p:cNvPr>
          <p:cNvSpPr>
            <a:spLocks noGrp="1"/>
          </p:cNvSpPr>
          <p:nvPr>
            <p:ph idx="1"/>
          </p:nvPr>
        </p:nvSpPr>
        <p:spPr>
          <a:xfrm>
            <a:off x="457200" y="1295400"/>
            <a:ext cx="8229600" cy="4191000"/>
          </a:xfrm>
        </p:spPr>
        <p:txBody>
          <a:bodyPr/>
          <a:lstStyle/>
          <a:p>
            <a:pPr eaLnBrk="1" hangingPunct="1">
              <a:defRPr/>
            </a:pPr>
            <a:r>
              <a:rPr lang="en-US" altLang="en-US" sz="2400" dirty="0"/>
              <a:t>Financial relationships</a:t>
            </a:r>
          </a:p>
          <a:p>
            <a:pPr eaLnBrk="1" hangingPunct="1">
              <a:defRPr/>
            </a:pPr>
            <a:r>
              <a:rPr lang="en-US" altLang="en-US" sz="2400" dirty="0"/>
              <a:t>Valuations</a:t>
            </a:r>
          </a:p>
          <a:p>
            <a:pPr eaLnBrk="1" hangingPunct="1">
              <a:defRPr/>
            </a:pPr>
            <a:r>
              <a:rPr lang="en-US" altLang="en-US" sz="2400" dirty="0"/>
              <a:t>Physician Contracting</a:t>
            </a:r>
          </a:p>
          <a:p>
            <a:pPr lvl="1" eaLnBrk="1" hangingPunct="1">
              <a:defRPr/>
            </a:pPr>
            <a:r>
              <a:rPr lang="en-US" altLang="en-US" sz="2400" dirty="0"/>
              <a:t>Employment </a:t>
            </a:r>
          </a:p>
          <a:p>
            <a:pPr lvl="1" eaLnBrk="1" hangingPunct="1">
              <a:defRPr/>
            </a:pPr>
            <a:r>
              <a:rPr lang="en-US" altLang="en-US" sz="2400" dirty="0"/>
              <a:t>On-Call</a:t>
            </a:r>
          </a:p>
          <a:p>
            <a:pPr lvl="1" eaLnBrk="1" hangingPunct="1">
              <a:defRPr/>
            </a:pPr>
            <a:r>
              <a:rPr lang="en-US" altLang="en-US" sz="2400" dirty="0"/>
              <a:t>Medical Director</a:t>
            </a:r>
          </a:p>
          <a:p>
            <a:pPr lvl="1" eaLnBrk="1" hangingPunct="1">
              <a:defRPr/>
            </a:pPr>
            <a:r>
              <a:rPr lang="en-US" altLang="en-US" sz="2400" dirty="0"/>
              <a:t>Hospital based</a:t>
            </a:r>
          </a:p>
          <a:p>
            <a:pPr lvl="1" eaLnBrk="1" hangingPunct="1">
              <a:defRPr/>
            </a:pPr>
            <a:r>
              <a:rPr lang="en-US" altLang="en-US" sz="2400" dirty="0"/>
              <a:t>Clinical</a:t>
            </a:r>
          </a:p>
          <a:p>
            <a:pPr marL="0" indent="0" eaLnBrk="1" hangingPunct="1">
              <a:buFont typeface="Arial" panose="020B0604020202020204" pitchFamily="34" charset="0"/>
              <a:buNone/>
              <a:defRPr/>
            </a:pPr>
            <a:endParaRPr lang="en-US" altLang="en-US" sz="2400" dirty="0"/>
          </a:p>
        </p:txBody>
      </p:sp>
      <p:pic>
        <p:nvPicPr>
          <p:cNvPr id="290820" name="Picture 7" descr="https://encrypted-tbn2.gstatic.com/images?q=tbn:ANd9GcQsALHittJpmlBYPXuNA_vjH4nVPgBoxga3VRhUZTcuhFKAxnbq">
            <a:extLst>
              <a:ext uri="{FF2B5EF4-FFF2-40B4-BE49-F238E27FC236}">
                <a16:creationId xmlns:a16="http://schemas.microsoft.com/office/drawing/2014/main" id="{A68E5E61-9C83-4E42-918F-C8E9BF43A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057400"/>
            <a:ext cx="30273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47702FB-B266-2041-8B37-D75002B7AB2A}"/>
              </a:ext>
            </a:extLst>
          </p:cNvPr>
          <p:cNvSpPr/>
          <p:nvPr/>
        </p:nvSpPr>
        <p:spPr>
          <a:xfrm>
            <a:off x="304800" y="990600"/>
            <a:ext cx="8534400" cy="457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5ED8-0979-1146-BCF7-27043CEA5FBF}"/>
              </a:ext>
            </a:extLst>
          </p:cNvPr>
          <p:cNvSpPr>
            <a:spLocks noGrp="1"/>
          </p:cNvSpPr>
          <p:nvPr>
            <p:ph type="title"/>
          </p:nvPr>
        </p:nvSpPr>
        <p:spPr>
          <a:xfrm>
            <a:off x="0" y="0"/>
            <a:ext cx="9144000" cy="1371600"/>
          </a:xfrm>
          <a:solidFill>
            <a:schemeClr val="bg1">
              <a:lumMod val="75000"/>
            </a:schemeClr>
          </a:solidFill>
        </p:spPr>
        <p:txBody>
          <a:bodyPr rtlCol="0">
            <a:normAutofit/>
          </a:bodyPr>
          <a:lstStyle/>
          <a:p>
            <a:pPr eaLnBrk="1" fontAlgn="auto" hangingPunct="1">
              <a:spcAft>
                <a:spcPts val="0"/>
              </a:spcAft>
              <a:defRPr/>
            </a:pPr>
            <a:r>
              <a:rPr lang="en-US" sz="3600" b="1" dirty="0"/>
              <a:t>Medical Center Policies and Procedures Governing the Law</a:t>
            </a:r>
          </a:p>
        </p:txBody>
      </p:sp>
      <p:pic>
        <p:nvPicPr>
          <p:cNvPr id="292867" name="Picture 2" descr="https://encrypted-tbn2.gstatic.com/images?q=tbn:ANd9GcTZ-pFXC899_cYx1AVkWceVjRRAcLZf2EjlHEV9T1xfcZr8z-Kq">
            <a:extLst>
              <a:ext uri="{FF2B5EF4-FFF2-40B4-BE49-F238E27FC236}">
                <a16:creationId xmlns:a16="http://schemas.microsoft.com/office/drawing/2014/main" id="{9F386E5E-A995-2F4E-98F9-C8E007BB6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81188"/>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8CCA-7A4D-E546-8B9C-5F347ECCDFD3}"/>
              </a:ext>
            </a:extLst>
          </p:cNvPr>
          <p:cNvSpPr>
            <a:spLocks noGrp="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sz="3600" b="1" dirty="0"/>
              <a:t>Policies Pertaining to Focus Arrangements</a:t>
            </a:r>
          </a:p>
        </p:txBody>
      </p:sp>
      <p:sp>
        <p:nvSpPr>
          <p:cNvPr id="6" name="TextBox 5">
            <a:extLst>
              <a:ext uri="{FF2B5EF4-FFF2-40B4-BE49-F238E27FC236}">
                <a16:creationId xmlns:a16="http://schemas.microsoft.com/office/drawing/2014/main" id="{1B6B2807-EDBD-174B-A9F6-4356D0BA1121}"/>
              </a:ext>
            </a:extLst>
          </p:cNvPr>
          <p:cNvSpPr txBox="1"/>
          <p:nvPr/>
        </p:nvSpPr>
        <p:spPr>
          <a:xfrm>
            <a:off x="685800" y="1295400"/>
            <a:ext cx="7772400" cy="4094163"/>
          </a:xfrm>
          <a:prstGeom prst="rect">
            <a:avLst/>
          </a:prstGeom>
          <a:noFill/>
        </p:spPr>
        <p:txBody>
          <a:bodyPr>
            <a:spAutoFit/>
          </a:bodyPr>
          <a:lstStyle/>
          <a:p>
            <a:pPr algn="just" eaLnBrk="1" hangingPunct="1">
              <a:defRPr/>
            </a:pPr>
            <a:r>
              <a:rPr lang="en-US" sz="2000" dirty="0">
                <a:solidFill>
                  <a:srgbClr val="262626"/>
                </a:solidFill>
                <a:latin typeface="+mj-lt"/>
                <a:cs typeface="+mn-cs"/>
              </a:rPr>
              <a:t>The Medical Center maintains policies and procedures relating to arrangements and relationships with Focus Arrangements.</a:t>
            </a:r>
          </a:p>
          <a:p>
            <a:pPr algn="just" eaLnBrk="1" hangingPunct="1">
              <a:defRPr/>
            </a:pPr>
            <a:endParaRPr lang="en-US" sz="2000" dirty="0">
              <a:solidFill>
                <a:srgbClr val="262626"/>
              </a:solidFill>
              <a:latin typeface="+mj-lt"/>
              <a:cs typeface="+mn-cs"/>
            </a:endParaRPr>
          </a:p>
          <a:p>
            <a:pPr algn="just" eaLnBrk="1" hangingPunct="1">
              <a:defRPr/>
            </a:pPr>
            <a:r>
              <a:rPr lang="en-US" sz="2000" b="1" dirty="0">
                <a:solidFill>
                  <a:srgbClr val="262626"/>
                </a:solidFill>
                <a:latin typeface="+mj-lt"/>
                <a:cs typeface="+mn-cs"/>
              </a:rPr>
              <a:t>Focus Arrangements </a:t>
            </a:r>
            <a:r>
              <a:rPr lang="en-US" sz="2000" dirty="0">
                <a:solidFill>
                  <a:srgbClr val="262626"/>
                </a:solidFill>
                <a:latin typeface="+mj-lt"/>
                <a:cs typeface="+mn-cs"/>
              </a:rPr>
              <a:t>is defined as every arrangement or transaction that:</a:t>
            </a:r>
          </a:p>
          <a:p>
            <a:pPr algn="just" eaLnBrk="1" hangingPunct="1">
              <a:defRPr/>
            </a:pPr>
            <a:endParaRPr lang="en-US" sz="2000" dirty="0">
              <a:solidFill>
                <a:srgbClr val="262626"/>
              </a:solidFill>
              <a:latin typeface="+mj-lt"/>
              <a:cs typeface="+mn-cs"/>
            </a:endParaRPr>
          </a:p>
          <a:p>
            <a:pPr marL="285750" indent="-285750" algn="just" eaLnBrk="1" hangingPunct="1">
              <a:buFont typeface="Arial" panose="020B0604020202020204" pitchFamily="34" charset="0"/>
              <a:buChar char="•"/>
              <a:defRPr/>
            </a:pPr>
            <a:r>
              <a:rPr lang="en-US" sz="2000" dirty="0">
                <a:solidFill>
                  <a:srgbClr val="262626"/>
                </a:solidFill>
                <a:latin typeface="+mj-lt"/>
                <a:cs typeface="+mn-cs"/>
              </a:rPr>
              <a:t>Involves, directly or indirectly, the offer or payment of anything of value; and is between the Medical Center and any actual source of health care business or referrals to the Medical Center; or</a:t>
            </a:r>
          </a:p>
          <a:p>
            <a:pPr marL="285750" indent="-285750" algn="just" eaLnBrk="1" hangingPunct="1">
              <a:buFont typeface="Arial" panose="020B0604020202020204" pitchFamily="34" charset="0"/>
              <a:buChar char="•"/>
              <a:defRPr/>
            </a:pPr>
            <a:endParaRPr lang="en-US" sz="2000" dirty="0">
              <a:solidFill>
                <a:srgbClr val="262626"/>
              </a:solidFill>
              <a:latin typeface="+mj-lt"/>
              <a:cs typeface="+mn-cs"/>
            </a:endParaRPr>
          </a:p>
          <a:p>
            <a:pPr marL="285750" indent="-285750" algn="just" eaLnBrk="1" hangingPunct="1">
              <a:buFont typeface="Arial" panose="020B0604020202020204" pitchFamily="34" charset="0"/>
              <a:buChar char="•"/>
              <a:defRPr/>
            </a:pPr>
            <a:r>
              <a:rPr lang="en-US" sz="2000" dirty="0">
                <a:solidFill>
                  <a:srgbClr val="262626"/>
                </a:solidFill>
                <a:latin typeface="+mj-lt"/>
                <a:cs typeface="+mn-cs"/>
              </a:rPr>
              <a:t>Is between the Medical Center and a physician (or a physician’s  immediate family member) who makes a referral (as defined at 42 U.S.C. </a:t>
            </a:r>
            <a:r>
              <a:rPr lang="en-US" sz="2000" dirty="0">
                <a:solidFill>
                  <a:srgbClr val="262626"/>
                </a:solidFill>
                <a:latin typeface="+mj-lt"/>
                <a:cs typeface="Times New Roman"/>
              </a:rPr>
              <a:t>§ 1395nn(h(5)) to the Medical Center for Designated Health Services.</a:t>
            </a:r>
            <a:endParaRPr lang="en-US" dirty="0">
              <a:solidFill>
                <a:srgbClr val="262626"/>
              </a:solidFill>
              <a:latin typeface="+mj-lt"/>
              <a:cs typeface="+mn-cs"/>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9F4F-85DA-FC4B-822D-C8FFC29D285B}"/>
              </a:ext>
            </a:extLst>
          </p:cNvPr>
          <p:cNvSpPr>
            <a:spLocks noGrp="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sz="3600" b="1" dirty="0"/>
              <a:t>Policies Pertaining to Focus Arrangements</a:t>
            </a:r>
          </a:p>
        </p:txBody>
      </p:sp>
      <p:sp>
        <p:nvSpPr>
          <p:cNvPr id="6" name="TextBox 5">
            <a:extLst>
              <a:ext uri="{FF2B5EF4-FFF2-40B4-BE49-F238E27FC236}">
                <a16:creationId xmlns:a16="http://schemas.microsoft.com/office/drawing/2014/main" id="{E9E12E68-A3E8-1545-9680-EC0E19F650C7}"/>
              </a:ext>
            </a:extLst>
          </p:cNvPr>
          <p:cNvSpPr txBox="1"/>
          <p:nvPr/>
        </p:nvSpPr>
        <p:spPr>
          <a:xfrm>
            <a:off x="685800" y="1371600"/>
            <a:ext cx="7772400" cy="5016500"/>
          </a:xfrm>
          <a:prstGeom prst="rect">
            <a:avLst/>
          </a:prstGeom>
          <a:noFill/>
        </p:spPr>
        <p:txBody>
          <a:bodyPr>
            <a:spAutoFit/>
          </a:bodyPr>
          <a:lstStyle/>
          <a:p>
            <a:pPr marL="342900" indent="-342900" algn="just" eaLnBrk="1" hangingPunct="1">
              <a:buFontTx/>
              <a:buAutoNum type="arabicPeriod"/>
              <a:defRPr/>
            </a:pPr>
            <a:r>
              <a:rPr lang="en-US" sz="2000" dirty="0">
                <a:solidFill>
                  <a:srgbClr val="262626"/>
                </a:solidFill>
                <a:latin typeface="+mj-lt"/>
                <a:cs typeface="+mn-cs"/>
              </a:rPr>
              <a:t>Agreements and Payments to Physicians or Other Referral Sources (Administrative Policy A11);</a:t>
            </a:r>
          </a:p>
          <a:p>
            <a:pPr marL="342900" indent="-342900" algn="just" eaLnBrk="1" hangingPunct="1">
              <a:buFontTx/>
              <a:buAutoNum type="arabicPeriod"/>
              <a:defRPr/>
            </a:pPr>
            <a:endParaRPr lang="en-US" sz="2000" dirty="0">
              <a:solidFill>
                <a:srgbClr val="262626"/>
              </a:solidFill>
              <a:latin typeface="+mj-lt"/>
              <a:cs typeface="+mn-cs"/>
            </a:endParaRPr>
          </a:p>
          <a:p>
            <a:pPr marL="342900" indent="-342900" algn="just" eaLnBrk="1" hangingPunct="1">
              <a:buFontTx/>
              <a:buAutoNum type="arabicPeriod"/>
              <a:defRPr/>
            </a:pPr>
            <a:r>
              <a:rPr lang="en-US" sz="2000" dirty="0">
                <a:solidFill>
                  <a:srgbClr val="262626"/>
                </a:solidFill>
                <a:latin typeface="+mj-lt"/>
                <a:cs typeface="+mn-cs"/>
              </a:rPr>
              <a:t>Report and Return of Overpayments to Federal Health Care Programs (Administrative Policy A10);</a:t>
            </a:r>
          </a:p>
          <a:p>
            <a:pPr marL="342900" indent="-342900" algn="just" eaLnBrk="1" hangingPunct="1">
              <a:buFontTx/>
              <a:buAutoNum type="arabicPeriod"/>
              <a:defRPr/>
            </a:pPr>
            <a:endParaRPr lang="en-US" sz="2000" dirty="0">
              <a:solidFill>
                <a:srgbClr val="262626"/>
              </a:solidFill>
              <a:latin typeface="+mj-lt"/>
              <a:cs typeface="+mn-cs"/>
            </a:endParaRPr>
          </a:p>
          <a:p>
            <a:pPr marL="342900" indent="-342900" algn="just" eaLnBrk="1" hangingPunct="1">
              <a:buFontTx/>
              <a:buAutoNum type="arabicPeriod"/>
              <a:defRPr/>
            </a:pPr>
            <a:r>
              <a:rPr lang="en-US" sz="2000" dirty="0">
                <a:solidFill>
                  <a:srgbClr val="262626"/>
                </a:solidFill>
                <a:latin typeface="+mj-lt"/>
                <a:cs typeface="+mn-cs"/>
              </a:rPr>
              <a:t>Payments to Providers </a:t>
            </a:r>
            <a:r>
              <a:rPr lang="en-US" sz="2000" dirty="0">
                <a:solidFill>
                  <a:srgbClr val="262626"/>
                </a:solidFill>
              </a:rPr>
              <a:t>(Administrative Policy A14);</a:t>
            </a:r>
          </a:p>
          <a:p>
            <a:pPr marL="342900" indent="-342900" algn="just" eaLnBrk="1" hangingPunct="1">
              <a:buFontTx/>
              <a:buAutoNum type="arabicPeriod"/>
              <a:defRPr/>
            </a:pPr>
            <a:endParaRPr lang="en-US" sz="2000" dirty="0">
              <a:solidFill>
                <a:srgbClr val="262626"/>
              </a:solidFill>
              <a:latin typeface="+mj-lt"/>
              <a:cs typeface="+mn-cs"/>
            </a:endParaRPr>
          </a:p>
          <a:p>
            <a:pPr marL="342900" indent="-342900" algn="just" eaLnBrk="1" hangingPunct="1">
              <a:buFontTx/>
              <a:buAutoNum type="arabicPeriod"/>
              <a:defRPr/>
            </a:pPr>
            <a:r>
              <a:rPr lang="en-US" sz="2000" dirty="0">
                <a:solidFill>
                  <a:srgbClr val="262626"/>
                </a:solidFill>
                <a:latin typeface="+mj-lt"/>
                <a:cs typeface="+mn-cs"/>
              </a:rPr>
              <a:t>Compliance with the Federal Anti-Kickback Statute and Stark Law (Administrative Policy I49);</a:t>
            </a:r>
          </a:p>
          <a:p>
            <a:pPr marL="342900" indent="-342900" algn="just" eaLnBrk="1" hangingPunct="1">
              <a:buFontTx/>
              <a:buAutoNum type="arabicPeriod"/>
              <a:defRPr/>
            </a:pPr>
            <a:endParaRPr lang="en-US" sz="2000" dirty="0">
              <a:solidFill>
                <a:srgbClr val="262626"/>
              </a:solidFill>
              <a:latin typeface="+mj-lt"/>
              <a:cs typeface="+mn-cs"/>
            </a:endParaRPr>
          </a:p>
          <a:p>
            <a:pPr marL="342900" indent="-342900" algn="just" eaLnBrk="1" hangingPunct="1">
              <a:buFontTx/>
              <a:buAutoNum type="arabicPeriod"/>
              <a:defRPr/>
            </a:pPr>
            <a:r>
              <a:rPr lang="en-US" sz="2000" dirty="0">
                <a:solidFill>
                  <a:srgbClr val="262626"/>
                </a:solidFill>
                <a:latin typeface="+mj-lt"/>
                <a:cs typeface="+mn-cs"/>
              </a:rPr>
              <a:t>Non-Monetary Compensation to Physicians and Their Immediate Family Members and Medical Staff Incidental Benefits (Medical Staff/Administrative Policy I31); and</a:t>
            </a:r>
          </a:p>
          <a:p>
            <a:pPr marL="342900" indent="-342900" algn="just" eaLnBrk="1" hangingPunct="1">
              <a:buFontTx/>
              <a:buAutoNum type="arabicPeriod"/>
              <a:defRPr/>
            </a:pPr>
            <a:endParaRPr lang="en-US" sz="2000" dirty="0">
              <a:solidFill>
                <a:srgbClr val="262626"/>
              </a:solidFill>
              <a:latin typeface="+mj-lt"/>
              <a:cs typeface="+mn-cs"/>
            </a:endParaRPr>
          </a:p>
          <a:p>
            <a:pPr marL="342900" indent="-342900" algn="just" eaLnBrk="1" hangingPunct="1">
              <a:buFontTx/>
              <a:buAutoNum type="arabicPeriod"/>
              <a:defRPr/>
            </a:pPr>
            <a:r>
              <a:rPr lang="en-US" sz="2000" dirty="0">
                <a:solidFill>
                  <a:srgbClr val="262626"/>
                </a:solidFill>
                <a:latin typeface="+mj-lt"/>
                <a:cs typeface="+mn-cs"/>
              </a:rPr>
              <a:t>Contract Review and Approval (Administrative Policy H6).</a:t>
            </a:r>
            <a:endParaRPr lang="en-US" dirty="0">
              <a:solidFill>
                <a:srgbClr val="262626"/>
              </a:solidFill>
              <a:latin typeface="+mj-lt"/>
              <a:cs typeface="+mn-cs"/>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DDE5-FD61-974B-AB92-1A30E21AFFF7}"/>
              </a:ext>
            </a:extLst>
          </p:cNvPr>
          <p:cNvSpPr>
            <a:spLocks noGrp="1"/>
          </p:cNvSpPr>
          <p:nvPr>
            <p:ph type="title"/>
          </p:nvPr>
        </p:nvSpPr>
        <p:spPr>
          <a:xfrm>
            <a:off x="-31750" y="-152400"/>
            <a:ext cx="9144000" cy="1219200"/>
          </a:xfrm>
          <a:solidFill>
            <a:schemeClr val="bg1">
              <a:lumMod val="75000"/>
            </a:schemeClr>
          </a:solidFill>
        </p:spPr>
        <p:txBody>
          <a:bodyPr rtlCol="0">
            <a:normAutofit/>
          </a:bodyPr>
          <a:lstStyle/>
          <a:p>
            <a:pPr eaLnBrk="1" fontAlgn="auto" hangingPunct="1">
              <a:spcAft>
                <a:spcPts val="0"/>
              </a:spcAft>
              <a:defRPr/>
            </a:pPr>
            <a:r>
              <a:rPr lang="en-US" sz="3600" b="1" dirty="0"/>
              <a:t>Compliance with the </a:t>
            </a:r>
            <a:br>
              <a:rPr lang="en-US" sz="3600" b="1" dirty="0"/>
            </a:br>
            <a:r>
              <a:rPr lang="en-US" sz="3600" b="1" dirty="0"/>
              <a:t>Federal Anti-Kickback Statute Policy</a:t>
            </a:r>
          </a:p>
        </p:txBody>
      </p:sp>
      <p:sp>
        <p:nvSpPr>
          <p:cNvPr id="6" name="TextBox 5">
            <a:extLst>
              <a:ext uri="{FF2B5EF4-FFF2-40B4-BE49-F238E27FC236}">
                <a16:creationId xmlns:a16="http://schemas.microsoft.com/office/drawing/2014/main" id="{476D00FE-F851-DB43-B565-A7E8BD540520}"/>
              </a:ext>
            </a:extLst>
          </p:cNvPr>
          <p:cNvSpPr txBox="1"/>
          <p:nvPr/>
        </p:nvSpPr>
        <p:spPr>
          <a:xfrm>
            <a:off x="685800" y="1219200"/>
            <a:ext cx="7772400" cy="4678363"/>
          </a:xfrm>
          <a:prstGeom prst="rect">
            <a:avLst/>
          </a:prstGeom>
          <a:noFill/>
        </p:spPr>
        <p:txBody>
          <a:bodyPr>
            <a:spAutoFit/>
          </a:bodyPr>
          <a:lstStyle/>
          <a:p>
            <a:pPr algn="just" eaLnBrk="1" hangingPunct="1">
              <a:defRPr/>
            </a:pPr>
            <a:r>
              <a:rPr lang="en-US" sz="2000" dirty="0">
                <a:solidFill>
                  <a:srgbClr val="262626"/>
                </a:solidFill>
                <a:latin typeface="+mj-lt"/>
                <a:cs typeface="+mn-cs"/>
              </a:rPr>
              <a:t>Administrative Policy I(49) (</a:t>
            </a:r>
            <a:r>
              <a:rPr lang="en-US" sz="2000" b="1" dirty="0">
                <a:solidFill>
                  <a:srgbClr val="262626"/>
                </a:solidFill>
                <a:latin typeface="+mj-lt"/>
                <a:cs typeface="+mn-cs"/>
              </a:rPr>
              <a:t>Compliance with the Federal Anti-Kickback Statute and Stark Law</a:t>
            </a:r>
            <a:r>
              <a:rPr lang="en-US" sz="2000" dirty="0">
                <a:solidFill>
                  <a:srgbClr val="262626"/>
                </a:solidFill>
                <a:latin typeface="+mj-lt"/>
                <a:cs typeface="+mn-cs"/>
              </a:rPr>
              <a:t>) reiterates the Medical Center’s commitment to compliance with applicable laws, rules and regulations, including the Anti-Kickback Statute and the Stark Law.</a:t>
            </a:r>
          </a:p>
          <a:p>
            <a:pPr algn="just" eaLnBrk="1" hangingPunct="1">
              <a:defRPr/>
            </a:pPr>
            <a:endParaRPr lang="en-US" sz="2000" dirty="0">
              <a:solidFill>
                <a:srgbClr val="262626"/>
              </a:solidFill>
              <a:latin typeface="+mj-lt"/>
              <a:cs typeface="+mn-cs"/>
            </a:endParaRPr>
          </a:p>
          <a:p>
            <a:pPr algn="just" eaLnBrk="1" hangingPunct="1">
              <a:defRPr/>
            </a:pPr>
            <a:r>
              <a:rPr lang="en-US" sz="2000" dirty="0">
                <a:solidFill>
                  <a:srgbClr val="262626"/>
                </a:solidFill>
                <a:latin typeface="+mj-lt"/>
                <a:cs typeface="+mn-cs"/>
              </a:rPr>
              <a:t>The Anti-Kickback Statute (AKS) prohibits knowingly and willfully offering, paying, soliciting or receiving anything of value as an inducement or reward to refer items or services for which payment is available under the federal healthcare program, such as Medicare and Medicaid.</a:t>
            </a:r>
          </a:p>
          <a:p>
            <a:pPr algn="just" eaLnBrk="1" hangingPunct="1">
              <a:defRPr/>
            </a:pPr>
            <a:endParaRPr lang="en-US" sz="2000" dirty="0">
              <a:solidFill>
                <a:srgbClr val="262626"/>
              </a:solidFill>
              <a:latin typeface="+mj-lt"/>
              <a:cs typeface="+mn-cs"/>
            </a:endParaRPr>
          </a:p>
          <a:p>
            <a:pPr algn="just" eaLnBrk="1" hangingPunct="1">
              <a:defRPr/>
            </a:pPr>
            <a:r>
              <a:rPr lang="en-US" sz="2000" dirty="0">
                <a:solidFill>
                  <a:srgbClr val="262626"/>
                </a:solidFill>
                <a:latin typeface="+mj-lt"/>
                <a:cs typeface="+mn-cs"/>
              </a:rPr>
              <a:t>The Stark Law prohibits physicians from referring Medicare patients for certain designated health services (DHS) to an entity with which the physician or a member of the physician’s immediate family has a financial relationship unless an exception applies.</a:t>
            </a:r>
          </a:p>
          <a:p>
            <a:pPr eaLnBrk="1" hangingPunct="1">
              <a:defRPr/>
            </a:pPr>
            <a:endParaRPr lang="en-US" dirty="0">
              <a:solidFill>
                <a:srgbClr val="262626"/>
              </a:solidFill>
              <a:latin typeface="+mj-lt"/>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4675307-5418-FE4E-B534-56F4A3751CBE}"/>
              </a:ext>
            </a:extLst>
          </p:cNvPr>
          <p:cNvSpPr>
            <a:spLocks noGrp="1"/>
          </p:cNvSpPr>
          <p:nvPr>
            <p:ph type="title"/>
          </p:nvPr>
        </p:nvSpPr>
        <p:spPr>
          <a:xfrm>
            <a:off x="0" y="-14288"/>
            <a:ext cx="9144000" cy="782638"/>
          </a:xfrm>
          <a:solidFill>
            <a:schemeClr val="bg1">
              <a:lumMod val="75000"/>
            </a:schemeClr>
          </a:solidFill>
        </p:spPr>
        <p:txBody>
          <a:bodyPr rtlCol="0">
            <a:normAutofit/>
          </a:bodyPr>
          <a:lstStyle/>
          <a:p>
            <a:pPr eaLnBrk="1" fontAlgn="auto" hangingPunct="1">
              <a:spcAft>
                <a:spcPts val="0"/>
              </a:spcAft>
              <a:defRPr/>
            </a:pPr>
            <a:r>
              <a:rPr lang="en-US" sz="3600" b="1" spc="-150" dirty="0">
                <a:cs typeface="Times New Roman" pitchFamily="18" charset="0"/>
              </a:rPr>
              <a:t>False Claims Act Penalties/Consequences</a:t>
            </a:r>
          </a:p>
        </p:txBody>
      </p:sp>
      <p:sp>
        <p:nvSpPr>
          <p:cNvPr id="2" name="TextBox 1">
            <a:extLst>
              <a:ext uri="{FF2B5EF4-FFF2-40B4-BE49-F238E27FC236}">
                <a16:creationId xmlns:a16="http://schemas.microsoft.com/office/drawing/2014/main" id="{9F7A9B87-573F-5849-8CF7-C779B4A28C97}"/>
              </a:ext>
            </a:extLst>
          </p:cNvPr>
          <p:cNvSpPr txBox="1"/>
          <p:nvPr/>
        </p:nvSpPr>
        <p:spPr>
          <a:xfrm>
            <a:off x="263525" y="1185863"/>
            <a:ext cx="6345238" cy="4524375"/>
          </a:xfrm>
          <a:prstGeom prst="rect">
            <a:avLst/>
          </a:prstGeom>
          <a:noFill/>
        </p:spPr>
        <p:txBody>
          <a:bodyPr>
            <a:spAutoFit/>
          </a:bodyPr>
          <a:lstStyle/>
          <a:p>
            <a:pPr algn="just" eaLnBrk="1" hangingPunct="1">
              <a:defRPr/>
            </a:pPr>
            <a:r>
              <a:rPr lang="en-US" sz="2400" dirty="0"/>
              <a:t>To illustrate the financial impact of a false claim act monetary penalty, let’s assume ABC Medical Center had 536 claims which were deemed to be false claims.</a:t>
            </a:r>
          </a:p>
          <a:p>
            <a:pPr marL="285750" indent="-285750" algn="just" eaLnBrk="1" hangingPunct="1">
              <a:buFont typeface="Wingdings" panose="05000000000000000000" pitchFamily="2" charset="2"/>
              <a:buChar char="§"/>
              <a:defRPr/>
            </a:pPr>
            <a:endParaRPr lang="en-US" sz="2400" dirty="0"/>
          </a:p>
          <a:p>
            <a:pPr algn="just" eaLnBrk="1" hangingPunct="1">
              <a:defRPr/>
            </a:pPr>
            <a:r>
              <a:rPr lang="en-US" sz="2400" dirty="0"/>
              <a:t>The government assigned the lowest value for the penalty - $5,500 per claim. This equates to $2,948,000 (536 claims x $5,500).</a:t>
            </a:r>
          </a:p>
          <a:p>
            <a:pPr algn="just" eaLnBrk="1" hangingPunct="1">
              <a:defRPr/>
            </a:pPr>
            <a:endParaRPr lang="en-US" sz="2400" dirty="0"/>
          </a:p>
          <a:p>
            <a:pPr algn="just" eaLnBrk="1" hangingPunct="1">
              <a:defRPr/>
            </a:pPr>
            <a:r>
              <a:rPr lang="en-US" sz="2400" dirty="0"/>
              <a:t>The government added the 3 times multiplier.  Therefore, the financial impact of the false claims is $8,844,000.00 ($2,948,000 x 3).</a:t>
            </a:r>
          </a:p>
        </p:txBody>
      </p:sp>
      <p:pic>
        <p:nvPicPr>
          <p:cNvPr id="43012" name="Picture 2" descr="C:\Users\10012326\AppData\Local\Microsoft\Windows\Temporary Internet Files\Content.IE5\BN29F76D\MP900442235[1].jpg">
            <a:extLst>
              <a:ext uri="{FF2B5EF4-FFF2-40B4-BE49-F238E27FC236}">
                <a16:creationId xmlns:a16="http://schemas.microsoft.com/office/drawing/2014/main" id="{EF4C8A01-D088-C648-AA88-CC8997D17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0"/>
            <a:ext cx="2168525"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873A20E-7825-8046-819C-2D50B72002FF}"/>
              </a:ext>
            </a:extLst>
          </p:cNvPr>
          <p:cNvSpPr txBox="1"/>
          <p:nvPr/>
        </p:nvSpPr>
        <p:spPr>
          <a:xfrm>
            <a:off x="304800" y="1282700"/>
            <a:ext cx="7772400" cy="4708525"/>
          </a:xfrm>
          <a:prstGeom prst="rect">
            <a:avLst/>
          </a:prstGeom>
          <a:noFill/>
        </p:spPr>
        <p:txBody>
          <a:bodyPr>
            <a:spAutoFit/>
          </a:bodyPr>
          <a:lstStyle/>
          <a:p>
            <a:pPr algn="just" eaLnBrk="1" hangingPunct="1">
              <a:defRPr/>
            </a:pPr>
            <a:r>
              <a:rPr lang="en-US" sz="2000" dirty="0">
                <a:solidFill>
                  <a:srgbClr val="262626"/>
                </a:solidFill>
                <a:latin typeface="+mj-lt"/>
                <a:cs typeface="+mn-cs"/>
              </a:rPr>
              <a:t>The policy provides that the:</a:t>
            </a:r>
          </a:p>
          <a:p>
            <a:pPr algn="just" eaLnBrk="1" hangingPunct="1">
              <a:defRPr/>
            </a:pPr>
            <a:endParaRPr lang="en-US" sz="2000" dirty="0">
              <a:solidFill>
                <a:srgbClr val="262626"/>
              </a:solidFill>
              <a:latin typeface="+mj-lt"/>
              <a:cs typeface="+mn-cs"/>
            </a:endParaRPr>
          </a:p>
          <a:p>
            <a:pPr marL="342900" indent="-342900" algn="just" eaLnBrk="1" hangingPunct="1">
              <a:buFont typeface="Arial" panose="020B0604020202020204" pitchFamily="34" charset="0"/>
              <a:buChar char="•"/>
              <a:defRPr/>
            </a:pPr>
            <a:r>
              <a:rPr lang="en-US" sz="2000" dirty="0">
                <a:solidFill>
                  <a:srgbClr val="262626"/>
                </a:solidFill>
                <a:latin typeface="+mj-lt"/>
                <a:cs typeface="+mn-cs"/>
              </a:rPr>
              <a:t>Vice President/Chief Compliance Officer annually review the Focus Arrangements (i.e. contracts) database, the Medical Center’s internal review and approval process, and other procedures to monitor the Medical Center’s compliance with the requirements of the Corporate Integrity Agreement, our policies and applicable regulations;</a:t>
            </a:r>
          </a:p>
          <a:p>
            <a:pPr marL="285750" indent="-285750" algn="just" eaLnBrk="1" hangingPunct="1">
              <a:buFont typeface="Wingdings" panose="05000000000000000000" pitchFamily="2" charset="2"/>
              <a:buChar char="q"/>
              <a:defRPr/>
            </a:pPr>
            <a:endParaRPr lang="en-US" sz="2000" dirty="0">
              <a:solidFill>
                <a:srgbClr val="262626"/>
              </a:solidFill>
              <a:latin typeface="+mj-lt"/>
              <a:cs typeface="+mn-cs"/>
            </a:endParaRPr>
          </a:p>
          <a:p>
            <a:pPr marL="342900" indent="-342900" algn="just" eaLnBrk="1" hangingPunct="1">
              <a:buFont typeface="Arial" panose="020B0604020202020204" pitchFamily="34" charset="0"/>
              <a:buChar char="•"/>
              <a:defRPr/>
            </a:pPr>
            <a:r>
              <a:rPr lang="en-US" sz="2000" dirty="0">
                <a:solidFill>
                  <a:srgbClr val="262626"/>
                </a:solidFill>
                <a:latin typeface="+mj-lt"/>
                <a:cs typeface="+mn-cs"/>
              </a:rPr>
              <a:t>Vice President/Chief Compliance Officer report the results of the annual review to the Medical Center’s Compliance &amp; Integrity Committee and Board Planning and Finance Committee;</a:t>
            </a:r>
          </a:p>
          <a:p>
            <a:pPr marL="285750" indent="-285750" algn="just" eaLnBrk="1" hangingPunct="1">
              <a:buFont typeface="Wingdings" panose="05000000000000000000" pitchFamily="2" charset="2"/>
              <a:buChar char="q"/>
              <a:defRPr/>
            </a:pPr>
            <a:endParaRPr lang="en-US" sz="2000" dirty="0">
              <a:solidFill>
                <a:srgbClr val="262626"/>
              </a:solidFill>
              <a:latin typeface="+mj-lt"/>
              <a:cs typeface="+mn-cs"/>
            </a:endParaRPr>
          </a:p>
          <a:p>
            <a:pPr marL="342900" indent="-342900" algn="just" eaLnBrk="1" hangingPunct="1">
              <a:buFont typeface="Arial" panose="020B0604020202020204" pitchFamily="34" charset="0"/>
              <a:buChar char="•"/>
              <a:defRPr/>
            </a:pPr>
            <a:r>
              <a:rPr lang="en-US" sz="2000" dirty="0">
                <a:solidFill>
                  <a:srgbClr val="262626"/>
                </a:solidFill>
                <a:latin typeface="+mj-lt"/>
                <a:cs typeface="+mn-cs"/>
              </a:rPr>
              <a:t>Legal Services Department tracks focus arrangements and is part of the required approval process;</a:t>
            </a:r>
          </a:p>
          <a:p>
            <a:pPr eaLnBrk="1" hangingPunct="1">
              <a:defRPr/>
            </a:pPr>
            <a:endParaRPr lang="en-US" sz="2000" dirty="0">
              <a:solidFill>
                <a:srgbClr val="262626"/>
              </a:solidFill>
              <a:latin typeface="+mj-lt"/>
              <a:cs typeface="+mn-cs"/>
            </a:endParaRPr>
          </a:p>
        </p:txBody>
      </p:sp>
      <p:sp>
        <p:nvSpPr>
          <p:cNvPr id="8" name="Title 1">
            <a:extLst>
              <a:ext uri="{FF2B5EF4-FFF2-40B4-BE49-F238E27FC236}">
                <a16:creationId xmlns:a16="http://schemas.microsoft.com/office/drawing/2014/main" id="{8B6855F5-60D3-9A4C-B6FF-BE68CA2EA6F7}"/>
              </a:ext>
            </a:extLst>
          </p:cNvPr>
          <p:cNvSpPr>
            <a:spLocks noGrp="1"/>
          </p:cNvSpPr>
          <p:nvPr>
            <p:ph type="title"/>
          </p:nvPr>
        </p:nvSpPr>
        <p:spPr>
          <a:xfrm>
            <a:off x="-31750" y="-152400"/>
            <a:ext cx="9144000" cy="1219200"/>
          </a:xfrm>
          <a:solidFill>
            <a:schemeClr val="bg1">
              <a:lumMod val="75000"/>
            </a:schemeClr>
          </a:solidFill>
        </p:spPr>
        <p:txBody>
          <a:bodyPr rtlCol="0">
            <a:noAutofit/>
          </a:bodyPr>
          <a:lstStyle/>
          <a:p>
            <a:pPr eaLnBrk="1" fontAlgn="auto" hangingPunct="1">
              <a:spcAft>
                <a:spcPts val="0"/>
              </a:spcAft>
              <a:defRPr/>
            </a:pPr>
            <a:r>
              <a:rPr lang="en-US" sz="3600" b="1" dirty="0"/>
              <a:t>Compliance with the </a:t>
            </a:r>
            <a:br>
              <a:rPr lang="en-US" sz="3600" b="1" dirty="0"/>
            </a:br>
            <a:r>
              <a:rPr lang="en-US" sz="3600" b="1" dirty="0"/>
              <a:t>Federal Anti-Kickback Statute Policy</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FA747ED-6E3B-D342-91DB-670975211C3D}"/>
              </a:ext>
            </a:extLst>
          </p:cNvPr>
          <p:cNvSpPr txBox="1"/>
          <p:nvPr/>
        </p:nvSpPr>
        <p:spPr>
          <a:xfrm>
            <a:off x="457200" y="1592263"/>
            <a:ext cx="7772400" cy="3140075"/>
          </a:xfrm>
          <a:prstGeom prst="rect">
            <a:avLst/>
          </a:prstGeom>
          <a:noFill/>
        </p:spPr>
        <p:txBody>
          <a:bodyPr>
            <a:spAutoFit/>
          </a:bodyPr>
          <a:lstStyle/>
          <a:p>
            <a:pPr algn="just" eaLnBrk="1" hangingPunct="1">
              <a:defRPr/>
            </a:pPr>
            <a:endParaRPr lang="en-US" dirty="0">
              <a:solidFill>
                <a:srgbClr val="262626"/>
              </a:solidFill>
              <a:latin typeface="+mj-lt"/>
              <a:cs typeface="+mn-cs"/>
            </a:endParaRPr>
          </a:p>
          <a:p>
            <a:pPr marL="342900" indent="-342900" algn="just" eaLnBrk="1" hangingPunct="1">
              <a:buFont typeface="Arial" panose="020B0604020202020204" pitchFamily="34" charset="0"/>
              <a:buChar char="•"/>
              <a:defRPr/>
            </a:pPr>
            <a:r>
              <a:rPr lang="en-US" dirty="0">
                <a:solidFill>
                  <a:srgbClr val="262626"/>
                </a:solidFill>
                <a:latin typeface="+mj-lt"/>
                <a:cs typeface="+mn-cs"/>
              </a:rPr>
              <a:t>If an overpayment is identified, the Medical Center repay the overpayment to the appropriate payor within sixty (60) days after identification of the overpayment and take remedial steps within sixty (60) days to correct the problem, including preventing the underlying problem and the overpayment from recurring;</a:t>
            </a:r>
          </a:p>
          <a:p>
            <a:pPr marL="285750" indent="-285750" algn="just" eaLnBrk="1" hangingPunct="1">
              <a:buFont typeface="Wingdings" panose="05000000000000000000" pitchFamily="2" charset="2"/>
              <a:buChar char="q"/>
              <a:defRPr/>
            </a:pPr>
            <a:endParaRPr lang="en-US" dirty="0">
              <a:solidFill>
                <a:srgbClr val="262626"/>
              </a:solidFill>
              <a:latin typeface="+mj-lt"/>
              <a:cs typeface="+mn-cs"/>
            </a:endParaRPr>
          </a:p>
          <a:p>
            <a:pPr marL="342900" indent="-342900" algn="just" eaLnBrk="1" hangingPunct="1">
              <a:buFont typeface="Arial" panose="020B0604020202020204" pitchFamily="34" charset="0"/>
              <a:buChar char="•"/>
              <a:defRPr/>
            </a:pPr>
            <a:r>
              <a:rPr lang="en-US" dirty="0">
                <a:solidFill>
                  <a:srgbClr val="262626"/>
                </a:solidFill>
                <a:latin typeface="+mj-lt"/>
                <a:cs typeface="+mn-cs"/>
              </a:rPr>
              <a:t>If there is an activity which may be deemed to violate the AKS or Stark Law, the Vice President/Chief Compliance Officer shall notify the Office of Inspector General through the self-referral disclosure protocol (SRDP).</a:t>
            </a:r>
          </a:p>
          <a:p>
            <a:pPr marL="285750" indent="-285750" algn="just" eaLnBrk="1" hangingPunct="1">
              <a:buFont typeface="Wingdings" panose="05000000000000000000" pitchFamily="2" charset="2"/>
              <a:buChar char="q"/>
              <a:defRPr/>
            </a:pPr>
            <a:endParaRPr lang="en-US" dirty="0">
              <a:solidFill>
                <a:srgbClr val="262626"/>
              </a:solidFill>
              <a:latin typeface="+mj-lt"/>
              <a:cs typeface="+mn-cs"/>
            </a:endParaRPr>
          </a:p>
        </p:txBody>
      </p:sp>
      <p:sp>
        <p:nvSpPr>
          <p:cNvPr id="8" name="Title 1">
            <a:extLst>
              <a:ext uri="{FF2B5EF4-FFF2-40B4-BE49-F238E27FC236}">
                <a16:creationId xmlns:a16="http://schemas.microsoft.com/office/drawing/2014/main" id="{28834F11-7D6C-0442-92CB-E136EC560B1A}"/>
              </a:ext>
            </a:extLst>
          </p:cNvPr>
          <p:cNvSpPr>
            <a:spLocks noGrp="1"/>
          </p:cNvSpPr>
          <p:nvPr>
            <p:ph type="title"/>
          </p:nvPr>
        </p:nvSpPr>
        <p:spPr>
          <a:xfrm>
            <a:off x="-31750" y="-152400"/>
            <a:ext cx="9144000" cy="1219200"/>
          </a:xfrm>
          <a:solidFill>
            <a:schemeClr val="bg1">
              <a:lumMod val="75000"/>
            </a:schemeClr>
          </a:solidFill>
        </p:spPr>
        <p:txBody>
          <a:bodyPr rtlCol="0">
            <a:noAutofit/>
          </a:bodyPr>
          <a:lstStyle/>
          <a:p>
            <a:pPr eaLnBrk="1" fontAlgn="auto" hangingPunct="1">
              <a:spcAft>
                <a:spcPts val="0"/>
              </a:spcAft>
              <a:defRPr/>
            </a:pPr>
            <a:r>
              <a:rPr lang="en-US" sz="3600" b="1" dirty="0"/>
              <a:t>Compliance with the </a:t>
            </a:r>
            <a:br>
              <a:rPr lang="en-US" sz="3600" b="1" dirty="0"/>
            </a:br>
            <a:r>
              <a:rPr lang="en-US" sz="3600" b="1" dirty="0"/>
              <a:t>Federal Anti-Kickback Statute Policy</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1E92-BC61-844D-9F4F-197D64B19092}"/>
              </a:ext>
            </a:extLst>
          </p:cNvPr>
          <p:cNvSpPr>
            <a:spLocks noGrp="1"/>
          </p:cNvSpPr>
          <p:nvPr>
            <p:ph type="title"/>
          </p:nvPr>
        </p:nvSpPr>
        <p:spPr>
          <a:xfrm>
            <a:off x="0" y="0"/>
            <a:ext cx="9144000" cy="1066800"/>
          </a:xfrm>
          <a:solidFill>
            <a:schemeClr val="bg1">
              <a:lumMod val="75000"/>
            </a:schemeClr>
          </a:solidFill>
        </p:spPr>
        <p:txBody>
          <a:bodyPr rtlCol="0">
            <a:normAutofit fontScale="90000"/>
          </a:bodyPr>
          <a:lstStyle/>
          <a:p>
            <a:pPr eaLnBrk="1" fontAlgn="auto" hangingPunct="1">
              <a:spcAft>
                <a:spcPts val="0"/>
              </a:spcAft>
              <a:defRPr/>
            </a:pPr>
            <a:r>
              <a:rPr lang="en-US" sz="3600" b="1" dirty="0"/>
              <a:t>Agreements and Payments to Physicians and Other Referral Sources Policy</a:t>
            </a:r>
          </a:p>
        </p:txBody>
      </p:sp>
      <p:sp>
        <p:nvSpPr>
          <p:cNvPr id="6" name="TextBox 5">
            <a:extLst>
              <a:ext uri="{FF2B5EF4-FFF2-40B4-BE49-F238E27FC236}">
                <a16:creationId xmlns:a16="http://schemas.microsoft.com/office/drawing/2014/main" id="{797F49AD-3023-3844-94DC-D78D8716512B}"/>
              </a:ext>
            </a:extLst>
          </p:cNvPr>
          <p:cNvSpPr txBox="1"/>
          <p:nvPr/>
        </p:nvSpPr>
        <p:spPr>
          <a:xfrm>
            <a:off x="457200" y="1828800"/>
            <a:ext cx="7772400" cy="3140075"/>
          </a:xfrm>
          <a:prstGeom prst="rect">
            <a:avLst/>
          </a:prstGeom>
          <a:noFill/>
        </p:spPr>
        <p:txBody>
          <a:bodyPr>
            <a:spAutoFit/>
          </a:bodyPr>
          <a:lstStyle/>
          <a:p>
            <a:pPr algn="just" eaLnBrk="1" hangingPunct="1">
              <a:defRPr/>
            </a:pPr>
            <a:r>
              <a:rPr lang="en-US" dirty="0">
                <a:solidFill>
                  <a:srgbClr val="262626"/>
                </a:solidFill>
                <a:latin typeface="+mj-lt"/>
                <a:cs typeface="+mn-cs"/>
              </a:rPr>
              <a:t>Administrative Policy A(11) (</a:t>
            </a:r>
            <a:r>
              <a:rPr lang="en-US" b="1" dirty="0">
                <a:solidFill>
                  <a:srgbClr val="262626"/>
                </a:solidFill>
                <a:latin typeface="+mj-lt"/>
                <a:cs typeface="+mn-cs"/>
              </a:rPr>
              <a:t>Agreements and Payments to Physicians and Other Referral Sources)</a:t>
            </a:r>
            <a:r>
              <a:rPr lang="en-US" dirty="0">
                <a:solidFill>
                  <a:srgbClr val="262626"/>
                </a:solidFill>
                <a:latin typeface="+mj-lt"/>
                <a:cs typeface="+mn-cs"/>
              </a:rPr>
              <a:t> states that the Medical Center shall not provide, directly or indirectly, any payment or other financial incentive to any individual or entity in exchange for making, arranging or directing, directly or indirectly, referrals of patients to the Medical Center.</a:t>
            </a:r>
          </a:p>
          <a:p>
            <a:pPr algn="just" eaLnBrk="1" hangingPunct="1">
              <a:defRPr/>
            </a:pPr>
            <a:endParaRPr lang="en-US" dirty="0">
              <a:solidFill>
                <a:srgbClr val="262626"/>
              </a:solidFill>
              <a:latin typeface="+mj-lt"/>
              <a:cs typeface="+mn-cs"/>
            </a:endParaRPr>
          </a:p>
          <a:p>
            <a:pPr marL="342900" indent="-342900" algn="just" eaLnBrk="1" hangingPunct="1">
              <a:buFont typeface="Arial" panose="020B0604020202020204" pitchFamily="34" charset="0"/>
              <a:buChar char="•"/>
              <a:defRPr/>
            </a:pPr>
            <a:r>
              <a:rPr lang="en-US" dirty="0">
                <a:solidFill>
                  <a:srgbClr val="262626"/>
                </a:solidFill>
                <a:latin typeface="+mj-lt"/>
                <a:cs typeface="+mn-cs"/>
              </a:rPr>
              <a:t>Legal Services will analyze whether an applicable arrangement meets an Exception or Safe harbor</a:t>
            </a:r>
          </a:p>
          <a:p>
            <a:pPr marL="342900" indent="-342900" algn="just" eaLnBrk="1" hangingPunct="1">
              <a:buFont typeface="Arial" panose="020B0604020202020204" pitchFamily="34" charset="0"/>
              <a:buChar char="•"/>
              <a:defRPr/>
            </a:pPr>
            <a:endParaRPr lang="en-US" dirty="0">
              <a:solidFill>
                <a:srgbClr val="262626"/>
              </a:solidFill>
              <a:latin typeface="+mj-lt"/>
              <a:cs typeface="+mn-cs"/>
            </a:endParaRPr>
          </a:p>
          <a:p>
            <a:pPr marL="342900" indent="-342900" algn="just" eaLnBrk="1" hangingPunct="1">
              <a:buFont typeface="Arial" panose="020B0604020202020204" pitchFamily="34" charset="0"/>
              <a:buChar char="•"/>
              <a:defRPr/>
            </a:pPr>
            <a:r>
              <a:rPr lang="en-US" dirty="0">
                <a:solidFill>
                  <a:srgbClr val="262626"/>
                </a:solidFill>
                <a:latin typeface="+mj-lt"/>
                <a:cs typeface="+mn-cs"/>
              </a:rPr>
              <a:t>It is a case by case analysis that must be made before entering an agreement</a:t>
            </a:r>
          </a:p>
          <a:p>
            <a:pPr algn="just" eaLnBrk="1" hangingPunct="1">
              <a:defRPr/>
            </a:pPr>
            <a:endParaRPr lang="en-US" dirty="0">
              <a:solidFill>
                <a:srgbClr val="262626"/>
              </a:solidFill>
              <a:latin typeface="+mj-lt"/>
              <a:cs typeface="+mn-cs"/>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E4278D-1D5C-C147-93A5-B41B1070898A}"/>
              </a:ext>
            </a:extLst>
          </p:cNvPr>
          <p:cNvSpPr txBox="1"/>
          <p:nvPr/>
        </p:nvSpPr>
        <p:spPr>
          <a:xfrm>
            <a:off x="457200" y="1676400"/>
            <a:ext cx="7772400" cy="3970338"/>
          </a:xfrm>
          <a:prstGeom prst="rect">
            <a:avLst/>
          </a:prstGeom>
          <a:noFill/>
        </p:spPr>
        <p:txBody>
          <a:bodyPr>
            <a:spAutoFit/>
          </a:bodyPr>
          <a:lstStyle/>
          <a:p>
            <a:pPr algn="just" eaLnBrk="1" hangingPunct="1">
              <a:defRPr/>
            </a:pPr>
            <a:r>
              <a:rPr lang="en-US" dirty="0">
                <a:solidFill>
                  <a:srgbClr val="262626"/>
                </a:solidFill>
                <a:latin typeface="+mj-lt"/>
                <a:cs typeface="+mn-cs"/>
              </a:rPr>
              <a:t>The policy requires that the contract with a referral source:</a:t>
            </a:r>
          </a:p>
          <a:p>
            <a:pPr algn="just" eaLnBrk="1" hangingPunct="1">
              <a:defRPr/>
            </a:pPr>
            <a:endParaRPr lang="en-US" dirty="0">
              <a:solidFill>
                <a:srgbClr val="262626"/>
              </a:solidFill>
              <a:latin typeface="+mj-lt"/>
              <a:cs typeface="+mn-cs"/>
            </a:endParaRPr>
          </a:p>
          <a:p>
            <a:pPr marL="285750" indent="-285750" algn="just" eaLnBrk="1" hangingPunct="1">
              <a:buFont typeface="Arial" panose="020B0604020202020204" pitchFamily="34" charset="0"/>
              <a:buChar char="•"/>
              <a:defRPr/>
            </a:pPr>
            <a:r>
              <a:rPr lang="en-US" dirty="0">
                <a:solidFill>
                  <a:srgbClr val="262626"/>
                </a:solidFill>
                <a:latin typeface="+mj-lt"/>
                <a:cs typeface="+mn-cs"/>
              </a:rPr>
              <a:t>Be in writing, signed and dated by the parties;</a:t>
            </a:r>
          </a:p>
          <a:p>
            <a:pPr marL="285750" indent="-285750" algn="just" eaLnBrk="1" hangingPunct="1">
              <a:buFont typeface="Arial" panose="020B0604020202020204" pitchFamily="34" charset="0"/>
              <a:buChar char="•"/>
              <a:defRPr/>
            </a:pPr>
            <a:endParaRPr lang="en-US" dirty="0">
              <a:solidFill>
                <a:srgbClr val="262626"/>
              </a:solidFill>
              <a:latin typeface="+mj-lt"/>
              <a:cs typeface="+mn-cs"/>
            </a:endParaRPr>
          </a:p>
          <a:p>
            <a:pPr marL="285750" indent="-285750" algn="just" eaLnBrk="1" hangingPunct="1">
              <a:buFont typeface="Arial" panose="020B0604020202020204" pitchFamily="34" charset="0"/>
              <a:buChar char="•"/>
              <a:defRPr/>
            </a:pPr>
            <a:r>
              <a:rPr lang="en-US" dirty="0">
                <a:solidFill>
                  <a:srgbClr val="262626"/>
                </a:solidFill>
                <a:latin typeface="+mj-lt"/>
                <a:cs typeface="+mn-cs"/>
              </a:rPr>
              <a:t>Specify a timeframe for the arrangement, which term must not be for less than one (1) year;</a:t>
            </a:r>
          </a:p>
          <a:p>
            <a:pPr marL="285750" indent="-285750" algn="just" eaLnBrk="1" hangingPunct="1">
              <a:buFont typeface="Arial" panose="020B0604020202020204" pitchFamily="34" charset="0"/>
              <a:buChar char="•"/>
              <a:defRPr/>
            </a:pPr>
            <a:endParaRPr lang="en-US" dirty="0">
              <a:solidFill>
                <a:srgbClr val="262626"/>
              </a:solidFill>
              <a:latin typeface="+mj-lt"/>
              <a:cs typeface="+mn-cs"/>
            </a:endParaRPr>
          </a:p>
          <a:p>
            <a:pPr marL="285750" indent="-285750" algn="just" eaLnBrk="1" hangingPunct="1">
              <a:buFont typeface="Arial" panose="020B0604020202020204" pitchFamily="34" charset="0"/>
              <a:buChar char="•"/>
              <a:defRPr/>
            </a:pPr>
            <a:r>
              <a:rPr lang="en-US" dirty="0">
                <a:solidFill>
                  <a:srgbClr val="262626"/>
                </a:solidFill>
                <a:latin typeface="+mj-lt"/>
                <a:cs typeface="+mn-cs"/>
              </a:rPr>
              <a:t>Specify the consideration (e.g., rent, purchase price, compensation) and be consistent with fair market value; and</a:t>
            </a:r>
          </a:p>
          <a:p>
            <a:pPr marL="285750" indent="-285750" algn="just" eaLnBrk="1" hangingPunct="1">
              <a:buFont typeface="Arial" panose="020B0604020202020204" pitchFamily="34" charset="0"/>
              <a:buChar char="•"/>
              <a:defRPr/>
            </a:pPr>
            <a:endParaRPr lang="en-US" dirty="0">
              <a:solidFill>
                <a:srgbClr val="262626"/>
              </a:solidFill>
              <a:latin typeface="+mj-lt"/>
              <a:cs typeface="+mn-cs"/>
            </a:endParaRPr>
          </a:p>
          <a:p>
            <a:pPr marL="285750" indent="-285750" algn="just" eaLnBrk="1" hangingPunct="1">
              <a:buFont typeface="Arial" panose="020B0604020202020204" pitchFamily="34" charset="0"/>
              <a:buChar char="•"/>
              <a:defRPr/>
            </a:pPr>
            <a:r>
              <a:rPr lang="en-US" dirty="0">
                <a:solidFill>
                  <a:srgbClr val="262626"/>
                </a:solidFill>
                <a:latin typeface="+mj-lt"/>
                <a:cs typeface="+mn-cs"/>
              </a:rPr>
              <a:t>Be intended to obtain or provide an item or service that is reasonable and necessary for a legitimate business purpose.</a:t>
            </a:r>
          </a:p>
          <a:p>
            <a:pPr marL="285750" indent="-285750" algn="just" eaLnBrk="1" hangingPunct="1">
              <a:buFont typeface="Arial" panose="020B0604020202020204" pitchFamily="34" charset="0"/>
              <a:buChar char="•"/>
              <a:defRPr/>
            </a:pPr>
            <a:endParaRPr lang="en-US" dirty="0">
              <a:solidFill>
                <a:srgbClr val="262626"/>
              </a:solidFill>
              <a:latin typeface="+mj-lt"/>
              <a:cs typeface="+mn-cs"/>
            </a:endParaRPr>
          </a:p>
          <a:p>
            <a:pPr algn="just" eaLnBrk="1" hangingPunct="1">
              <a:defRPr/>
            </a:pPr>
            <a:endParaRPr lang="en-US" dirty="0">
              <a:solidFill>
                <a:srgbClr val="262626"/>
              </a:solidFill>
              <a:latin typeface="+mj-lt"/>
              <a:cs typeface="+mn-cs"/>
            </a:endParaRPr>
          </a:p>
        </p:txBody>
      </p:sp>
      <p:sp>
        <p:nvSpPr>
          <p:cNvPr id="8" name="Title 1">
            <a:extLst>
              <a:ext uri="{FF2B5EF4-FFF2-40B4-BE49-F238E27FC236}">
                <a16:creationId xmlns:a16="http://schemas.microsoft.com/office/drawing/2014/main" id="{9D7E09C3-74E6-A641-9D34-B2BC36333B29}"/>
              </a:ext>
            </a:extLst>
          </p:cNvPr>
          <p:cNvSpPr txBox="1">
            <a:spLocks/>
          </p:cNvSpPr>
          <p:nvPr/>
        </p:nvSpPr>
        <p:spPr bwMode="auto">
          <a:xfrm>
            <a:off x="0" y="0"/>
            <a:ext cx="9144000" cy="1066800"/>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fontScale="97500" lnSpcReduction="1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600" b="1"/>
              <a:t>Agreements and Payments to Physicians and Other Referral Sources Policy</a:t>
            </a:r>
            <a:endParaRPr lang="en-US" sz="3600" b="1"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FD5A5E-B8B2-9F4E-918D-603E123340F6}"/>
              </a:ext>
            </a:extLst>
          </p:cNvPr>
          <p:cNvSpPr txBox="1"/>
          <p:nvPr/>
        </p:nvSpPr>
        <p:spPr>
          <a:xfrm>
            <a:off x="457200" y="1676400"/>
            <a:ext cx="8305800" cy="4524375"/>
          </a:xfrm>
          <a:prstGeom prst="rect">
            <a:avLst/>
          </a:prstGeom>
          <a:noFill/>
        </p:spPr>
        <p:txBody>
          <a:bodyPr>
            <a:spAutoFit/>
          </a:bodyPr>
          <a:lstStyle/>
          <a:p>
            <a:pPr algn="just" eaLnBrk="1" hangingPunct="1">
              <a:defRPr/>
            </a:pPr>
            <a:r>
              <a:rPr lang="en-US" dirty="0">
                <a:solidFill>
                  <a:srgbClr val="262626"/>
                </a:solidFill>
                <a:latin typeface="+mj-lt"/>
                <a:cs typeface="+mn-cs"/>
              </a:rPr>
              <a:t>The policy also provides:</a:t>
            </a:r>
          </a:p>
          <a:p>
            <a:pPr algn="just" eaLnBrk="1" hangingPunct="1">
              <a:defRPr/>
            </a:pPr>
            <a:endParaRPr lang="en-US" dirty="0">
              <a:solidFill>
                <a:srgbClr val="262626"/>
              </a:solidFill>
              <a:latin typeface="+mj-lt"/>
              <a:cs typeface="+mn-cs"/>
            </a:endParaRPr>
          </a:p>
          <a:p>
            <a:pPr marL="285750" indent="-285750" algn="just" eaLnBrk="1" hangingPunct="1">
              <a:buFont typeface="Arial" panose="020B0604020202020204" pitchFamily="34" charset="0"/>
              <a:buChar char="•"/>
              <a:defRPr/>
            </a:pPr>
            <a:r>
              <a:rPr lang="en-US" dirty="0">
                <a:solidFill>
                  <a:srgbClr val="262626"/>
                </a:solidFill>
                <a:latin typeface="+mj-lt"/>
                <a:cs typeface="+mn-cs"/>
              </a:rPr>
              <a:t>All agreements with actual or potential referral sources be (a) reviewed and approved by the appropriate Vice President or CEO and (b) separately reviewed and approved by Legal Services;</a:t>
            </a:r>
          </a:p>
          <a:p>
            <a:pPr marL="285750" indent="-285750" algn="just" eaLnBrk="1" hangingPunct="1">
              <a:buFont typeface="Arial" panose="020B0604020202020204" pitchFamily="34" charset="0"/>
              <a:buChar char="•"/>
              <a:defRPr/>
            </a:pPr>
            <a:endParaRPr lang="en-US" dirty="0">
              <a:solidFill>
                <a:srgbClr val="262626"/>
              </a:solidFill>
              <a:latin typeface="+mj-lt"/>
              <a:cs typeface="+mn-cs"/>
            </a:endParaRPr>
          </a:p>
          <a:p>
            <a:pPr marL="285750" indent="-285750" algn="just" eaLnBrk="1" hangingPunct="1">
              <a:buFont typeface="Arial" panose="020B0604020202020204" pitchFamily="34" charset="0"/>
              <a:buChar char="•"/>
              <a:defRPr/>
            </a:pPr>
            <a:r>
              <a:rPr lang="en-US" dirty="0">
                <a:solidFill>
                  <a:srgbClr val="262626"/>
                </a:solidFill>
                <a:latin typeface="+mj-lt"/>
                <a:cs typeface="+mn-cs"/>
              </a:rPr>
              <a:t>Prior to issuing or accepting payment under an agreement with a referral source, an active and executed agreement must be in place and, if required, a completed timesheet submitted to the Medical Center’s Accounting Department;</a:t>
            </a:r>
          </a:p>
          <a:p>
            <a:pPr marL="285750" indent="-285750" algn="just" eaLnBrk="1" hangingPunct="1">
              <a:buFont typeface="Arial" panose="020B0604020202020204" pitchFamily="34" charset="0"/>
              <a:buChar char="•"/>
              <a:defRPr/>
            </a:pPr>
            <a:endParaRPr lang="en-US" dirty="0">
              <a:solidFill>
                <a:srgbClr val="262626"/>
              </a:solidFill>
              <a:latin typeface="+mj-lt"/>
              <a:cs typeface="+mn-cs"/>
            </a:endParaRPr>
          </a:p>
          <a:p>
            <a:pPr marL="285750" indent="-285750" algn="just" eaLnBrk="1" hangingPunct="1">
              <a:buFont typeface="Arial" panose="020B0604020202020204" pitchFamily="34" charset="0"/>
              <a:buChar char="•"/>
              <a:defRPr/>
            </a:pPr>
            <a:r>
              <a:rPr lang="en-US" dirty="0">
                <a:solidFill>
                  <a:srgbClr val="262626"/>
                </a:solidFill>
                <a:latin typeface="+mj-lt"/>
                <a:cs typeface="+mn-cs"/>
              </a:rPr>
              <a:t>Internal Audit will perform an annual audit; and</a:t>
            </a:r>
          </a:p>
          <a:p>
            <a:pPr marL="285750" indent="-285750" algn="just" eaLnBrk="1" hangingPunct="1">
              <a:buFont typeface="Arial" panose="020B0604020202020204" pitchFamily="34" charset="0"/>
              <a:buChar char="•"/>
              <a:defRPr/>
            </a:pPr>
            <a:endParaRPr lang="en-US" dirty="0">
              <a:solidFill>
                <a:srgbClr val="262626"/>
              </a:solidFill>
              <a:latin typeface="+mj-lt"/>
              <a:cs typeface="+mn-cs"/>
            </a:endParaRPr>
          </a:p>
          <a:p>
            <a:pPr marL="285750" indent="-285750" algn="just" eaLnBrk="1" hangingPunct="1">
              <a:buFont typeface="Arial" panose="020B0604020202020204" pitchFamily="34" charset="0"/>
              <a:buChar char="•"/>
              <a:defRPr/>
            </a:pPr>
            <a:r>
              <a:rPr lang="en-US" dirty="0">
                <a:solidFill>
                  <a:srgbClr val="262626"/>
                </a:solidFill>
                <a:latin typeface="+mj-lt"/>
                <a:cs typeface="+mn-cs"/>
              </a:rPr>
              <a:t>Payments will be held until the above requirements are met.</a:t>
            </a:r>
          </a:p>
          <a:p>
            <a:pPr marL="285750" indent="-285750" eaLnBrk="1" hangingPunct="1">
              <a:buFont typeface="Arial" panose="020B0604020202020204" pitchFamily="34" charset="0"/>
              <a:buChar char="•"/>
              <a:defRPr/>
            </a:pPr>
            <a:endParaRPr lang="en-US" dirty="0">
              <a:solidFill>
                <a:srgbClr val="262626"/>
              </a:solidFill>
              <a:latin typeface="+mj-lt"/>
              <a:cs typeface="+mn-cs"/>
            </a:endParaRPr>
          </a:p>
          <a:p>
            <a:pPr marL="285750" indent="-285750" eaLnBrk="1" hangingPunct="1">
              <a:buFont typeface="Arial" panose="020B0604020202020204" pitchFamily="34" charset="0"/>
              <a:buChar char="•"/>
              <a:defRPr/>
            </a:pPr>
            <a:endParaRPr lang="en-US" dirty="0">
              <a:solidFill>
                <a:srgbClr val="262626"/>
              </a:solidFill>
              <a:latin typeface="+mj-lt"/>
              <a:cs typeface="+mn-cs"/>
            </a:endParaRPr>
          </a:p>
          <a:p>
            <a:pPr marL="285750" indent="-285750" eaLnBrk="1" hangingPunct="1">
              <a:buFont typeface="Arial" panose="020B0604020202020204" pitchFamily="34" charset="0"/>
              <a:buChar char="•"/>
              <a:defRPr/>
            </a:pPr>
            <a:endParaRPr lang="en-US" dirty="0">
              <a:solidFill>
                <a:srgbClr val="262626"/>
              </a:solidFill>
              <a:latin typeface="+mj-lt"/>
              <a:cs typeface="+mn-cs"/>
            </a:endParaRPr>
          </a:p>
        </p:txBody>
      </p:sp>
      <p:sp>
        <p:nvSpPr>
          <p:cNvPr id="10" name="Title 1">
            <a:extLst>
              <a:ext uri="{FF2B5EF4-FFF2-40B4-BE49-F238E27FC236}">
                <a16:creationId xmlns:a16="http://schemas.microsoft.com/office/drawing/2014/main" id="{A402A849-1A01-FF48-A05A-23215A32D4C8}"/>
              </a:ext>
            </a:extLst>
          </p:cNvPr>
          <p:cNvSpPr>
            <a:spLocks noGrp="1"/>
          </p:cNvSpPr>
          <p:nvPr>
            <p:ph type="title"/>
          </p:nvPr>
        </p:nvSpPr>
        <p:spPr>
          <a:xfrm>
            <a:off x="0" y="0"/>
            <a:ext cx="9144000" cy="1066800"/>
          </a:xfrm>
          <a:solidFill>
            <a:schemeClr val="bg1">
              <a:lumMod val="75000"/>
            </a:schemeClr>
          </a:solidFill>
        </p:spPr>
        <p:txBody>
          <a:bodyPr rtlCol="0">
            <a:normAutofit fontScale="90000"/>
          </a:bodyPr>
          <a:lstStyle/>
          <a:p>
            <a:pPr eaLnBrk="1" fontAlgn="auto" hangingPunct="1">
              <a:spcAft>
                <a:spcPts val="0"/>
              </a:spcAft>
              <a:defRPr/>
            </a:pPr>
            <a:r>
              <a:rPr lang="en-US" sz="3600" b="1" dirty="0"/>
              <a:t>Agreements and Payments to Physicians and Other Referral Sources Policy</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786A-76D2-7146-9506-A4104EBD6E87}"/>
              </a:ext>
            </a:extLst>
          </p:cNvPr>
          <p:cNvSpPr>
            <a:spLocks noGrp="1"/>
          </p:cNvSpPr>
          <p:nvPr>
            <p:ph type="title"/>
          </p:nvPr>
        </p:nvSpPr>
        <p:spPr>
          <a:xfrm>
            <a:off x="0" y="0"/>
            <a:ext cx="9144000" cy="990600"/>
          </a:xfrm>
          <a:solidFill>
            <a:schemeClr val="bg1">
              <a:lumMod val="75000"/>
            </a:schemeClr>
          </a:solidFill>
        </p:spPr>
        <p:txBody>
          <a:bodyPr rtlCol="0">
            <a:normAutofit fontScale="90000"/>
          </a:bodyPr>
          <a:lstStyle/>
          <a:p>
            <a:pPr eaLnBrk="1" fontAlgn="auto" hangingPunct="1">
              <a:spcAft>
                <a:spcPts val="0"/>
              </a:spcAft>
              <a:defRPr/>
            </a:pPr>
            <a:r>
              <a:rPr lang="en-US" sz="3600" b="1" dirty="0"/>
              <a:t>Report and Return of Overpayments to Federal Health Care Programs Policy</a:t>
            </a:r>
          </a:p>
        </p:txBody>
      </p:sp>
      <p:sp>
        <p:nvSpPr>
          <p:cNvPr id="6" name="TextBox 5">
            <a:extLst>
              <a:ext uri="{FF2B5EF4-FFF2-40B4-BE49-F238E27FC236}">
                <a16:creationId xmlns:a16="http://schemas.microsoft.com/office/drawing/2014/main" id="{F021F796-80AC-3044-9FCF-A249FCE747FB}"/>
              </a:ext>
            </a:extLst>
          </p:cNvPr>
          <p:cNvSpPr txBox="1"/>
          <p:nvPr/>
        </p:nvSpPr>
        <p:spPr>
          <a:xfrm>
            <a:off x="457200" y="1752600"/>
            <a:ext cx="3886200" cy="3416300"/>
          </a:xfrm>
          <a:prstGeom prst="rect">
            <a:avLst/>
          </a:prstGeom>
          <a:noFill/>
        </p:spPr>
        <p:txBody>
          <a:bodyPr>
            <a:spAutoFit/>
          </a:bodyPr>
          <a:lstStyle/>
          <a:p>
            <a:pPr algn="just" eaLnBrk="1" hangingPunct="1">
              <a:defRPr/>
            </a:pPr>
            <a:r>
              <a:rPr lang="en-US" dirty="0">
                <a:solidFill>
                  <a:srgbClr val="262626"/>
                </a:solidFill>
                <a:latin typeface="+mj-lt"/>
                <a:cs typeface="+mn-cs"/>
              </a:rPr>
              <a:t>Administrative Policy A(10) (</a:t>
            </a:r>
            <a:r>
              <a:rPr lang="en-US" b="1" dirty="0">
                <a:solidFill>
                  <a:srgbClr val="262626"/>
                </a:solidFill>
                <a:latin typeface="+mj-lt"/>
                <a:cs typeface="+mn-cs"/>
              </a:rPr>
              <a:t>Report and Return of Overpayments to Federal Health Care Programs)</a:t>
            </a:r>
            <a:r>
              <a:rPr lang="en-US" dirty="0">
                <a:solidFill>
                  <a:srgbClr val="262626"/>
                </a:solidFill>
                <a:latin typeface="+mj-lt"/>
                <a:cs typeface="+mn-cs"/>
              </a:rPr>
              <a:t> states that any overpayments identified during billing compliance routine monitoring, internal audits, or investigations and confirmed as overpayments be reported and refunded.    </a:t>
            </a:r>
          </a:p>
          <a:p>
            <a:pPr algn="just" eaLnBrk="1" hangingPunct="1">
              <a:defRPr/>
            </a:pPr>
            <a:endParaRPr lang="en-US" dirty="0">
              <a:solidFill>
                <a:srgbClr val="262626"/>
              </a:solidFill>
              <a:latin typeface="+mj-lt"/>
              <a:cs typeface="+mn-cs"/>
            </a:endParaRPr>
          </a:p>
          <a:p>
            <a:pPr algn="just" eaLnBrk="1" hangingPunct="1">
              <a:defRPr/>
            </a:pPr>
            <a:r>
              <a:rPr lang="en-US" dirty="0">
                <a:solidFill>
                  <a:srgbClr val="262626"/>
                </a:solidFill>
                <a:latin typeface="+mj-lt"/>
                <a:cs typeface="+mn-cs"/>
              </a:rPr>
              <a:t>This would include any overpayments pertaining to arrangements with referral sources.</a:t>
            </a:r>
          </a:p>
        </p:txBody>
      </p:sp>
      <p:sp>
        <p:nvSpPr>
          <p:cNvPr id="311300" name="AutoShape 2" descr="data:image/jpeg;base64,/9j/4AAQSkZJRgABAQAAAQABAAD/2wCEAAkGBxQQEhQUEBQUFRUWFhQWFBQQFBAUFBcWFhQWFxYVFRYYHCggGRolGxQVITEhJSkrLi4uFx8zODMsNygtLisBCgoKDg0OGxAQGywkICQsLS4sLC0tMDcsLCwsLCwsNDQsLCw0LCwsLCwvLCwsLCwsLCwsLCwsLCwsLCwsLCwsLP/AABEIAMwA+AMBEQACEQEDEQH/xAAbAAABBQEBAAAAAAAAAAAAAAAAAQIDBAUGB//EAEgQAAIBAgMEBwMHBwsFAQAAAAECAAMRBBIhBQYxQRMiUWFxgZEyUqEUI0JiscHhM1NygpKy0RUWNENzdIOTs9LwByREwuIl/8QAGwEBAAIDAQEAAAAAAAAAAAAAAAQFAQIDBgf/xAA/EQACAQIEAwUGBAUDAgcAAAAAAQIDEQQSITEFQVETImFxgRQykbHR8AahweEVIzM0QhZS8SRyQ5KTorLC0v/aAAwDAQACEQMRAD8A9xgBACAEAIAQAgBACAEAIAQCjjNr0aLZalRVbsN7+duE4VMTSpvLKSTO9LC1qqzQjdFunVDAFTcEXBGoI7p2TTV0cWnF2Y68yYC8ALwAvAC8ALwAvAC8ALwAvAIqGJR75GDZTZspBsRyPfNYzjL3Xc2lCULZla5NNjUIAQAgBACAEAIAQAgBACAEAIAQAgBACAczsekr1caXAJLZdeyzC3wHpK+glKpVv1LTEycKVFR6X+RQ2JjalOnhDmIptUqU2XS2rdXXzPpI2GqShCnrpdp/oSsVRhUnV07ySa/Uc22KxpoTUYdNXcBlUFlpKQLILanXv4Tb2ipkTze9J8tUl0NVhKSqNZb5YrS+jk+oVtrV1o1es/UqUxTqOmVmRs2hBUe72c4lXqxpy1ejVm1un6CGFoSqx0WsXdJ3s0WsW+Ipvh6Zr61WqZmCLYCy2ABHLW06zdaM4Qz+9fl97HGmsPOFSeTSKVtfP5jKW0Kwp4imayhqVQKK1UAdUk8gDdtNNOc1VaqoTi5K8X7z6fXobSoUXOnNQdpJvKuv06keHx9ZvlKU6rtkph6b1EVX0IJ0y8CL8prGrVfaRjJuyum1r8jadCjHs5ygld2aT0+ZNS2rUqsCjkKuF6RwAutQgjs7dfKdI4ic5d16KF35s0lhadONpLVzsvLQrUcZiLYVunPzxKkFEsNbX4anX4Cc41K1qcs3vabI6To4e9WOT3Nd2OqbWrUaeIU1C7JVWmjsFuA17mwFvo/GHiKtOE1e7TST8/IRwtGrOnJRsnFtry/5HLtGsoxAD1HVaRenUqU8hDCwI1UA8fhMqtUipq7atdNq2vwNXh6UnTbik81mk76fEfhsVXFTDZqxYV6bEjKgCnLoV046gzMKlXtKd5e8n000MTpUezqZYWyPq9dSps81qdLFNRZmYVWUgKp+kM1S1vaty4TlS7WEKjg9VK37+Z2r9jOpSjUSScU9/gvI2N3cWXZ/n+lSykCoAtVTzzAAC3rwkvCVHJvv5l47og42koJdzK/DWL8jfk4rwgBACAEAIAQAgBACAEAIAQAgBACAEAw8VsR+kqPQrdGKo+cUoG5WupvoePrIc8NLPKUJWzb6E+ni4ZIxqQvl21sLiN31OGWgrWykMHIuc1ySbX53MSwkexVJO1uZiGOkq7rNXvpbwCtsL5qiqPleiQyvluCeJut+ZiWF7kYxesdmI43+ZOUldS0a/cjr7BapSdHrFndw5Yg5Rb6KrfQTWWElODUpXbd/+EbQx0YVFKMLJK1vqyLeCgzV8KEJBBfrhcwU2WxI4cuc1xUJOrTy+Opvg5xjRq5vDS++4193r03DVb1GqCqXy9W4vYZb8NTMPCdxpy7zd7mY4/vpqPdSta/6k1HCGg9SvVc1MyAMFp2OlvZAOo7ptGDpylUk73WuhzlUVWEaMI2s9NfmUt29nkUq1wV6S6JmBuEAIBI/WPpOOEptQlyvovIkY+unUgt8urt1LabGsuHXP+QYt7PtXN+3SdlQsoK/u/mcXi7yqPL76t5Da+wg4rgv+VdXBC+yRe3PXjMSwylnu/ed/KwjjXFwaj7qt5pjzsx3Wr0tYs1RMgsLIo7Qt+M6ezykpZp3bVvBehp7VCEoZIWUXfxfr0JU2V1sM2f8gpW1vauAL8dOEysLaUHf3VbzNXi+7Ujl9938iFdhOOlCVyod+kXKtir3vqQdRbS00WEksyUrJu/qdHjoPK5Qu0ravdFvZuy2Sq9aq4d2UL1VyKAO6+p0E60qDjN1Ju7emxyr4lTpqlCNknfV3NeSSGEAIAQAgBACAEAIAQAgBACAEAIAQAgEdasqC7G3jMpN7GHJLcyH3qwoNjWp3/TT+M7+y1ehH9rpdTSwuNSqL02DDlYg+luM4yhKO52jOMtiR3tNG0jolchapecXNs6KCG3mlzawXi4sF4uLFU7Rpip0Rdek93W/C/2TXtI3y31NHOObLfUtXm1zewXi4sIe6dI1Opo4dBUqTsnc52sTq8AkBgCiALACAEAIAQAgBACAEAIAl4AXgCXgBeAIWgHBbZp1to4v5OuenQUZqj5WAbhoDwPtAAdtzyllScKFLPuysqKderkWi6mqd0cIq5eiB+szOW9b/ZOXtVVu9zt7LSStY5p8HV2biUah0j0HPWUBmyi4vew4i9weeokpTjXpvPuiJklQmnDY79amYXlBVupNMvabTimLeaXNwvFwI1QAEk2A1JPCGw9DnMbvYAbUUzfWckDyHH7JEli1/iiJPFL/ABRz77Uc1xXsuYEaa5dFy9vZI7rNzzkbtG55zXo73v8ATpqf0WI+0Gdli3zR3WKfNHW5pNuTQzQZEbWbRk0ayjcWnUkhO6ujg1YsI8yCYGAOgBACAEAIAQAgCXgESYlCxVWUsOKhgSPEcplxaV2jVTi3ZM833q3wxHT1KdBujSmxTQAsxU2JJI4XvYCWuHwlPIpSV2yqxOLqZ3GOiRsbh7zVcSXpV7MyrmVwACRexDAaX1Gsj4zDxppSid8FiZVG4yOmqbVpKSDUW44gEMR4gSsrV4UYqU3ZPbxLOnTlUk4x1aK77dpDgWPgv8ZCfFcOub+BJWBqvp8Rg29T+t6D+M1XF8P4/Az7BV8CQbVpuLK2p0AIIkmhj8PVmoxer8DhVwtWEW2jmt2N7xVxLUaiql8yowYm7K2im40uLy8xGFywzp3KjD4q88jVjra8hxJkjkN6t5hhGVEVXcglgWIyjle3M6+km0MP2iu9CDXr9m7Lc6HZtfPSRiLZlVrdmYA2+MqcWrVWi0wzvTTLJeRiQRmp2fYZ27CfQ5dtDqUtro1SjUVQbkaWvrYgkegnKth6jg7I51KkZQaRxdE5WBKhrEXVuBtyMpoys9SDHR3NFtoq2ISrlyqoAKix4AjT1nZ1ouopWsjs6kXUUraGqa2Fr6FVv3jI3kRaS4ujWdlb5HdzoS3NnOew+hk3sJ9Dr20A6Q9h+MdhMdtAOkPYfjHYTHbQENWItwllZl2kros0Ks7nIuI0AkBgDoAQAgBAKi7Tok2FWnccRnX+M37OfRnLtqd7Zl8RMRtOjTF3qoB+kPgBxmY0py2TEq1OKu5I5HeLfLMpp4W4voap0NvqDiPEydQwVnmn8CsxPELrLT+P0Oe3TxnRYukSbBiUYk8cw5nxtJOLinRfhqRsFLLWXjp8Sbfetg3rsafSdLf5w0wvRk/rcW7xI2EnXlSThZx5Xb/K1ybi44dVGp5r87W/Ui2DVpIjmkWzWu+fRrDUcNLTzvG4Y6pWhCtbLJ2WVu2tt/HzLjhU8HClOdK+ZK7zb/S3kZVGuQ2YGzXveeuqYenOl2UleNrWPKQrVIVO1i7Sve5v4Taito/VPw/CeKx34dr0neh349P8l9fvQ9dg+PUaiUa3dl+T9eXqXRVXtHqJSPC107OEr+TLdYmi1dTj8UPoYlQwIINjfQjlO1OjXw041pwkkmtbHOVejXTpQmm2npc4fePBmhiai8i2dD9VusCPiPKfTaE1OmpI8NWg4TaZKm9WLC5RXe3C5ylv2iL/ABmHhqV72MrEVErXM+hSevVVblnqMBckkkk6kk+vlOrajG/JHJJydup7Hh7IqqOCgAeAFvunkq889Rs9RQhlppEtO7sAOcUIXld7IVpWVlzNmmoAAHKSHqcUrIbiKwRSzGwUXJ1Ogms5KKcnsg3YyamFwmK63zbE81OVvO1j6yK4YevrozRqMjm8VshBixRUkKbakgkdUn7pXVMPFYhUk7L9jk4LPYzcdhRTqMgYOFNsw4HSRascknG97GjVnY7ndaqzYZC5JILAE8SASB/Dyl5gpSlRTkSabvE15LNyDGVxTRmOtgdO08gO8mw85tCOaSRpUnli2ctgq2lr3PM9pvrbuveR8V/VZ1wn9GJpUHsZvTlmQmrM0qLTc1LCmAPEAWAEADAPL9v7MOHrMtuqSSh5FTy8Rwl3QqqpBPmeaxVB0qjXLkZbidiMNw2Des2WmLnieAAHaTyESmoK7OlOnKo7RNE7qVuKvTuLG1248tbWkeWJpyTjJaP9SbHCVItST1Rzu08LUpVGFZcrElu43N7g8CJ3oKEacYU9kkl5LQ5Vs7qOU1q238dS1sTZtatm6IdUjKzsbKNQbX5nTlec8QqTcXPeLul42a/U3oKraShzVm/A133UrKNGRj7oJB+ItMLFQZiWDnyaMzIVJDAgjQg8QZ3vfVENpp2ZOomLmti/s2jrmPAaCeY/EeOSp+zRers34Jfq/vc9L+HsFJ1HiJLRaLxf7fexY2ts1cXTCkhaiX6NzwIP0G7vskTgnGFRtRqvTk/0+nwLDivDXU/mU9+ZyVTdzFK2XoHJ7VylT+te09ksRSavmPMuhUWljp9gbGGEBeoQa5FgAQRTB4682M83xnjUYR7Kk9fl98l6l7wzhcm+0qLT5m9Qxt9Dx+2U2Fxna92XvfMtq+H7PVbHQbMpZRc8TL2MMkVEqXLNJyL2eZsYuQY2n0lNkvbMpF+NrznVp54OPVB6o5WrutUHssjeNwZTS4VVWzTOPZme2zX6UUjbOdOOmovx8JDdCardk/e/a5jK72NjB7r63quLe6l/tP8ACWFHhbveb+H1NlDqdNRARQqiwAsAOAEt4wUVlWx1uPzzawuYu8GK9lAbW6xPYdch8rO/+HJFCHP7++XqRMVU2j6/T4av0MTCHX007NNB4jh5SvxX9WRYYT+jE10PCaUHq0daq0uaGHaSTgXaZgEogCwAgBAKu0cAldMlRbjl2g9oPIzeFSUHeJzq0oVY5ZI4ja+6dSkC1Mh0FzqQrAd99D5eksIY+nZuppb4FPU4ZUT/AJfe+ZY2Dh+jojSxcsW7dCQB4WHxmk60azzQd1yaO9CjKjDLNWfO5rJjMlNlNgDzN+f2yJiKtKladSVkTaMKlS8IK5xe+e0abhaS3Z0a5axAUEeyCeN7j0ljgGqke1i+69viV+N7j7KXvI1t19p0jRpqpytSChgQbFveuON7SJj69PDz/mytmvb0JWCpTrR/lq+Xc3sZiDUIbTgLW107Zijlcbxd0zarmzWkrNHObyYMsyOouSCGt9XgT6zssZRw8X20klyuQ62Dq15LsotvnYq4PZZY9a2mp1sAO1j2SrrcbniJ9lgo6/7ny9Pr8CfQ4JGiu0xctP8Aaufr9PiQY3eXDUerTDVyNLr1KXkeJ8pnD/hyLefEScm9/v6nerxpxWWjFJITam8bphsNWpU6Smsa+YFc4HR1Mq2ueyWNDheFjOUFBaW5LmQquPxDhGWZ6359DIG+uK96n/liT1g6SVkiH7TUbvc1N1t462JxNOlVFMq2e9qYB0RmFj4iRcTgMOqbllRKw+LrOaWZkeC3zTMOmoAWPtUSfXI3H1nB8Dwykpwik1qdFxWu4uEndM9A2NtulikzUWBA0I1BHcQdRNKlKUH3jaFWMloaOec7G9wzxYXDPFhczH2eTiBWzCwtpY39nLxlfLBSeKVe6t09LGOdzTzywsZuGeLC4GpbjFhmOWxFc1HLc2NwDzvlyr6GkP8AEeTVHKrff3v8EV0pOUr9fv6L1Yi08rlRrawv2mwufW8pMVK9VsvsLHLSijUT2ZzpPvo61F3WW8O0mkU0KRgE4gDoAQAgDSYBze8uO16JfF/uH3+kouLYrXsY+b+haYCh/wCI/QpbOq3XLzFyO8HjJfA8UnB0HutV5P6EXi2HebtVtzJqihhlbyI4gy2xeEhiaeSXpbkVuGxMqE80TkNv7vVjUL0l6RTb2CM2gtqp1kzhiWHw6ozeqv8AMh8RvXrurBb2+Ro7ubEekrGv1SxByggtYDnbQSFxXBrHVYO/dinfxuTOG4h4SnLTvM6Ea2AHcB2CSIU404KMVZI4zm5yzPdmdtCsGYAcFFr9/OeQ4tilXrWjtHT1PTcOw7pUu9uznd9MYadCnSU26Ysz96rYBfC5+E9N+HMNGNDtOb1+hRcbrOVXJyWhxN56UozoNrn/APP2f44v/WEjU/60/T5Hea/kw9Tn7yScDoNw/wCn0f8AE/0nkfF/0mSML/VXqYDHUyQR2aW7m0Ww+Ipup0LKrjkVY2N/C9/Kcq0FODRvSllldHrxKjm8qSw0EzL2vGvgNAzL2vGvgNBcy9rxbyGgmZe1418BoGZe1418BoMrlcrXznqnq9unDzmVe62NZWyszcI1iznUIC3ixvb1JqHwZZvXmoQv9/e35nHDU3OaX397/kNwdybniTczz0pX1PRJW0NYezM0n30Yqe6yxhzLAiGjRgFhYA+AEAQwCDFVgisx4KCfSaVJqnBzeyRtCLlJRXM4WrULMWbiSSfOeMnNzk5PdnpIxUUorkNBtwmItxd09TLSaszTo1boDU4ngV4kdpE9pwutiK1LNUXk+q8fvU8txCnRpVMsPXwH5NMykW7TcfbLK/JogW0umI1Yro49fuMzlT2Dk1uRY2sQoyaK1wT9K/YZ5/jdevTSgtIvnz8i54TSozvJ6tGdPLl+c3v+f6L/AGb/AL4n0XgH9nH76njOL/3UvvkjlaaM18oJsCxsCbKOJNuA1Eur23KxI6DY1RMVhvkdR1p1FqGrhnqGyFmFnos3K51B7fjGqKVOfaJXTVn9TvTtOHZt2e6KVfdrGI2RsNWvyyoWU+DLcWm6xFJq6kjR0KidsprYXCnZaPVxBAxT02p0KAILpnFmq1baLYcB3+nGUu3ajH3U9X+iOsY9inKW/JCbG3BxOJoisppoGF6a1C2ZhyOgOUHlFXG04Ty6iGEnOOY54UGpVxTqDKyVFVlPIhwDJV1KF1s0R8rjKz6ntrX95R4yluWDWomvvrM+gsGvvrHoLBr76x6Cwa++segsGvvrHoLEeIJyNd1HVbUWuNOImVutDWS7r1MfFDKiU+BPXcdnJV8hYeUhY+td5US+H0csczLODpyrbLMvtwnXDq8zSs7RJ8PJ5ENGjALKwB8AIA0wDF3nr5aQX3mA8hqfulZxaploZer/AHJ3D4Zqt+iOVnmrF1YIFi6PnFXJ7SixXmQOY7Z7Pg+Mpzoqm/eWh5XiuEqRquotnqZu3NnHFlctTIygDo6twniLc/ES6ovsm29U/wAiprWqpJaNfmXcHhDRpigmZypuWYWA/R7FnPRydVvc6a5VSS25+f3oLi3AAQG9iSxHC/Cwnk+N4yFaSpw5bvx2PS8Jwk6UXOfMrSiLexzX/UE/0X+zqfvifRfw/wD2cfJfqeL4v/dP76GXuydMZ/cq/wC9TlrW/wAf+5FfDn5MxSZ2NDrd0sXWqYfG0KVSp0nRI9FFd7/Nvd1p66EgjQcZDxEYxnCbStfX9yTRlJwlFPW2hyTvqbnW5vc6353vzkyxGue07E3i+T4GkcUjLUSgX6NQM5pUyEVyDbKW00PfKOph89ZqD0vv4lrCrkprNvY8px+0jisWazDKalVWsOQzAKPQCW8KahTyrkitlPPPN1Z6ridv0Kbsj02LKbEgcT6zy9TiNKFR023dabF7DAznDOkrCLvDQP8AVN6f/U6+1w6s09ll0RINt0T/AFZ9PxmPbIdWPZZdEOG2KP5s+n4x7ZDqx7LLohf5Xo/mz6fjHtkOrM+yy6IP5Xo/mz6fjHtkOrHssuiD+VqR/q/h+Me2Q6sw8JLojON3cseZ+HKV1Wpnk2TqcMsUjSoJacmzpYkY62kzCx0ciPXeti5hxJZHNCiIBYEAdACANMA5feyp1qY7mPqQPulDxmXehHwbLbhi0k/IwZTFmEAsYOhmN9bLqcvtX5Ad5lhw3BPE1d7Jbv6EHH4tYentdvZBtjaiUV/7hcxJsqU7Flt71Qnjae1w8oVJulSlrFK55OvGcIKpVjpLYnwlXpKYysz02AIvpVS+ouPpLIuIVHFqdHNaSdnZ819+TJFB1sK4VbXi0mr9H9+aKdWmUYqeI/5eeJrUZUajpy3R66lVjVgpx2Yycjoc1/1C/wDF/s6n74n0T8P/ANnHyX6ni+L/AN1L76GVuydMZ/cq/wC9SlrW3j/3Iro8/JmLedjUlw2JamyvTYq6m6spsQe6YlFSVnsZTad0b/8APjFcSMOX/Oth6Rq37b2tfykf2Sn426XO3tE/D4BsjGvXXH1Kzl3bDG7NxPXHoO4ROKi4KK0uaxk5Zm+hg4M/OU/00/eE7y91nJbo9L2tQvWqH60+ZY+VsTPzPdYON8PHyEo4eWKldXIVrOxdpYeLmbFgYWYuLCjCzGYzYX5LGYWFGGjMLE1OjaYuLFgaRFOTSQbSV2FIXlvGOVJFfJ3dzQoLNjBepiATCAOgBAGNAOT3q/Kr+h/7Gee4v/Vj5fqXPDf6b8/0MWVJYhFwPp12UEKSL8bTtSxFWlFqEmr7nKpRp1GnJXa2KG08D0ygXtY3va/jJ3C+JPA1JTy5sytv6kPiPD1jIRjmtZ3/ACsW8P8ANhQpIygAEcdBaQZ15uq6ydm23p4u5LjQhGkqVrpJL4aD6lQsbsbntmtSrOrLPN3ZvTpxpxywVkNnO5uY+9ezHxXQdEVHRoytnJGpa4tYGes4VxvD4XDqnUUr+C8/E85j+FV69Z1INW8b+HgUdi7Bq0flGcp85hqlJcpY9ZyhBOnDqmTqn4kwkrWUtHfb9yLHgeJV7uO3V/Qzv5p1+2l+03+2b/6nwfSfwX1Nf4Fiusfi/oH806/bS/af/bM/6nwfSfwX1H8CxXWPxf0D+adftpftP/tj/U+D6T+C+o/gWK6x+L+hp7I2FVpU8SrlL1aJpplLEZswPW00Gk5VPxJhJOLSlo+i+pvHgmJSd3HXz+hn4fdaurqSadgyk2ZuAIPuzo/xNg2rWl8F9TRcCxV94/F/Q7jF1A7sw4E3F+M8ViqsataU47NnqMNSdOlGEt0Ooy1h7i8kV8vefmy/RhswiyomDI8CYuBbRcyFouAi5gbe8ssNRyrNLch1ql3lWxaoJJRwNCisAtIIBIIAsAIAxoBy29q9ame5h6EH75Q8Yj3oPwa+Rb8Mfdkji96KhXDOVJU3TVSQfbHMRwGEamOjGSTVno9eTM8XnKGEk4uz0280c3jdplqWGCVWzAN0lmcG5K2zHnznqcLw9RxGIlUprK7ZdF0d7dCgr4xypUIwm7r3tX1W/XmdBjdvhHZKdNqhQXqEEAKBx8bXnmsNwR1aUatSooKbtFNb32+Jd1+KKnUdOEHJxV34C1d4F6OmyIzmpcKg0IINiCeWsxT4FVdapCpNRUNXJ7Weui05fAzPisOzhOEXJy2S/X1KmL2102HrgBqdSnYEZtR1wNGHgRJmH4T7NjaDk1OE72037t9nfzI1biPb4WqknGUbX18bbmTiNp1VpYcBqg0JLZm6939m/Mi3xEu6PDsNPEV3KMHskrLu93e3JO/5FXUxlaNGik5dW+uu3oW6u1HXF5stUjID0IzEgmnwK8BbnIMOHUp8MVPNC+a2fS2kuT8dlrqSp42pHG57Sta+TW+3T5mnS3lpmiapUizBctwSSRcWPZa/pKmp+H68cUsPGSd1fNrolptrzLCHGKTw7rNWs7W6vcfg9vh3KVKbU2CFxmN7qBf7JriuByp01Uo1FNZsumlne3jz0N6HFIzm6dSDi7X16EKbzC6lqTqjtlVyRy7vOd5fh2VpKFWLnFXcdfn+xxXGVeLlTajJ2T/Ydi95Vpu9MU3ZlNha3WOnpNMP+HqlalCt2iSlrry+ptW4xCnUlTyNtdOYmI3kCs4SkzrT9tgQANbfbceUUfw/KUIOpVUXP3VbV8/lqKnGIxlJQg5KO7VtDYwmIWqiuvBhcX+yUmIoToVZUp7p2LSjVjWpqpHZk04nUJkE1Ey82VioeruX6JmrBZQzFzI+8xcC3gzYLzO5gbe/CWFDDW70yJVrX0iT0acmkYv0acAuU1gEwEAdACAEAY0Awt6KOakG91gfI6H7pWcVp5qGZcn+RP4dPLVt1R55vUL4Z7C+qcP0xIv4eaWPjfo/kyRxhN4SVvD5o5rHYQLSwrKlmYMXIBuSClr+pnq8JipTxWJhOXdjlyp8rp7fkeexGHUKNCUY6u+bTxW5NjaQp4iv0wqWYMU6MsM5NiFJA4cpywlWVbBUewy3TSlms8qW7t1OuIpxpYqq6ylZ3atfXw0Fq1HpJQUCrSpOWZgpJfVvesDw1A75pTp0a9atNuFSpFJK6tHbpd83ZvwMznUpUqUUpQg7t2bb3626ciHDU7JjAAwFlyhgc1ul534nhO9ed6uEbavd3tt7ny6HKlBqniEk9la+/vfPqOxyH5PhTY6F72B94HX0mMJOLx2JjdXeX5WNsRCSwtB2el/mXqb58dnAOVqZIuLcaXPvlfOn2PCFSk1eMknbwmTIy7TiPaJOzjfbrEyKWFdsI1lPVqgkWN7Gna9vGXM8RShxGKbXeg0teeZO3qVcaFSWClZPSV//AG2NtdqNUZjQpA5KJOdqZzhgvAHxPDxlE+HUqEEsTVfeqe6pd2zle9vL4FusbOrJujDaG7jrdLa/3cxazmotNmNVnznOXzFQLiwXkNNZfUoRoznCKhGGVZUrXe97/oVE5SqRhKWZyvre9lqtuRt7KQ/L6xsbWextpxTnPPcRkv4LRin/ALfky3wUX/E6jtyf/wBTJqURSeuKwqXJORULKHuxOpAItYgy6hVnXpUJ4dwtbvNpNxslsrrnoVsqcaVSrGspXvoldJ3b30Z1+xqeSjTGUrpfKxuRck2JsO2eI4pU7TFzlmUtd0rJ2VttfmepwEMmHgrW02bvYuyASwnahBzqJI51pZYNk9GWzZWIvUpoZsWlmDNh95lXewCSKeFqS30OM68I+IqpeWFKhCntuRZ1ZTLFOjOxyLdKlALdNIBYUQBwgCwAgBAGmAVMZRDqyngQR6zSpBVIOD2asbQm4SUlyOBrUyjFTxBIPlPHTg4ScXutD1EJKcVJcxl5oZC8yLGBvBtKrTq00pEDOPpAHUtlH2z0nBuH4Wvh6lavFvK+Ta0SvyKPimMr0a0KdJrvdVzvYbs7bbrUqU8SV6gJLIDpltfQcRr2TfGcGo1MPTr4JPv2sm+u2+xrheJ1Y1p0sU13Ve6XTyNKltqg/svwUuSQwAUG2tx8JVVOD42nrKHPKtVdt66W+exYQ4lhZ7S5XenL79RuE27RqtlRzc8AVYX8LjWZxHBcZQhnnDTnZp287fMxR4phq0skZa8tHr+QqbboFDUD9QEKTlfiRoLWvMPg+MjVVFw7zTaV1svG9guJ4V03VUu6nZuz3+FytS2mWxIVai9GVDBMrBrFM17lbd/GTanDoU8A6k6b7RNpu6t71tr+mxHhjHLFqEZrI1e1nfa+9rfmVdsbxqE/7ZxmDAG6mxWzai411Aknhv4fm6v/AFkO646a87re3gRsfxmCp/8ATS7yfNcrPqaVTbNOkqdK3WZFayqWOouTYDTnKyHCcRiKlTsI92MmrtpbPx3LCfEaNGEe1lq0non08Bz7aohVcv1WJCnKx1HEHTTznOPCMZKpKkoaxs3qtntrfX0uZlxLDKEajlo9Fo/teo19u0AuYvpmKiysSSLXsOY1Gs3jwTGylkUNbJ7rRPr0fhuJcUwsY5nLm1s9bdPqWMDtCnXBNNr20OhBB7wZFxeBr4SSjWja+3R+qO+GxdLERcqbvbf7ZpYSlfWWPCKO9V+S/Ug8Sq7U15svU8PLmUIy3RWKTWzLVPDzm8PSf+Jt20+pMtCFh6S/xQdafUeKE6qKWyNG29yRaMyYJkowCxTpQCwlOATKIA8CALACAEAIAhgEVQQDlt58Dr0qjuf7j93pKPiuG17aPr+hbcOr6dk/Q5+UpbBAOW3qTNiKAuRewuOIu4FxPZfh2eTBVpWva7t1tE8xxqObFUo7X/8A0ifF7GShQruGZ3KEFntfiLyLhuMVcZjKFPKoxUtl5P7Wh3r8Mp4XDVZpuUnHd+ZnjDKMAXCjMW6zW61ukta/ZoJZ+0TfGlSlJ5UtFyvlvt13IPYwXC3UUVmvq+ds3yGBw1TBBLFgqBrcQQ1zf4zplnCjjHVuk5StfplS0OacZ1cKqe6Sv8f+SvjaRV6mHX6VZSPAhgP3x6SVhasalKnjZcqbv+Tf/wAWR8RTcJzwsec18n9UaGMp2xjKvKkQP8kgStwlTNwuE585pv8A9QsK8LcQlCP+yy/8hlNUT5KFFs/SknTXLkOt+y9pbqnW/iDnrkyW8M2b52KtzpewqKtmzX8bWLzgjFDrin80lmcAi3QqCLH9aV8Mn8Pl3HO1SV0nZ37R8/DQmyUljV3lHuRs2rq2RfuU8RTUUUysWBqtqVKfRUEAXMn0ZzeKnniotQWzvzl4Ii1IQWHjllmTm+VuS8za25gqSNRFNhRf6HVOQ6jUkcCDbUyg4TjMTVhWdWLqQ5695aPRLmn0LfiOFoU5U1CSpy5aaPbnyd+bLO6VY1XqoVTMCL1KagZtWuWI0PM375z43gb9iqUpWltGTby6La+q00aN+F4v+q6kVdbyS97V9N9dmd5h8PYADlJFKnGnBQjsiPUqOpJyfMvUqE6GhaShAJBRgDhRgD1pQCRacAlCQB4EAcBAFgBACAEAIAhgDWEAq4ikGBBFwRYjumJRUlZ7GU2ndHE7V2eaLdqn2T9x755XGYR4efg9voeiwuJVaPitylIliUQ1sKjkM6KxX2SQCRrfQ+M70sTWpRcITaT3SejONTD0qklKcU2tmx9WmGBDAEHiDqD4znTnOnJTg7NbNcjecIzi4yV0xtOgirlVVC+6ALa8dJtOvVnU7SUm5deZrCjThDJGKS6ciPD4ClTN0pop7VUAztWx2Jrxy1akpLo2c6WDoUnmhBJ+CHNg6ZfOUXPoc1hm04azWOLxEaXZKby9L6G0sNRlPtHFZuvMX5MmfPkXP71hm4W4+E19prdl2Od5el9OvzM+z0u07XKs3W2pCdmUdfmqepueqOP/AAmd/wCJYzT+bLTRanL2DDa/y1rvoPr4GnUsHRWy6C4Gg7B3TnRxuIotunUau7uz3N6mEoVElOCdtrrYGwFIhVNNCq+yMosPARHHYmMpTVSV5bu+rMPCUHFRcFZbK2xJXwqVQFdFbsDAH0mlDEVqMr0pNN9OZvWoUqkbVIppdTb2NstaC2VVW/EKAB8J6XD06v8AUrycpvq9l0RQ4idP3KSSiunPxNqjSkojF6lTgFlacAfkgC5IAoWALaAOAgCwAgBACAEAIAQAgDSIBG6wCjjMMrqVYXB/56zSpTjUjlktDenUlTlmjuchtPZjUTfinJuzuaeaxeBnQd1rHr9S/wANi41lbaXT6FCQSWEAIAQAgBACAEAcikmw1M2hCU5ZYq7NZSUVmlsbOAwGXVtW+A8J6PBYBUe/LWXyKPF4x1e7Hb5mrSpSxIBeo04BcppAJQIA60ALQAtAFgBACAEAIAQAgBACAEAIAwiAROkAq1qV4Bg4/YQOtPqns+j+EqcRwuE9aej6ciyocRnHSpquvMxMTg3p+0p8RqPWU9bC1aPvx9eRa0sRTq+6/TmV7yOdgvAC8ALwBUBOgFz3azMYuTtFXZiTUVduxew+zHb2uqPjLOhwurPWfdX5kCtxGnHSHef5GvhcGqDqjxPMy7oYanRVoL15lRWrzqu8mXaVKdziXKVKAWkSATqIA4QBYAQAgBACAEAIAQAgBACAEAIAQBCIA0iARukAgqUoBWejAKNfZqNxQeNrH4SPUwlCprKKO8MTVhtJlN9i0+xh5mRnwvDvZNep3XEa63t8Bn8ip9b1/CY/hWH8fibfxKt4fAkTZNMfRv4kmdY8Ow8f8ficpY6vL/L4FqnhgOAA8BJcYRgrRVvIjSnKTvJ3JlozY1J0owCxTpQCwiQCYCAOAgCwAgBACAEAIAQAgBACAEAIAQAgBACAJaAIRAGFYBG1OARNSgEZowBvQQBOggDxRgD1pQCVacAkVIA8CAOtAFgBACAEAIAQAgBACAEAIAQAgBACAEAIAQAgCWgCEQBpWAIUgCZIAnRwBckAcEgCgQB1oAQBYAQAgBACAEAIAQAgBACAEAIAQAgBACAEAIAQAgBAEtAC0ALQAtAC0ALQBYAQAgBACAEAIAQAgBACAEAIAQAgBACAEAIAQAgBACAEAIAQAgBACAEAIAQAgBACAEAIAQAgBACAEAIAQAgBACAEA//Z">
            <a:extLst>
              <a:ext uri="{FF2B5EF4-FFF2-40B4-BE49-F238E27FC236}">
                <a16:creationId xmlns:a16="http://schemas.microsoft.com/office/drawing/2014/main" id="{66298DEE-183E-FF4C-A029-B52DA1290BAF}"/>
              </a:ext>
            </a:extLst>
          </p:cNvPr>
          <p:cNvSpPr>
            <a:spLocks noChangeAspect="1" noChangeArrowheads="1"/>
          </p:cNvSpPr>
          <p:nvPr/>
        </p:nvSpPr>
        <p:spPr bwMode="auto">
          <a:xfrm>
            <a:off x="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311301" name="Picture 3">
            <a:extLst>
              <a:ext uri="{FF2B5EF4-FFF2-40B4-BE49-F238E27FC236}">
                <a16:creationId xmlns:a16="http://schemas.microsoft.com/office/drawing/2014/main" id="{B2D91833-9060-7940-8664-AD0422190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5000"/>
            <a:ext cx="3117850" cy="256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DF3F-48C3-264A-AE73-5222B41383A8}"/>
              </a:ext>
            </a:extLst>
          </p:cNvPr>
          <p:cNvSpPr>
            <a:spLocks noGrp="1"/>
          </p:cNvSpPr>
          <p:nvPr>
            <p:ph type="title"/>
          </p:nvPr>
        </p:nvSpPr>
        <p:spPr>
          <a:xfrm>
            <a:off x="0" y="0"/>
            <a:ext cx="9144000" cy="1752600"/>
          </a:xfrm>
          <a:solidFill>
            <a:schemeClr val="bg1">
              <a:lumMod val="75000"/>
            </a:schemeClr>
          </a:solidFill>
        </p:spPr>
        <p:txBody>
          <a:bodyPr rtlCol="0">
            <a:normAutofit/>
          </a:bodyPr>
          <a:lstStyle/>
          <a:p>
            <a:pPr eaLnBrk="1" fontAlgn="auto" hangingPunct="1">
              <a:spcAft>
                <a:spcPts val="0"/>
              </a:spcAft>
              <a:defRPr/>
            </a:pPr>
            <a:r>
              <a:rPr lang="en-US" sz="3600" b="1" dirty="0"/>
              <a:t>Non-Monetary Compensation to Physicians and Their Immediate Family Members and Medical Staff Incidental Benefits Policy</a:t>
            </a:r>
          </a:p>
        </p:txBody>
      </p:sp>
      <p:sp>
        <p:nvSpPr>
          <p:cNvPr id="6" name="TextBox 5">
            <a:extLst>
              <a:ext uri="{FF2B5EF4-FFF2-40B4-BE49-F238E27FC236}">
                <a16:creationId xmlns:a16="http://schemas.microsoft.com/office/drawing/2014/main" id="{3E69E5AE-52B0-F04F-872B-B6165FAD99C9}"/>
              </a:ext>
            </a:extLst>
          </p:cNvPr>
          <p:cNvSpPr txBox="1"/>
          <p:nvPr/>
        </p:nvSpPr>
        <p:spPr>
          <a:xfrm>
            <a:off x="533400" y="2535238"/>
            <a:ext cx="4419600" cy="2308225"/>
          </a:xfrm>
          <a:prstGeom prst="rect">
            <a:avLst/>
          </a:prstGeom>
          <a:noFill/>
        </p:spPr>
        <p:txBody>
          <a:bodyPr>
            <a:spAutoFit/>
          </a:bodyPr>
          <a:lstStyle/>
          <a:p>
            <a:pPr algn="just" eaLnBrk="1" hangingPunct="1">
              <a:defRPr/>
            </a:pPr>
            <a:r>
              <a:rPr lang="en-US" dirty="0">
                <a:solidFill>
                  <a:srgbClr val="262626"/>
                </a:solidFill>
                <a:latin typeface="+mj-lt"/>
                <a:cs typeface="+mn-cs"/>
              </a:rPr>
              <a:t>Administrative Policy I(31) (</a:t>
            </a:r>
            <a:r>
              <a:rPr lang="en-US" b="1" dirty="0">
                <a:solidFill>
                  <a:srgbClr val="262626"/>
                </a:solidFill>
                <a:latin typeface="+mj-lt"/>
                <a:cs typeface="+mn-cs"/>
              </a:rPr>
              <a:t>Non-Monetary Compensation to Physicians  and Their Immediate Family Members and Medical Staff Incidental Benefits) </a:t>
            </a:r>
            <a:r>
              <a:rPr lang="en-US" dirty="0">
                <a:solidFill>
                  <a:srgbClr val="262626"/>
                </a:solidFill>
                <a:latin typeface="+mj-lt"/>
                <a:cs typeface="+mn-cs"/>
              </a:rPr>
              <a:t> provides guidance with respect how compensation in the form of certain items and services is treated under the non-monetary compensation exception of the  Stark Law.</a:t>
            </a:r>
          </a:p>
        </p:txBody>
      </p:sp>
      <p:pic>
        <p:nvPicPr>
          <p:cNvPr id="313348" name="Picture 2" descr="https://encrypted-tbn0.gstatic.com/images?q=tbn:ANd9GcTTdPSZv0q1U8QEftv5Il_n9d-Gnoup81gMOuUKpCYNLvFg9-oVtw">
            <a:extLst>
              <a:ext uri="{FF2B5EF4-FFF2-40B4-BE49-F238E27FC236}">
                <a16:creationId xmlns:a16="http://schemas.microsoft.com/office/drawing/2014/main" id="{BA9D145F-4EB8-ED45-841E-37C245FC2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774950"/>
            <a:ext cx="21510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AF0B72-57D5-F34A-9874-B892770943E1}"/>
              </a:ext>
            </a:extLst>
          </p:cNvPr>
          <p:cNvSpPr txBox="1"/>
          <p:nvPr/>
        </p:nvSpPr>
        <p:spPr>
          <a:xfrm>
            <a:off x="266700" y="2133600"/>
            <a:ext cx="8534400" cy="3478213"/>
          </a:xfrm>
          <a:prstGeom prst="rect">
            <a:avLst/>
          </a:prstGeom>
          <a:noFill/>
        </p:spPr>
        <p:txBody>
          <a:bodyPr>
            <a:spAutoFit/>
          </a:bodyPr>
          <a:lstStyle/>
          <a:p>
            <a:pPr algn="just" eaLnBrk="1" hangingPunct="1">
              <a:defRPr/>
            </a:pPr>
            <a:r>
              <a:rPr lang="en-US" sz="2200" dirty="0">
                <a:solidFill>
                  <a:srgbClr val="262626"/>
                </a:solidFill>
                <a:cs typeface="+mn-cs"/>
              </a:rPr>
              <a:t>The Medical Center may provide non-monetary compensation to the physician or an immediate family member of the physician if it satisfies an exception providing the non-monetary compensation:</a:t>
            </a:r>
          </a:p>
          <a:p>
            <a:pPr algn="just" eaLnBrk="1" hangingPunct="1">
              <a:defRPr/>
            </a:pPr>
            <a:endParaRPr lang="en-US" sz="2200" dirty="0">
              <a:solidFill>
                <a:srgbClr val="262626"/>
              </a:solidFill>
              <a:cs typeface="+mn-cs"/>
            </a:endParaRPr>
          </a:p>
          <a:p>
            <a:pPr marL="285750" indent="-285750" algn="just" eaLnBrk="1" hangingPunct="1">
              <a:buFont typeface="Arial" panose="020B0604020202020204" pitchFamily="34" charset="0"/>
              <a:buChar char="•"/>
              <a:defRPr/>
            </a:pPr>
            <a:r>
              <a:rPr lang="en-US" sz="2200" dirty="0">
                <a:solidFill>
                  <a:srgbClr val="262626"/>
                </a:solidFill>
                <a:cs typeface="+mn-cs"/>
              </a:rPr>
              <a:t>Is not in the form of cash or a cash equivalent (e.g., gift certificate);</a:t>
            </a:r>
          </a:p>
          <a:p>
            <a:pPr marL="285750" indent="-285750" algn="just" eaLnBrk="1" hangingPunct="1">
              <a:buFont typeface="Arial" panose="020B0604020202020204" pitchFamily="34" charset="0"/>
              <a:buChar char="•"/>
              <a:defRPr/>
            </a:pPr>
            <a:r>
              <a:rPr lang="en-US" sz="2200" dirty="0">
                <a:solidFill>
                  <a:srgbClr val="262626"/>
                </a:solidFill>
                <a:cs typeface="+mn-cs"/>
              </a:rPr>
              <a:t>Does not take into account the volume or value of referrals;</a:t>
            </a:r>
          </a:p>
          <a:p>
            <a:pPr marL="285750" indent="-285750" algn="just" eaLnBrk="1" hangingPunct="1">
              <a:buFont typeface="Arial" panose="020B0604020202020204" pitchFamily="34" charset="0"/>
              <a:buChar char="•"/>
              <a:defRPr/>
            </a:pPr>
            <a:r>
              <a:rPr lang="en-US" sz="2200" dirty="0">
                <a:solidFill>
                  <a:srgbClr val="262626"/>
                </a:solidFill>
                <a:cs typeface="+mn-cs"/>
              </a:rPr>
              <a:t>Was not solicited, directly or indirectly, by the physician or his/her immediate family member;</a:t>
            </a:r>
          </a:p>
          <a:p>
            <a:pPr marL="285750" indent="-285750" algn="just" eaLnBrk="1" hangingPunct="1">
              <a:buFont typeface="Arial" panose="020B0604020202020204" pitchFamily="34" charset="0"/>
              <a:buChar char="•"/>
              <a:defRPr/>
            </a:pPr>
            <a:r>
              <a:rPr lang="en-US" sz="2200" dirty="0">
                <a:solidFill>
                  <a:srgbClr val="262626"/>
                </a:solidFill>
                <a:cs typeface="+mn-cs"/>
              </a:rPr>
              <a:t>Does not, when added to all other non-monetary compensation in a calendar year, exceed the cap established by CMS;</a:t>
            </a:r>
            <a:endParaRPr lang="en-US" sz="2200" dirty="0">
              <a:solidFill>
                <a:schemeClr val="accent2"/>
              </a:solidFill>
              <a:cs typeface="+mn-cs"/>
            </a:endParaRPr>
          </a:p>
        </p:txBody>
      </p:sp>
      <p:sp>
        <p:nvSpPr>
          <p:cNvPr id="8" name="Title 1">
            <a:extLst>
              <a:ext uri="{FF2B5EF4-FFF2-40B4-BE49-F238E27FC236}">
                <a16:creationId xmlns:a16="http://schemas.microsoft.com/office/drawing/2014/main" id="{7C73A724-9612-D144-960C-429C689FFE9B}"/>
              </a:ext>
            </a:extLst>
          </p:cNvPr>
          <p:cNvSpPr>
            <a:spLocks noGrp="1"/>
          </p:cNvSpPr>
          <p:nvPr>
            <p:ph type="title"/>
          </p:nvPr>
        </p:nvSpPr>
        <p:spPr>
          <a:xfrm>
            <a:off x="0" y="0"/>
            <a:ext cx="9144000" cy="1752600"/>
          </a:xfrm>
          <a:solidFill>
            <a:schemeClr val="bg1">
              <a:lumMod val="75000"/>
            </a:schemeClr>
          </a:solidFill>
        </p:spPr>
        <p:txBody>
          <a:bodyPr rtlCol="0">
            <a:normAutofit/>
          </a:bodyPr>
          <a:lstStyle/>
          <a:p>
            <a:pPr eaLnBrk="1" fontAlgn="auto" hangingPunct="1">
              <a:spcAft>
                <a:spcPts val="0"/>
              </a:spcAft>
              <a:defRPr/>
            </a:pPr>
            <a:r>
              <a:rPr lang="en-US" sz="3600" b="1" dirty="0"/>
              <a:t>Non-Monetary Compensation to Physicians and Their Immediate Family Members and Medical Staff Incidental Benefits Policy</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3C97F6-3AE0-1045-9083-0112AD5D1EDB}"/>
              </a:ext>
            </a:extLst>
          </p:cNvPr>
          <p:cNvSpPr txBox="1"/>
          <p:nvPr/>
        </p:nvSpPr>
        <p:spPr>
          <a:xfrm>
            <a:off x="152400" y="2057400"/>
            <a:ext cx="3733800" cy="3140075"/>
          </a:xfrm>
          <a:prstGeom prst="rect">
            <a:avLst/>
          </a:prstGeom>
          <a:noFill/>
        </p:spPr>
        <p:txBody>
          <a:bodyPr>
            <a:spAutoFit/>
          </a:bodyPr>
          <a:lstStyle/>
          <a:p>
            <a:pPr marL="285750" indent="-285750" algn="just" eaLnBrk="1" hangingPunct="1">
              <a:buFont typeface="Arial" panose="020B0604020202020204" pitchFamily="34" charset="0"/>
              <a:buChar char="•"/>
              <a:defRPr/>
            </a:pPr>
            <a:r>
              <a:rPr lang="en-US" sz="2200" dirty="0">
                <a:solidFill>
                  <a:srgbClr val="262626"/>
                </a:solidFill>
                <a:cs typeface="+mn-cs"/>
              </a:rPr>
              <a:t>Does not violate the AKS or any Federal or State law or regulation governing billing or claims submission; and,</a:t>
            </a:r>
          </a:p>
          <a:p>
            <a:pPr marL="285750" indent="-285750" algn="just" eaLnBrk="1" hangingPunct="1">
              <a:buFont typeface="Arial" panose="020B0604020202020204" pitchFamily="34" charset="0"/>
              <a:buChar char="•"/>
              <a:defRPr/>
            </a:pPr>
            <a:r>
              <a:rPr lang="en-US" sz="2200" dirty="0">
                <a:solidFill>
                  <a:srgbClr val="262626"/>
                </a:solidFill>
                <a:cs typeface="+mn-cs"/>
              </a:rPr>
              <a:t>Is reported to the Medical Center’s Medical Affairs Department using the </a:t>
            </a:r>
            <a:r>
              <a:rPr lang="en-US" sz="2200" i="1" dirty="0">
                <a:solidFill>
                  <a:srgbClr val="262626"/>
                </a:solidFill>
                <a:cs typeface="+mn-cs"/>
              </a:rPr>
              <a:t>Non Monetary Compensation Reporting Form.</a:t>
            </a:r>
            <a:endParaRPr lang="en-US" sz="2200" dirty="0">
              <a:solidFill>
                <a:srgbClr val="262626"/>
              </a:solidFill>
              <a:cs typeface="+mn-cs"/>
            </a:endParaRPr>
          </a:p>
        </p:txBody>
      </p:sp>
      <p:sp>
        <p:nvSpPr>
          <p:cNvPr id="10" name="Title 1">
            <a:extLst>
              <a:ext uri="{FF2B5EF4-FFF2-40B4-BE49-F238E27FC236}">
                <a16:creationId xmlns:a16="http://schemas.microsoft.com/office/drawing/2014/main" id="{3E06961C-2415-BF4D-B18B-98CEA0029BAC}"/>
              </a:ext>
            </a:extLst>
          </p:cNvPr>
          <p:cNvSpPr>
            <a:spLocks noGrp="1"/>
          </p:cNvSpPr>
          <p:nvPr>
            <p:ph type="title"/>
          </p:nvPr>
        </p:nvSpPr>
        <p:spPr>
          <a:xfrm>
            <a:off x="0" y="0"/>
            <a:ext cx="9144000" cy="1752600"/>
          </a:xfrm>
          <a:solidFill>
            <a:schemeClr val="bg1">
              <a:lumMod val="75000"/>
            </a:schemeClr>
          </a:solidFill>
        </p:spPr>
        <p:txBody>
          <a:bodyPr rtlCol="0">
            <a:normAutofit/>
          </a:bodyPr>
          <a:lstStyle/>
          <a:p>
            <a:pPr eaLnBrk="1" fontAlgn="auto" hangingPunct="1">
              <a:spcAft>
                <a:spcPts val="0"/>
              </a:spcAft>
              <a:defRPr/>
            </a:pPr>
            <a:r>
              <a:rPr lang="en-US" sz="3600" b="1" dirty="0"/>
              <a:t>Non-Monetary Compensation to Physicians and Their Immediate Family Members and Medical Staff Incidental Benefits Policy</a:t>
            </a:r>
          </a:p>
        </p:txBody>
      </p:sp>
      <p:pic>
        <p:nvPicPr>
          <p:cNvPr id="317444" name="Picture 1">
            <a:extLst>
              <a:ext uri="{FF2B5EF4-FFF2-40B4-BE49-F238E27FC236}">
                <a16:creationId xmlns:a16="http://schemas.microsoft.com/office/drawing/2014/main" id="{9292AA4C-793E-C243-A074-0581152C9D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24050"/>
            <a:ext cx="3810000" cy="435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54BCDD-A621-FC4F-9EEE-F92431909AE1}"/>
              </a:ext>
            </a:extLst>
          </p:cNvPr>
          <p:cNvSpPr txBox="1"/>
          <p:nvPr/>
        </p:nvSpPr>
        <p:spPr>
          <a:xfrm>
            <a:off x="838200" y="2286000"/>
            <a:ext cx="4991100" cy="3416300"/>
          </a:xfrm>
          <a:prstGeom prst="rect">
            <a:avLst/>
          </a:prstGeom>
          <a:noFill/>
        </p:spPr>
        <p:txBody>
          <a:bodyPr>
            <a:spAutoFit/>
          </a:bodyPr>
          <a:lstStyle/>
          <a:p>
            <a:pPr algn="just" eaLnBrk="1" hangingPunct="1">
              <a:defRPr/>
            </a:pPr>
            <a:r>
              <a:rPr lang="en-US" dirty="0">
                <a:solidFill>
                  <a:srgbClr val="262626"/>
                </a:solidFill>
                <a:cs typeface="+mn-cs"/>
              </a:rPr>
              <a:t>Examples of non-monetary compensation include, but are not limited to:</a:t>
            </a:r>
          </a:p>
          <a:p>
            <a:pPr algn="just" eaLnBrk="1" hangingPunct="1">
              <a:defRPr/>
            </a:pPr>
            <a:endParaRPr lang="en-US" dirty="0">
              <a:solidFill>
                <a:srgbClr val="262626"/>
              </a:solidFill>
              <a:cs typeface="+mn-cs"/>
            </a:endParaRPr>
          </a:p>
          <a:p>
            <a:pPr marL="285750" indent="-285750" algn="just" eaLnBrk="1" hangingPunct="1">
              <a:buFont typeface="Wingdings" panose="05000000000000000000" pitchFamily="2" charset="2"/>
              <a:buChar char="v"/>
              <a:defRPr/>
            </a:pPr>
            <a:r>
              <a:rPr lang="en-US" dirty="0">
                <a:solidFill>
                  <a:srgbClr val="262626"/>
                </a:solidFill>
                <a:cs typeface="+mn-cs"/>
              </a:rPr>
              <a:t>Staff events such as picnics, golf tournaments;</a:t>
            </a:r>
          </a:p>
          <a:p>
            <a:pPr marL="285750" indent="-285750" algn="just" eaLnBrk="1" hangingPunct="1">
              <a:buFont typeface="Wingdings" panose="05000000000000000000" pitchFamily="2" charset="2"/>
              <a:buChar char="v"/>
              <a:defRPr/>
            </a:pPr>
            <a:r>
              <a:rPr lang="en-US" dirty="0">
                <a:solidFill>
                  <a:srgbClr val="262626"/>
                </a:solidFill>
                <a:cs typeface="+mn-cs"/>
              </a:rPr>
              <a:t>Welcome gift baskets;</a:t>
            </a:r>
          </a:p>
          <a:p>
            <a:pPr marL="285750" indent="-285750" algn="just" eaLnBrk="1" hangingPunct="1">
              <a:buFont typeface="Wingdings" panose="05000000000000000000" pitchFamily="2" charset="2"/>
              <a:buChar char="v"/>
              <a:defRPr/>
            </a:pPr>
            <a:r>
              <a:rPr lang="en-US" dirty="0">
                <a:solidFill>
                  <a:srgbClr val="262626"/>
                </a:solidFill>
                <a:cs typeface="+mn-cs"/>
              </a:rPr>
              <a:t>Birthday gifts;</a:t>
            </a:r>
          </a:p>
          <a:p>
            <a:pPr marL="285750" indent="-285750" algn="just" eaLnBrk="1" hangingPunct="1">
              <a:buFont typeface="Wingdings" panose="05000000000000000000" pitchFamily="2" charset="2"/>
              <a:buChar char="v"/>
              <a:defRPr/>
            </a:pPr>
            <a:r>
              <a:rPr lang="en-US" dirty="0">
                <a:solidFill>
                  <a:srgbClr val="262626"/>
                </a:solidFill>
                <a:cs typeface="+mn-cs"/>
              </a:rPr>
              <a:t>‘Doctor Day’ gifts;</a:t>
            </a:r>
          </a:p>
          <a:p>
            <a:pPr marL="285750" indent="-285750" algn="just" eaLnBrk="1" hangingPunct="1">
              <a:buFont typeface="Wingdings" panose="05000000000000000000" pitchFamily="2" charset="2"/>
              <a:buChar char="v"/>
              <a:defRPr/>
            </a:pPr>
            <a:r>
              <a:rPr lang="en-US" dirty="0">
                <a:solidFill>
                  <a:srgbClr val="262626"/>
                </a:solidFill>
                <a:cs typeface="+mn-cs"/>
              </a:rPr>
              <a:t>Gifts for holidays;</a:t>
            </a:r>
          </a:p>
          <a:p>
            <a:pPr marL="285750" indent="-285750" algn="just" eaLnBrk="1" hangingPunct="1">
              <a:buFont typeface="Wingdings" panose="05000000000000000000" pitchFamily="2" charset="2"/>
              <a:buChar char="v"/>
              <a:defRPr/>
            </a:pPr>
            <a:r>
              <a:rPr lang="en-US" dirty="0">
                <a:solidFill>
                  <a:srgbClr val="262626"/>
                </a:solidFill>
                <a:cs typeface="+mn-cs"/>
              </a:rPr>
              <a:t>Tickets to sporting events;</a:t>
            </a:r>
          </a:p>
          <a:p>
            <a:pPr marL="285750" indent="-285750" algn="just" eaLnBrk="1" hangingPunct="1">
              <a:buFont typeface="Wingdings" panose="05000000000000000000" pitchFamily="2" charset="2"/>
              <a:buChar char="v"/>
              <a:defRPr/>
            </a:pPr>
            <a:r>
              <a:rPr lang="en-US" dirty="0">
                <a:solidFill>
                  <a:srgbClr val="262626"/>
                </a:solidFill>
                <a:cs typeface="+mn-cs"/>
              </a:rPr>
              <a:t>Concerts and performances</a:t>
            </a:r>
          </a:p>
          <a:p>
            <a:pPr marL="285750" indent="-285750" algn="just" eaLnBrk="1" hangingPunct="1">
              <a:buFont typeface="Wingdings" panose="05000000000000000000" pitchFamily="2" charset="2"/>
              <a:buChar char="v"/>
              <a:defRPr/>
            </a:pPr>
            <a:endParaRPr lang="en-US" dirty="0">
              <a:solidFill>
                <a:srgbClr val="262626"/>
              </a:solidFill>
              <a:cs typeface="+mn-cs"/>
            </a:endParaRPr>
          </a:p>
          <a:p>
            <a:pPr algn="just" eaLnBrk="1" hangingPunct="1">
              <a:defRPr/>
            </a:pPr>
            <a:endParaRPr lang="en-US" dirty="0">
              <a:solidFill>
                <a:srgbClr val="262626"/>
              </a:solidFill>
              <a:cs typeface="+mn-cs"/>
            </a:endParaRPr>
          </a:p>
        </p:txBody>
      </p:sp>
      <p:sp>
        <p:nvSpPr>
          <p:cNvPr id="10" name="Title 1">
            <a:extLst>
              <a:ext uri="{FF2B5EF4-FFF2-40B4-BE49-F238E27FC236}">
                <a16:creationId xmlns:a16="http://schemas.microsoft.com/office/drawing/2014/main" id="{F77E17CF-CB01-724F-8793-9B303F580E25}"/>
              </a:ext>
            </a:extLst>
          </p:cNvPr>
          <p:cNvSpPr>
            <a:spLocks noGrp="1"/>
          </p:cNvSpPr>
          <p:nvPr>
            <p:ph type="title"/>
          </p:nvPr>
        </p:nvSpPr>
        <p:spPr>
          <a:xfrm>
            <a:off x="0" y="0"/>
            <a:ext cx="9144000" cy="1752600"/>
          </a:xfrm>
          <a:solidFill>
            <a:schemeClr val="bg1">
              <a:lumMod val="75000"/>
            </a:schemeClr>
          </a:solidFill>
        </p:spPr>
        <p:txBody>
          <a:bodyPr rtlCol="0">
            <a:normAutofit/>
          </a:bodyPr>
          <a:lstStyle/>
          <a:p>
            <a:pPr eaLnBrk="1" fontAlgn="auto" hangingPunct="1">
              <a:spcAft>
                <a:spcPts val="0"/>
              </a:spcAft>
              <a:defRPr/>
            </a:pPr>
            <a:r>
              <a:rPr lang="en-US" sz="3600" b="1" dirty="0"/>
              <a:t>Non-Monetary Compensation to Physicians and Their Immediate Family Members and Medical Staff Incidental Benefits Policy</a:t>
            </a:r>
          </a:p>
        </p:txBody>
      </p:sp>
      <p:pic>
        <p:nvPicPr>
          <p:cNvPr id="319492" name="Picture 2" descr="https://encrypted-tbn1.gstatic.com/images?q=tbn:ANd9GcQg9ryAtLp42HQJt4jsryXPlv5leZYXN6fs-zTqtqFUA44zlSEdGg">
            <a:extLst>
              <a:ext uri="{FF2B5EF4-FFF2-40B4-BE49-F238E27FC236}">
                <a16:creationId xmlns:a16="http://schemas.microsoft.com/office/drawing/2014/main" id="{3100EFC8-6100-D541-AD9B-948DB571C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0" y="2438400"/>
            <a:ext cx="2192338"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7" descr="data:image/jpeg;base64,/9j/4AAQSkZJRgABAQAAAQABAAD/2wCEAAkGBxQQEhQUEhQVFRUVGBgXFxgXFxwXHxwcHBwcHBwcGCAcHCgiHCIlHBccITEhJSksLi4uGB8zODMsNygtLiwBCgoKDg0OGxAQGywkICYsLDQ0NCwsLCwsLCwsLCwsLCwsLCwsLCwsLC0sLCwsLCwsLCwsLCwsLCwsLCwsLCwsLP/AABEIALcBEwMBEQACEQEDEQH/xAAcAAACAgMBAQAAAAAAAAAAAAAAAQUHAwQGAgj/xABNEAACAQMCAgYFCAcGBAMJAAABAgMABBESIQUxBhMiQVFhBzJxgZMUFRdUY5HS4hYjQlKhsfAzYnKCksFzotHxNbLDNDZDRFN0lLPC/8QAGgEBAAMBAQEAAAAAAAAAAAAAAAEDBAIFBv/EAD8RAAIBAgQCBwYFAgUEAwEAAAABAgMRBBIhMUFRE2FxgZGhsRQiMkLB0QUzUmLwcuEjgpKiwlNjsvEkNNIV/9oADAMBAAIRAxEAPwC1aAKAdAKgCgHQCoB0AUAqAKAdAFAKgGBXM5xgs0nZdYSb2InivSW0tf7e4jQ/u5y3uArIsdCppRjKf9K08XZeZZ0bXxWRzN36WbBPVE0n+FMf+bFWqOOn8NJL+qf/AOUzhypLeXgR7emW2ztbz/fH+Kp9n/EP+34y+w6SjzfkZbf0xWbbNDcL59hv5NmnQ/iC+WD7JSXrEZ6XN+BOcP8ASNw6bYThD4SKU/iRiuJVq9P8yjLtjaS8nfyOkoP4ZI6e3nWQakZXB5FSD/Kpo4ujVdoy15PR+D1IlCS3RkrScioB0AUAqAKAdAKgCgHQCoAoB0Af1zoBUA6AVAFAOgFQBQDoBUAUA6AKAMVEpKKu9glc43pb6RbaxJRP184/YQ7Kf77d3s5+VZYTr4r/AOurR/VLb/Kt326I7llp/G+5Fb9IukvErkp8pZ7WCR9GI1wF5E6hqDZCsDpJXI7q10vw3Dp55/4klxlr4LZeBVOtPZaLqI4cLgs7147nTJGqvuSxy6g4zowcF107jk2d+db05Sh7pQ2lLUxcJWNkuF+TSyGb+z0Lr6rBLLpbck6iFPioPeduas4wazzS7WkRG7TsmSrWF29ilr8in7LFtek/vs2CCvLDkcwcgb42qj2zCqebpY+J3kqZbZWa3FYbljbCa3uQkKqHzGWLEOzMwyANw2nBPJRXUMThnfLUjd9aIaqXV4sxcWe0uZYBFGtuHkY3BYaNIZl7+QUKGIA5Z3zzq+Ckot78iJSi2kFlZyx3ckfDppECguCXG+2QDpGkk5CgEetVFehRrwXTwUvXue6LIzlGXuM67gXpVlhfquIxhsHBkjxkf4gCQf8AL91YZYGvRV8NLMv0z37pfe/aWqtGTtPTrX1LQ4ZxGK5jEkDrIh5Ff5Ed3srmjiY1G4tOMlunuvv2q6O5Qa14G1Wg4CgHQCoAoAoB0AqAKAdAKgH/AFyzQBQCoB0AUAqAdAFAFAKgHQBQHiSQICzEKqjJJ2AHnVVatCjDPN6evUubJjFydkVH0q6dT8RkNpw3UI8EtIM63A56cDIHsGT5DeopYKVW1XFrThDguuXBvq2QlUt7tPx+xXDWLJsy4bUyFD64YYyGXmNz3jfB8K9pONr8PIwSvcsvg3QG9v44zeMttAipzHbfQuhXfJ9YJ2dTd3dXmPGq79njf9z0j3cX3adZq6JyXvu3UdnadDuG8PijlEAuNbIolcqy5cgKxJOkKSRuAedUyjVqfmzb6l7q8F9WyxKMdkdDcX5jtY5rdIVBkiVgO2oVpVjcqV050gkg+VRDD0ofDFLuJcm92bPEb5/lUNurCMSRyyF8ZJ0GMaEB2z+s1HPcvLvFxBj4txF7e2jcFJXaSKMkISG1OFYhUJOwJbAz6prmUIy3QuYxwS2v4Va5t4W15I7Hdk6WGpQykrg4O4zjuqpYaEXeF4v9rt6aEt331OP4v6KFRus4dcPBICGCMdSkqdQ89iAd8geFWqvXhpK1RddlLx2fgu0rdKL+HT0Kwv7CfhgmiuYD1kpUBpMPEVB1MQP2nJGzZyAW2BOa20q1PENZHa26ekl/OexTJSp/EaHRa/u7WRpbPWdABkUAlSM4GsDvPId/h31zjMJRrxSno+DXxLsfqtnxOqNWcdti8ehnTCHiceU7Eqga4ydx5jxB8a8xVKlGoqOI3e0uEvtLmu9Gqyks0f8A0dHWo4CgFQDoAoBUA6AKAVAOgF/XfQBQBQDoBUAUA6AKAVAOgFQBXFSpGnFzm7JEpNuyKV9IvTQX03ySKXq7VWxJKAX1HvOF3ZR4DmR4VGCw0qj9qrLX5Y/pXN/ufktDmrUS9yL7Wc/HwZjcJFbKJJnClRHIsyoQcFi2khldBqw2CuvccgfQnWjCk51dvXqXWUON5WgXF0Z6FxcN0SygXN7MxClzgBtJZgpIOnCqxLYJ25d1ebLPiNaukeEeH+bm/JeZfGKhtvzJziDNe28o6torm3YEIe2OsXDpjukRxgZxyY7Aja4kz3NshsuquJGiDjJLlC6ktrwNI05U8sAgYFVTrQg7N68lq32JakpNkdxLpPaNGYirTr3jSAGwc78gd9+WKlKvLWNP/U0vLV+Ry5wXHwNO66YRSAK9oHVcYD6WxjkQCDXXs+Kf6PFv6HPSw6wk6T20oRZbZlEZzHoONBxjKaSCpA22qHSxUfli+yT+q+pKqwfM6LgnG7VlWOKTGOQkJ1c8nJbdiSeeTVcq+R2qxce1aeK08ztWl8Lv/ORE8U4XK3yvTGzXEzj5PPsREulQrAk9gRkMxUescnfUauTTRBv9KLq1c/JrmMSoYzJLtq6pAcB371BOcEb9knGASK6lJTaezWzWjXeTcqfpd0UuOCky2+ma21rIvWKX6qRQwRmAIyV1nBORnGRkZq+jiOkkqVf4uDW0vs+rjw5FMoZFeG3ocbFixENxb3QNyDkhQSoBAOkk4LHB7WQB2sA5Rq01qMcRF06kfd80+a5dRzGeT3k9S8+hnSePiVuJFwrr2ZUz6rd/uPce+vKpSqU5uhW+JbP9UefbzXPtNTtJZo7ehPVqOAoB0AqAdAFAKgCgHQCoAoB0AqAKAdAKgCgHQBQCoCvvS70pNtCLaJsSzjtEHdY+/wB7cvv8Ky06XteIyv8ALg1f90t0uxbvrsTKfRwvxfoVPwngM1wuqNV0g6cllG/szn+FezVxNOk7TZkjRnU1iXL6NoLLhsX6yQC4k9d3Uqo/uIx2wPbvXjSrqtV6So9vhXJc+1+S0NsaEoRsjvb+zhvI17fqsHjkifDIw5MjDyJBHIgkEEE1oUo2vc5szmeJ9IlttUVuTLITmSVyDvjHcADgDGBgCuKcKmI1i8sOfF/08l+7XqXE5nNQ03f83OXl1zNqkZnY95Ofu8K9CjQp0V7it6vte7M0pSnuZo7OrbkWMos6i5Njy1nU3IsastnU3urMWJLhHSSa1IBJkj/dY7j/AAmsFTBJe9QeV8vlfdw7V3plsaz2lqdhwa0tJ8zxjUTJ1h1Ekq+jRg5OcY/ZOwO4HKqIVLtxkrSW6f8ANV17F9uK2NjjHF7RFMc8kfaGChIYnPdpG5rms6bWWb+51GMr6IoPpL0P/XubLtQtugfsMuea4bmB3HzrThcesmWs9Vx5rg+3n4lFXByveJEdFOOvwu7Dn1c6JkBzlc4PLmVO4x4Ed9W47De0UlKnpOOsX18uyS0ZxQqZJZZbH0ZBMsiq6EFWAZSNwQdwaxYesq1NTWnVyezXczTKOV2MlXHIqAKAdAKgCgHQCoB0AUAqAdAFAFAKgHQBQCoDxPMsas7HCqCxPkOdUYmt0NJzW/Drb2XidQjmdj5m6QcWa9uZbhs9tuyD3KNlHlt/EmvSwOG9noRpvfdvm3q34+RjxFTPNvgWR6GeiYuBLcTZ6v8As0XJAZuZY4O+OQ881lx0ulqqkto6vte0fq+4uwt4rPzJrpBwA2rdkxEHuLncealt68ypScD0IVMyItQUGYT1RI7So5HPu2OD7xVajdHba4mrb3gjbTJjHcw3Hv8ACvRpfiDj7tTbmjHUwiesDpraEEAjcGvTUk1dGTLbRmyIwK4nOMIuUnZImKbdkbENmzjIAG+AGYKT7AazUcdRrX6J3S48CyVGUfi0PE1sVOGBB54Ph4juNaozT2K2rGvJBXRFiE4vcpDsd2PICs2IxcKOj1fIspYeVTsNGzkl7WG0BtmCuRt4NpIOfLavLq1Z1pKUuHLgjfTpQpqyMyWoLBY1iAPNy2knPnqyB/OqFHWyLb6XZ2Nv0FR7aRWIDyIQrxs3ZJ5EHO9aeglGOaPxLXttwfaZp1b6cD564nZNBI8Ugw8bFWHmDivoKVWNamqkdn/PLY8mScJZWW96GOO9dbvbOe1bkFf+G2cfcQR7MV4tWHs+LaXw1NV/Uvi8VZ9tz0ISz078V6Fi1eQOgCgFQDoAoBUA6AP654oBUAUA6AVAFAOgCgFQDoDivS9xQwcPdF9e4YRADngglv8AlBHvrNJdLiqVPhG83/l0Xm/I6vlg33FQcT6PPblF6yKRnIVUUsHBOca0ZQy7jGeR7q9qNeCi5S0S1fYjFOk7pcz6a6McJWztYYF/+GgBPie8+814+HzOOee8tX3/AGWncbHZaLga/TARC3d5EDEbL3HJ2GDUV0naK3bsvVvuSOoScdSsYyFbHq6sAjvPh5VlcVGVkzUm5K5g4lDlWyM7EjIbbHmTt7udcTWljpEl0NZjG2okqDhc/wAa9D8NcnB32MmMSzKxPsufEeyt1WlCrBwmroywk4u6JngcZcFnIK6hpBUEHHM7+ewI8DXlUsHDDSapyduTtb0NbqOoveQuksgLRADkr/zXavQou7M9RWRENyNaGVHAQhmmfrBqYZ574OQBtXzjcnUbluexoorKS5OhRvgk4Gc/77/dVmyucW1JjoYkXyhVkQHUDpJ5ahvyznl41ZGCjlnwvbsvs/HTvKqk3rEs4DA2reZyjPTZwAJeRTAhVuAFYnkHU4yfapH+mu8DPJKdL/Mu/deOveU4iF7S7iC6IuvDuJ2wWdJRIOqm0kEK7AZUEEggOQobbOltsYzX+J3lh+lS1g1Jdi3/ANtyzDpKeW+5e9SnfVHQUAqAKAdAKgCgHQC/rlQDoAoBUAUAUA6AVAOgCgKh9Od6RLaxA40q8nsOQAf51X+HpTxdafJRj6yfqiK7tTikQno+eW+4hZpNI8qxMzjWxfAA1HBOTzVa1fiKjHDuK+ZqPi9fK5RRcpVNeGpfFx0gMTSCS1uQqsQsioHVh4gK2pd9ssoG2c43qk0ED6RbrLRRe1z/ACFRhlmxDl+mPnL+y8zis7QS5nITx4Hh7CV/lzrNjIuM9fU1YeV4nqVgdJ5nbwJ8+7P8KzuxcjDwDia25aKTsgnKt3f9j41dhMTGk3CZViKLms0T1xvprHBIsaqz5UsWG6gb+8jsnOOQFeh0k60ZdDZ201e76v77mTLGnJKdzz9JPYC7ZxuY1bAAI3wV7Ixkd/MVkWHxbWsbdrWvZuX9PQ4PyNa79I5x2gJMEthAQQCcDJYAADIXvzkVZQoYtS1il2v7XOKlag1o7k63SWHqhICckAhOTbjIyO7au5Y6nGLb35dZzHDzk1yILh4J1MwxrbVg+Hdz8+XKvKTvdviz0Hpob0xyygHbHccfyGK6e9jlHvWYmVxsVIbw5GvXjh8+GdN8V/68zzalT/EzItS641BCiPNNHEHGVMjBQeXLJ358qzUJ56cZc0XSVnYr70nSC94S02VZoJh2kDAEaguQG3GVcH/eu4PLiacud14q680jior02UubGWJFuNOERkYHI/usMYO3NeePWHnj0qmSonT5prx0M9OMotSPpm0l1xo37yq33jNeJgJOWGhfeyXetPobai99mWtZwFAOgFQDoAoBUAfd/GgHQBQBQBQBQCoB0AUAqApr0ocUNvxaOQAMY4ABnH7Qdc7gg8+WP+tcfhkM3Tv/ALnpGJGIlly9ht+ia9N3xYysqqRA2ygAZBQbBQAOZ7vv51djoZY0o/v/AOMimjPNKT6vqW4OkkWuJCkweZtKKY2Gces2eWkDcty5eIrgvOL6cy5vTvjCqN/Yx/nXOFnljVn+/wD4x+5TiN12fU0rQiQY29UN5jOefngZ99XNxrpoilUs7o1Jk6okMOzzOB/RYmvLnB03ZnpRkpK6PDwBuRHly2+/lz/lXFr7HdzluOcVa1uAIG6phE6ORjlIcld/7uPZq2xXr/hdFOEpPZvTuPLx9VqSUTRPEVt0AtZJFMsJjuNencnmEOPV/vc9vv8AVyOT95bbHn5lH4e8833EFhWWO0lkEU0SrKJNILEDtAYGwzuCN+XsooN6z3RKmov3NjreGhJY0lQLoZQe47gKDnPgwYeVfKSpuEnF7ps+hhO8U0buoLsO024B9hwff345VG3aSbtnaYGpsDO/h94ztW/C0PmkZa1X5UaN3OGJC+AOTtkHGNPjzz7N62xxEXJRhqZZUmk2y0ejgD21uxAJVBgkctsHHhXn4dWi1ylJeEmaG769S9CH6eXcVxw2+WN1cxoQ+kg4YANgkd+MbeyprOzg/wB8P/JL6kWun2P0PnK74rM8QhaaQxKAoj1HSAu47PLbFe3kinfiYozkfRXQ+UvYWjHmYIif9ArwMGrQkuU5rwnI9Ce67F6ExWo4CgFQDoAoBUA6AP650AUAqAdAFAKgHQBQCoB0BTfpPsY34tEsz9XG8Ay+oKF06zkkq3hyxvsOZqv8Nk49OluqnrGLIrpPLfkevQ8Y4+LFYpDKhicK5Qx6vUPqncciN+eM4FaMe3lpSa+f1jIpoJKckuX1Rb9t0c6uV5luJi8jqzlhGSVU5EWQgIQbgKCOZO5JJrLzifSNDi6Y79qNSMHwzy8apop5aqX6vWMfsynEK9uz7kFwFirgaTkHctzJwcKPAEMD7jvU0HaWpmpM6IskvlsMH21pnCFU1wquOxrTcH8N9se7mfvrLPBNK8WaY4nmctxN2h4fHcwMVlkurgXMi+sHVyI0J7lCjYcjt416WEUbKL2yq31MGIclrHmT9wFSW7aNQkjcJa4lRVACXGkEMBjstvn35qVqkn+ryJSV32ETxG1aMcLjs5RCtzEpEu/6y4ZgCJCqkkgkDB2AzVkZJ5nPX7Fbi/dy6GbgVo8sl2kmglLiRW0AhMtpLqgIBwGFeZicP0lVOPJX8WbqFXJDXmdHBwwLz3/6+NdU8HGPxaiWIb2Ie9vDIcfsA6SPDJxt+8dIJ8Nz4VmrV29EW06SWprxernHdzJyfLV4bAbdwrbgI6ZmZsU9bFnWPBo7ixhimUldKnGcb92RyI35EEHwrHhneDlzcn4yZa/t6EN0ssTZcJu01KyLGEiwgQhcKoD6QAxzncADcbCuqqvKmv3x9b/Q5btF9jKFueIxfJyuiTrtAj1F16sIHD6gunVr2xnVjcmvYyPPe+hkhNWtxPoLojD1djaKeawRD/kFeFg3eEpc5zfjNs3T37l6EvWs4FQBQDoBUA6AKAX9cqAKAdAFAKgHQBQCoB0AqAqX042BMlpKP2tUXvJBXc+w1XgZZMXVj+qMZeF4v6EVlmpp9ZA9DI5OHcRtGm0KWcoyrIkhUEae3oYhTlhsfA1qx8lPDSkvltLwevlcooxyVEnxLw4jaXckpRXZIstIHDquexpSLYFwNZLse/AGSCVqk0ER6QrRgIJs9pewxUkee2NwDuPfVUF/juL+aPnG/wBG/A4qq8L8n6lf/JG7UiFdWBsCMjJ8/djcHc7VW1Z2MDTWpIcEZtYUjAHaOr1go3AIx4kEkDBwfCpjNQeaW380LqKcpWR0RlMsZMPbyuQV5YIyDk+IPLnXdX8Soxp3btJ3VnvfY2ww8nPXYr9+H3HWObeWSJ3/ALTSzBXx+0+nkfPB93fXg8ZKC6OUcy4c1/Y7xOGUvei7EG1zc27Eh5VMjbtHIx6xvMqe0d+R3r2aOLw9ZaPbnpY8uph69N68Tf4TZ3ulurlkhQEMyo5LZPeFU4DeeQay1vxCk0+ijnt3L+/caKOEqK2eVjreiNvIpOA7LjLajqJOclmJ9Zjv/QryIY5UqrqVpWUv4vA9Gph04ZY8CZ4ldZR1Q5bHIEghScaj4DII552rbWx0NYR8eGutr9hnp0HdNkHBEZN+QHJht3BcDwGnPLvNZ8Ph5VHfgX1aqgrcTPDa63SJf2iFGBjb/sK9OrJYahKUeG3a9F5mBN1Kiud5x7jM1o6LGmYkVNWYpGDEkjHWJkRaFAcsyMDnG1ZKVPo6cYckkaG7u5y3pZ4s3zSgZ0Zrl0IMYIXSD1g06tyMADJAzzwOVdU1mxVNcsz8rLzZXVdqb8Cm7q1t5DGtu05d3SMpIij1tiysrHI1EAAgHfvr0atWVOEpytZJvwVymEIyaUT6Xt4tCKv7qhfuGK8fBQcMPCMt7K/bu/M2VHeTPdaTgdAFAKgHQBQCoAz7KAdAFAKgHQBQCoB0AUAqA5D0rcJ+U8OkwMtCRKvj2chsf5Say1JdFiKVXhfK+yW3+5I6SzQce/wKLikkmdnBLSYMhORnsjJbuyRjO2+1e9aKWWWz0PPak3dH0vwPpDJdWNvPbxiV5MKwL6ArAHJY4OwI7hncV4lBOCdKW8Xb7PvVmb27+8uIrKOW9huI7jJyw0sYWhAOPURXJZghA7fJixxyqa0JNZo/Enddv91dPtCtsyt7nhuGdW2kBwc7gEeXfWxRp4iHSx4+XV2rYxTp2dmSvBUV0dbmMMG0qMjJwuefkSxNeVjcBiJxUqT1VzVg6kYXU+Js27iFlgLu8eAIi2w2GNO2M4AG5G+a7wGGjF561NKb/ncd16/vZYvQ6DhFirklsAA4Vf3mxn+A39/lXoVtFlRxDe7Im/6ILqYxkrqJJHduc7eGK8qeHTZtVXTUmOFdHoooimy5IOs4Ha5DPlnbHnitNCPR7FNWWbcjuqwT2TqXOdOxGOZ8q21FRcffSs+ozxz391kfZpC7C4lLSygYQMo7AyGwNu8gb591fO+xV6knChFRhfdcf5yNzqQgrzd2as8gUYGB5Dl7q+qpwyxUeR5c5XbZL9D7ZYxJeTHTHErYJ8h2j921YcTPpaqpraOr/q4Lu38C2jGyzPj6HYcM44kwUeqzHTgdtdWgOQrgaW7J5jwI5ipLCofSlere8RS2DKsVsh1HrEjGo8wC5C5HYGM771OC2nX5uy7Fx73fwKqvvNQOb9H3AS/FVQski25MjPGwdWwOxggkbkg+4+FPxOpmoqkt5tLu3l5K3edYeGWblyL7qDsdAFAKgHQBQCoB0AUAUAqAdAFAKgHQCoAoB0B5kQMCpGQRgjyNU4iiq1KVN8V4dfcdRlldz564wZ+EXE1rGwVNetTpGXjYbKW5lNsFM4JU5rXgqvtNFSn8S0l1SW/jv3lFe9OWmzOp9CnSgW8xtJDiOY5QnukAG3+YY9/trjHw6OaxC22l2cJd2z6n1HOHm37j7i2OP8fMRMUKky9jLOpEcaudKu5x2gW7IVcknnpGWHJeRnSXgjXMa3EaFJcduM8zj/cdx7xVUajw03L5Hv1P9S+q7+GsThnXWv5Y5G2uMe0V6qaklJO6Zl2dmbN02tRtnBztz91U1oOUdBLVExwi9KMjEDUQFyeS6ioZvuBripBtF0JHTpxKF1LZwNMrf5Yzgn/cVmyl1zS4zxRNLxrg5JRgfBk1Ky+w4ruEG2cykQlteIAUk9ViSxxnUP3T3/1jvpXoyb02Jp1IpEbf3gZiVAVeSgDGAOX/AF99aaNPJGxRVnmkY+DcKe9k0jIQeu3h5DzqvFYno/cp6zfglzf0XHxFOnm1exYlnNHGwtwhRVA6ssOy+NyFPeRz335kciay06ahG38b4s0N3IHpRNbcHimu0UK7LoSNdlLsSSyqNgzEgswG4QZrmpmm1Sh8UvJcX3LbrsiLqKzMoLjPCLkJ8pmXsydtmJGQXII1A7gnWCBvsfbj1qTpwSpQ2Ssu4yShJvM+Ja3oe4B8ntDO4xJcEMPKMeoPfktjzryZT6fEyn8sPdXb8z9F3M2Rjkgo8/4jvquICgFQDoAoBUA6AKAVAFAOgCgFQDoAoBUA6AKAVAcP6VOihvbfrYh+vgBIA5svevt7x7POsrqeyV+n+SWkurlLu2fV2HTj0kcvFbfYqzi3HoZoIEji0OnaBT9UkW5JVFGS7HYmVjnZdsg17MKTTebVPzMlSStpuXB6Nel8fEljS4OLuAbHUV6xcDJGCNXdlTncA+FeXKm8LNU38L+F/wDF9fJ8V1o0Qmqivx4/c6654hK118nhVBojWWR5Mn12dURAMZJ6t8nPZ22OdrSSL4p0bF4gmVTBMQdSnkSNt/u2OAcEZA5VTDPQd6Wq/S9u58Ozbs3IlGM99+Zx17aTWxxKhXz5qfYa3UcXSqvKnaXJ6P8Av2q6KJU5R7BR3nnWlo4TMovPPmCD7DzFcuCZOZnlrupUbEORga5JOBknwG5/hUTlGCzTaS69ArvRE3wropJL27g9TGNzk4OB4/ujzrBUxkqmlBafqe3cuPa7LtL40baz8DruBy28sRSAYj0grjbWjDaRcHJU4IDbZ0nu3qunSUOtvdvd9pa2RMnALazLyyrEtvFiVXZmDKwOcc8EDGQTvvjupUqKCvvyS3b5IJXKc6e8en4q5uAji2QlIlwe71nIx5gE92VHOtmEoqleVS2eW/UuEV1er7jNWbn8O381NboRwmbisscEjs1rA3WPqOoDI9RSdxqx6oONye+qsfX6NKFL8yWi6lxk+xbddkWUIuWstkX+iBQABgDYAdwqilSjSgoR2RbJ3dz1VhAqAdAFAKgHQBQCoB/1zxQBQBQCoB0AqAKAdAKgCgHQBUNKSs9gU76UugxjZry1XKMczRqPVPe6+XiO7n41Xg8Q8LJYeq/dfwN/+L/4vjtuiK1LpFmjvx+5wHBmmM0fybX12odXo558R5eJO2M52r2KsYTg41FdMxRUlL3dy6+iHTyG5kSHiA6m6jOkPqKBz4EqRzO+k5B2xXkVKc8Pq7yhz4r+rq/d42Nkainps/5sdv0quQlsxw7ElQgQuo1kgIXZN1QMQSScYBrqMlJXWqOjPZWjxRFbmUTKoHbdQDgKNRfAAPaBPIYHjUTpxmrSVyU2iCHDrG5ZB1LxGZS8TYKBwMEkYOxwQdLAHBO2xxxGnOH5c5Lvuv8AdchqL3Rr8Q6M2UBAluGjyCwDMBsuNR3HIZGT3Z3rvPif+ov9K+5z0dPl5kjB0Ithudb+1v8ApUXxD3qPuSX0ZKhBfL6mzfxQ2EatFGiFpI4wxGymRwoZjzwCfHfYbVwsPC+Z3b5ttvz+h1fgjZ4VfanlhZy8kRBYmPq+y+dOAT2hsRqGxx45q8ggOJC24W8lxNKscZfrI4lADFipDDPrMpJZgnIEk+AFUqvvZILNLkvV8l1snZXeiKr6V9ILzjYkeJGFvCRiJSWPjqfA32yd9ttsmteHw6oyU6rvN+Eepfd6vqWhmnN1FaO3qc50X+V3Ja0tWJWXBbO6xgc5Af2CQSuRgkNiu8ZWpUY556vZLjJ8l9eSJoRlLTgXz0X6PxcPgWGIct2bvZu9j/Ww2rz6UJuTq1dZy8EuEV1Lnxeppk1bLHYl6vORUA6AKAVAOgCgFQBQD/rlmgCgFQDoAoBUA6AKAVAOgFQDoBEZ2NcVKcakXCaumSm1qitOknQeW0m+W8KwGG8kGAQwyGOjUMYJA7O3iCMVTCvPDro695U+EuMeqXNfu1fPmS4qWsd+XPsKnv7ppJZGddDFjlNOnT4LjG2BtvvtvXuUnHInF3XiYKqebU6zol6RLyyKxq3Xx5AET7nfYBD6wzyxvWSr+HwbcqTyPjbVPtjt4WZ3CvJaS19SzOH+lSwukeG5DwFgySK423GGBI5c+/BrHKGJp/FDMucNfJ2fhc0KcHpe3aT/AAR7eQwuLxLgQIViwUHMBdT4PabSMZAA3O29VPF0k7SeV9enrYsyt7GXpPwd7woEdFTq5kYk7/rAoA04w69ntAkZB5irFXpP5l4ojK+RLQXQSNeuaJGA7QV+yP8ACWAOPdXEsXQjvNeKJyvkQHH+m/DY0dJ5opQQQ0a4lyD3EDP8a6jVlP8ALhKXdZeLsjl2ju0jgeIek1tJThlp1anI62QAbhScDfTq0gkAtnbYVasLVl+dJRXKOr73bTuXeVuqvkV+0q3iXFZblzJNI0jn9pjn7u4DyGK9OjRp0Y5aat6973ZlnKU3eRKdD+jt1fORb5jQjTJMR2QO8A4yW/w7+YrJi8ZTpNQSzT4RXq+S6zRRpS32RefRbo1Dw6Lq4RufXc+s58Sf9hsKwQpSc+lrO8/KK5R++74mhtJZY7E1Wg5FQDoAoBUA6AKAVAFAOgEf650BSf0oX32Pw/zVNjz/AGqYfShffY/D/NSw9qmH0oX32Pw/zUsPaph9KF99j8P81LD2qYfShffY/D/NSw9qmH0oX32Pw/zUsPaph9KF99j8P81LD2qYfShffY/D/NSw9qmH0oX32Pw/zUsPaph9KF99j8P81LD2qYfShffY/D/NSw9qmH0oX32Pw/zUsPaph9KF99j8P81LE+1TIziPSCO+bN9ApPISwDq5F+8lXHk331mVCdF5sNLL1PWL7uD60WrGZtKiuvMxcM4K8UyT2bRXojOtY86JAR6paM8ypww0kjK1d/8A0opZcTFw694+K270i2FOMnem79WzIzpLxNpZVDo0RjjSPQ40nIHbYjA9Zyzchz8q9HDSi4XhJSXNO5VWi76oyTRW4to5FKmUxnUBJ2ut60gZQ5IAhGc7Akjeus0nJp7DLFRPfR6JrlnQzvFiNmVtZCh8hUEngpZgCRy51xVp0465IvuRFPM9G2YOkluIJ3jDtIoCFWY5J1Ire7diMeVWUcuW6SXYrHNRO+4r1LZbWErIBcDJlXchlYsVweSsgADDbOocyDRTm5u+x04RcdNyR6LPfRo5tlKoxVjLIQkQ05zq19hwQcbg8gRuMjFisZhoSyyleXKOsvBbd5dSpzUb7LrMEVna23rn5XIP2VykIPmdnkx4AKDWaVfE19I/4ce5z+qj5vsOHVpU9vefkT1t6SLyNQiLbqqjACxYA9napSw8KStBfVvrb3bKZYyo9zJ9KF99j8P81W2Ofaph9KF99j8P81LD2qYfShffY/D/ADUsPaph9KF99j8P81LD2qYfShffY/D/ADUsPaph9KF99j8P81LD2qYfShffY/D/ADUsPaph9KF99j8P81LD2qYfShffY/D/ADUsPaph9KF99j8P81LD2qYfShffY/D/ADUsPaph9KF/4w/DP4qWHtUziqkzDoSFCAoSFCAoAoAoAoSGKAKECoB0AUJAUBLw9JLgKFaTrUH7EyrKPZ2wSPcRWWWCoSebLZ84+6/K3maIYqrHS9+3U8niNu39pYwH/hGSE/wYj+FT0NaPwVprtyy9VfzLfa7/ABQT8UYnksj/APJt/wDkv/ulT/8AN/6y/wBC+5PtVP8AR5npbizUdmyGf788jD3gaf50y4p/FXfdGK9UyHiocILvbMqceaP+wht4D4xxAt/qk1GuJYSM/wA2UpdsnbwVkcvGz+VJdiNC+vpJ21SyPIfFiTj2Z5e6tFOnCmssEkuozzqSm7ydzXrsrChIUICgCgCgCgDFAFAFAFAFAFAKgCgLA9E/BIJmubi7RWggQDtjK6mOc+4D/mqGasPBO8mRPpI4ItlxCWNFCxvpkjUDACt3DyDBh7qI4rQyzOu9LHQ2KG2iubWJIwmFmCDGQ2NLHH97b/N5ULq9JZbo0OPpaWB4VM1pHKklpqlQADWxRMM2QckE5oRLLHK2uBOcRvuGw2FvenhcJE7FQmEBXGrmdO/qfxqLFjlBRUrHNpY283B7+6WBFf5SeqOBmNGkTCKfAK2KlFLyum5JcTjeAxK91bqwBVpolYHkQXAIPuqSiCu0WRddB4puL3JKLDY2wjeTA0r/AGSMUHhnJLHw9oqDU6SdRvgiN4DJacQ4zGkdrCtqBIqp1YGsBSdbjvJIyPAYocxcZ1NFoZej3R21WTiN7dpqtrSaVEiA2LBthjvwGUAcstvyoIQis0nwPN/xHhXEbSciGKwuIhqixpUSc8L2QNWcYIxkZBoG6c4vSzMTdHFn4PYmCFDcz3BTWAAxH609o+ACgnyWgyXpq29zx07t7Ph0CWMMcct1gGecqCy53wpPqk+HcvmaEVcsFlW5P8euuHcNhsus4dDM08CuWwq7hVznKnOS2agtk4QS0OZ9I/CrZI7K6tY+pW7jZjEe7AUggf58bbbCpRTXjFWa4nVej3ojayWCfKo0M12ZeqZgCwAUgaD3bKX99C2lTjk14lddHOjb3V+tm2VIkZZD3gITrxnv7JA8yKcDPCneeU7yXjPBork2JsY+qVuqa4IXIYdksWPawGyC2e7PKhe5UlLLYj+g3ArR76/iHV3MEcLNE7AMOYII8xnTkeBoRShHM1uY+j/Arfh9i19xGJZHlGm3gcZzncEjxOM57l8zihEYKEc0ivbiXWzNhRkk4UaQM9yjuHlUmV6staWOy4PZ2ryWAuzOgeSVlVgCQDpBYEDnsNthXJttCEVpchOLXvC7W9SeCFLm3lh7UHdHISP3gQNu7uOakrk6cZZkdNxq/wCGWtpaXJ4XCwugSFAQFcAHc6d+dRYulKEYptHG+jjg8d9xEl4x1EYkldCMrp3CqfYWH+mpKKMVKd+Bm9K3BoYJrea1VVt7mIOgQYXIxkj2qyH30QrxSaaOq6KX3Db2O5YcMhX5LF1hyFOvZjgdnb1OfnUF1OUJJ6bEd0QkseJ8SRUsYoolt5C0ZCsGbUmGwABkAke+hEHCctjnfR3w6KfiixSxq8ZMvYYZGwbG3lUlVKKdSxJ8C4jYwXc9rNYRzl72REc6cIhk0KoBU7DGcedRudRlCMnFribPpKv7C2a5s4uHxJKqppnUKMFgr5A055HHOljqrKCbjYluld5w3hhgjfhkMpkhWTUAq+W+VPhmh1OUIWTRW3SricFzMHtrZbZAgUouMFgWJbYDmCB7q6RkqSUndIhqFY6AuLg/BYI+BpBcXKWhvW64s2MkZUgDJH7Kp958ag3xilTs3a5q+lqzSa0s7uKRZxH+oeVMYbz2J/bU7Z5tQ5rpOKkjoOLcVQcUWyn3gvbKJCDyD6psEeGobe3TUcS2Ulmyvijj/TJZ9QvDoc6uqtzHnx06Fz78VKKMQrKKMfSX/wB3+Hf8Vv8A1aIip+Uj3wEA9HrvVsvymPUfLXDn+FBH8l35mC8seFRy2h4fcSSy/KoAwfVgJq3O8a9+O+gapprK9SxOKdK4m4keGSxr1csZSRj+1I6qVX2aMjJ7yPDeDS6iz5GcB0J4K1jx5bd99HWaT+8pjJVveD9+akz04ZatiYEZueGcYhiGZI7yVyo3JXWrZx37K3+mh38UJJczgOCdFJruC4nUqkduupi+QG2JIU45gDPvFTczRpNpssfgnSX5t4DbzBA7l3SMHkGLOcn/ACg1BqjPJSTOf9LPC0lEHErfeK6RdeByfGQT5kDSfNPOhXXje00dP0p6XScPg4escEU3WW6kmRScYVBtj21BbOo4pWRDekWzPELfht3paOe5ZIOqJJA15KlQeW48BkMM8qHFaOZJnV8Yt7SG4sQ1/FbmwUKImIyQyqDqywxlAO7vzQtllTWtrEUlotp0kVzgJdRsyHu1Mu4HtZCf89DlJRrX5ld8Q6NzycTktQhDvO+CQcBWYnrD/d0nVn/epRmlTk52Oy9FXDTZcRvoZSrGKHDFNwd1O2cdxxjxzQuoRyyaNu8vl6R2FxoQJcWshkiQcymDpH+Zcqe7UooS300HbcpzNSYrFqQcfv8AgkVvFOkV1bSpqjxq2B/YDYxyIOCDsdjtUGzPOmknqiI9KvCoYza3EMXUfKotbw4C6W7J9Ucj28HzHtoV4iK0a4mx06/8H4R/gP8A5Vojqt+XElvRpw6OLhl1NNMtv8rJhWVsbKAV2yRvqZ+/uFDqikoNt2uZul3CopeCKsE6XXyFl/WJj1c4KnBOMIwPP9moJqRUqejvYgvRT/7Pxb/7X/8AmWpe5xh/hkYPQm4HEhn9qGQD25U/yBoyMM/fMvoxspF4zhkYGMz68gjHMb+8ihNJPpCAjcNxfI5G+JHsM+RRFT/M7zd9L/8A4pc+yL/9SU4HVb81nf8ATzppPw97aOGGGQNArkyIzEHJGBpYbbUL6lRxskuBU/Sjjcl9P10qJGxVV0opUYGd8Ek1JkqScndkRQrChJOdJulE3EOq64RqIV0IsalQBtzBZt9gPdQsnUcxW3SeZLKSyxG0Mj6+0GLKcqewQwA3QHkeZ8aiwVVqOU89Iuks19Mk8uhZI0RFMYK4CMzKd2JzluefClhOq5O5l6VdK5+JGNrgRgxKVXQpXOcElsscnbuxUipVc9zFe9JJprSGzYR9VAxZCAQ2Tq9YliD6x5AUIlUvFRC36SSx2UlkBH1Urh2JB15BU7HVjHYHdQdI8uUjbK5MUiSLjVGyuM7jKkEZ8sihynZ3N7jfH5bu6N0+lJSUOYwVAKABSuSSPVB51FjqVRylmJq59IVzJdQ3ZjtxNCrIpCOAwYY7Y6zJxk4wRzNLFnTvMpWI3hHSy5tbmS5hZQ8rM0i4JRtRLEEZzgE7b5HjUnEarjK6JLpP6RLq/i6lhHFEcFljBGrG/aJJ2zvjy76WOp13JWIm56SSyWcVkwj6qJ+sUgHXntczqwR2z3VFjl1G45TPbdLZ0snsSsTwOSe2rFlJIPYIYAYYahsdyaWJVVqOUnbT0sXsUaRrHalY1VBmNycKABn9b5UsyxYl8iNven93Pcw3MnVM0GTGmg9WCRgnAbJPLfV3Cljh122mQPGuJvdzSTy41yHLYGByAwASdgABUlcpOTuSPGullxdrbCTQrWoAikQMH204LEscnKA5wN8+NRY6lVcrdR0I9Ll91enEGvGOt0HVjxxq0592PKpsWe0yOc4B0qnspJpY9DvOpVzKGbOo5J2Yb57zSxXCq4tsx9F+kc3Dpuug06ipQhwSpBwdwCDsQDzqLCnUcHdGhxC7M0ryFUQuxYqgIUE7nSCTgZ86lHEnd3Or6Pekq7s4VgAiljQYTrFJKjuAIYZA7s/fSxbGvKKsQPSTpDPxCbrbhgWxpUKMKo8FGTjeljidRzd2e+KdJJrm3t7ZxGI7YYjKghjsB2iWIPLuApYmVRyikeuJdJ5p7SC0YRrFBgroUgscEZcliCdydgNzUWEqrccocB6TzWUVxFGI2juV0yLIrMMYYZXDDBw3PfkPClhCo4prmeeAdI5bJLhIhGRcR9XJrBOFww7OGGD2jzzSwhUcU0jR4XxCS2lSaFirocqf9j4gjYipOIycXdHa3npbvZIyirDGzDBkRG1e1csQD99RYveJkcPZXbRSpKuCyOrjVkglTkZ3ydx41JQnZ3NnpDxmS+neeYIHk06ggIHZUKMAknkB30OpzzSzHXxel2+VQvV2pCgAZjfkNv8A6tRZlyxLtsc10q6TTcSkSSdY1ZF0Dq1KjGSd8s2+TUoqqVM7IShUFAFAFAFAFAFAFAFAFAFAFAFAFAFAFAFAFAFAFAFAFAFAFAFAFAFAFAFAFAFAFAFAFAFAFAfSHzBafVbf4Kfhrk9fJHkH6P2n1W3+DH+GgyR5B8wWn1W3+DH+GgyR5B8wWn1W3+DH+GgyR5B8wWn1W3+DH+GgyR5B+j9p9Vt/gx/hoMkeQfMFp9Vt/gx/hoMkeQfMFp9Vt/gx/hoMkeQfo/afVbf4Mf4aDJHkA4BafVbf4Mf4aDJHkHzBafVbf4KfhoMkeQfo/afVbf4Mf4aDJHkHzBafVbf4Mf4aDJHkH6P2n1W3+DH+GgyR5B8wWn1W3+DH+GgyR5B8wWn1W3+Cn4aDJHkH6P2n1W3+DH+GgyR5B8wWn1W3+DH+GgyR5B8wWn1W3+Cn4aDJHkH6P2n1W3+DH+GgyR5B8wWn1W3+DH+GgyR5B8wWn1W3+DH+GgyR5B8wWn1W3+DH+GgyR5B+j9p9Vt/gx/hoMkeQfMFp9Vt/gx/hoMkeQfMFp9Vt/gx/hoMkeQfo/afVbf4Mf4aDJHkHzBafVbf4Mf4aDJHkHzBafVbf4Mf4aDJHkH6P2n1W3+DH+GgyR5B8wWn1W3+DH+GgyR5B8wWn1W3+DH+GgyR5B+j9p9Vt/gx/hoMkeQfMFp9Vt/gx/hoMkeQ/mG0+q2/wI/w0GSPI/9k=">
            <a:extLst>
              <a:ext uri="{FF2B5EF4-FFF2-40B4-BE49-F238E27FC236}">
                <a16:creationId xmlns:a16="http://schemas.microsoft.com/office/drawing/2014/main" id="{6104A92F-1C50-EB4B-83D5-9D06F9FD4577}"/>
              </a:ext>
            </a:extLst>
          </p:cNvPr>
          <p:cNvSpPr>
            <a:spLocks noChangeAspect="1" noChangeArrowheads="1"/>
          </p:cNvSpPr>
          <p:nvPr/>
        </p:nvSpPr>
        <p:spPr bwMode="auto">
          <a:xfrm>
            <a:off x="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5059" name="AutoShape 9" descr="data:image/jpeg;base64,/9j/4AAQSkZJRgABAQAAAQABAAD/2wCEAAkGBxQQEhQUEhQVFRUVGBgXFxgXFxwXHxwcHBwcHBwcGCAcHCgiHCIlHBccITEhJSksLi4uGB8zODMsNygtLiwBCgoKDg0OGxAQGywkICYsLDQ0NCwsLCwsLCwsLCwsLCwsLCwsLCwsLC0sLCwsLCwsLCwsLCwsLCwsLCwsLCwsLP/AABEIALcBEwMBEQACEQEDEQH/xAAcAAACAgMBAQAAAAAAAAAAAAAAAQUHAwQGAgj/xABNEAACAQMCAgYFCAcGBAMJAAABAgMABBESIQUxBhMiQVFhBzJxgZMUFRdUY5HS4hYjQlKhsfAzYnKCksFzotHxNbLDNDZDRFN0lLPC/8QAGgEBAAMBAQEAAAAAAAAAAAAAAAEDBAIFBv/EAD8RAAIBAgQCBwYFAgUEAwEAAAABAgMRBBIhMUFRE2FxgZGhsRQiMkLB0QUzUmLwcuEjgpKiwlNjsvEkNNIV/9oADAMBAAIRAxEAPwC1aAKAdAKgCgHQCoB0AUAqAKAdAFAKgGBXM5xgs0nZdYSb2InivSW0tf7e4jQ/u5y3uArIsdCppRjKf9K08XZeZZ0bXxWRzN36WbBPVE0n+FMf+bFWqOOn8NJL+qf/AOUzhypLeXgR7emW2ztbz/fH+Kp9n/EP+34y+w6SjzfkZbf0xWbbNDcL59hv5NmnQ/iC+WD7JSXrEZ6XN+BOcP8ASNw6bYThD4SKU/iRiuJVq9P8yjLtjaS8nfyOkoP4ZI6e3nWQakZXB5FSD/Kpo4ujVdoy15PR+D1IlCS3RkrScioB0AUAqAKAdAKgCgHQCoAoB0Af1zoBUA6AVAFAOgFQBQDoBUAUA6AKAMVEpKKu9glc43pb6RbaxJRP184/YQ7Kf77d3s5+VZYTr4r/AOurR/VLb/Kt326I7llp/G+5Fb9IukvErkp8pZ7WCR9GI1wF5E6hqDZCsDpJXI7q10vw3Dp55/4klxlr4LZeBVOtPZaLqI4cLgs7147nTJGqvuSxy6g4zowcF107jk2d+db05Sh7pQ2lLUxcJWNkuF+TSyGb+z0Lr6rBLLpbck6iFPioPeduas4wazzS7WkRG7TsmSrWF29ilr8in7LFtek/vs2CCvLDkcwcgb42qj2zCqebpY+J3kqZbZWa3FYbljbCa3uQkKqHzGWLEOzMwyANw2nBPJRXUMThnfLUjd9aIaqXV4sxcWe0uZYBFGtuHkY3BYaNIZl7+QUKGIA5Z3zzq+Ckot78iJSi2kFlZyx3ckfDppECguCXG+2QDpGkk5CgEetVFehRrwXTwUvXue6LIzlGXuM67gXpVlhfquIxhsHBkjxkf4gCQf8AL91YZYGvRV8NLMv0z37pfe/aWqtGTtPTrX1LQ4ZxGK5jEkDrIh5Ff5Ed3srmjiY1G4tOMlunuvv2q6O5Qa14G1Wg4CgHQCoAoAoB0AqAKAdAKgH/AFyzQBQCoB0AUAqAdAFAFAKgHQBQHiSQICzEKqjJJ2AHnVVatCjDPN6evUubJjFydkVH0q6dT8RkNpw3UI8EtIM63A56cDIHsGT5DeopYKVW1XFrThDguuXBvq2QlUt7tPx+xXDWLJsy4bUyFD64YYyGXmNz3jfB8K9pONr8PIwSvcsvg3QG9v44zeMttAipzHbfQuhXfJ9YJ2dTd3dXmPGq79njf9z0j3cX3adZq6JyXvu3UdnadDuG8PijlEAuNbIolcqy5cgKxJOkKSRuAedUyjVqfmzb6l7q8F9WyxKMdkdDcX5jtY5rdIVBkiVgO2oVpVjcqV050gkg+VRDD0ofDFLuJcm92bPEb5/lUNurCMSRyyF8ZJ0GMaEB2z+s1HPcvLvFxBj4txF7e2jcFJXaSKMkISG1OFYhUJOwJbAz6prmUIy3QuYxwS2v4Va5t4W15I7Hdk6WGpQykrg4O4zjuqpYaEXeF4v9rt6aEt331OP4v6KFRus4dcPBICGCMdSkqdQ89iAd8geFWqvXhpK1RddlLx2fgu0rdKL+HT0Kwv7CfhgmiuYD1kpUBpMPEVB1MQP2nJGzZyAW2BOa20q1PENZHa26ekl/OexTJSp/EaHRa/u7WRpbPWdABkUAlSM4GsDvPId/h31zjMJRrxSno+DXxLsfqtnxOqNWcdti8ehnTCHiceU7Eqga4ydx5jxB8a8xVKlGoqOI3e0uEvtLmu9Gqyks0f8A0dHWo4CgFQDoAoBUA6AKAVAOgF/XfQBQBQDoBUAUA6AKAVAOgFQBXFSpGnFzm7JEpNuyKV9IvTQX03ySKXq7VWxJKAX1HvOF3ZR4DmR4VGCw0qj9qrLX5Y/pXN/ufktDmrUS9yL7Wc/HwZjcJFbKJJnClRHIsyoQcFi2khldBqw2CuvccgfQnWjCk51dvXqXWUON5WgXF0Z6FxcN0SygXN7MxClzgBtJZgpIOnCqxLYJ25d1ebLPiNaukeEeH+bm/JeZfGKhtvzJziDNe28o6torm3YEIe2OsXDpjukRxgZxyY7Aja4kz3NshsuquJGiDjJLlC6ktrwNI05U8sAgYFVTrQg7N68lq32JakpNkdxLpPaNGYirTr3jSAGwc78gd9+WKlKvLWNP/U0vLV+Ry5wXHwNO66YRSAK9oHVcYD6WxjkQCDXXs+Kf6PFv6HPSw6wk6T20oRZbZlEZzHoONBxjKaSCpA22qHSxUfli+yT+q+pKqwfM6LgnG7VlWOKTGOQkJ1c8nJbdiSeeTVcq+R2qxce1aeK08ztWl8Lv/ORE8U4XK3yvTGzXEzj5PPsREulQrAk9gRkMxUescnfUauTTRBv9KLq1c/JrmMSoYzJLtq6pAcB371BOcEb9knGASK6lJTaezWzWjXeTcqfpd0UuOCky2+ma21rIvWKX6qRQwRmAIyV1nBORnGRkZq+jiOkkqVf4uDW0vs+rjw5FMoZFeG3ocbFixENxb3QNyDkhQSoBAOkk4LHB7WQB2sA5Rq01qMcRF06kfd80+a5dRzGeT3k9S8+hnSePiVuJFwrr2ZUz6rd/uPce+vKpSqU5uhW+JbP9UefbzXPtNTtJZo7ehPVqOAoB0AqAdAFAKgCgHQCoAoB0AqAKAdAKgCgHQBQCoCvvS70pNtCLaJsSzjtEHdY+/wB7cvv8Ky06XteIyv8ALg1f90t0uxbvrsTKfRwvxfoVPwngM1wuqNV0g6cllG/szn+FezVxNOk7TZkjRnU1iXL6NoLLhsX6yQC4k9d3Uqo/uIx2wPbvXjSrqtV6So9vhXJc+1+S0NsaEoRsjvb+zhvI17fqsHjkifDIw5MjDyJBHIgkEEE1oUo2vc5szmeJ9IlttUVuTLITmSVyDvjHcADgDGBgCuKcKmI1i8sOfF/08l+7XqXE5nNQ03f83OXl1zNqkZnY95Ofu8K9CjQp0V7it6vte7M0pSnuZo7OrbkWMos6i5Njy1nU3IsastnU3urMWJLhHSSa1IBJkj/dY7j/AAmsFTBJe9QeV8vlfdw7V3plsaz2lqdhwa0tJ8zxjUTJ1h1Ekq+jRg5OcY/ZOwO4HKqIVLtxkrSW6f8ANV17F9uK2NjjHF7RFMc8kfaGChIYnPdpG5rms6bWWb+51GMr6IoPpL0P/XubLtQtugfsMuea4bmB3HzrThcesmWs9Vx5rg+3n4lFXByveJEdFOOvwu7Dn1c6JkBzlc4PLmVO4x4Ed9W47De0UlKnpOOsX18uyS0ZxQqZJZZbH0ZBMsiq6EFWAZSNwQdwaxYesq1NTWnVyezXczTKOV2MlXHIqAKAdAKgCgHQCoB0AUAqAdAFAFAKgHQBQCoDxPMsas7HCqCxPkOdUYmt0NJzW/Drb2XidQjmdj5m6QcWa9uZbhs9tuyD3KNlHlt/EmvSwOG9noRpvfdvm3q34+RjxFTPNvgWR6GeiYuBLcTZ6v8As0XJAZuZY4O+OQ881lx0ulqqkto6vte0fq+4uwt4rPzJrpBwA2rdkxEHuLncealt68ypScD0IVMyItQUGYT1RI7So5HPu2OD7xVajdHba4mrb3gjbTJjHcw3Hv8ACvRpfiDj7tTbmjHUwiesDpraEEAjcGvTUk1dGTLbRmyIwK4nOMIuUnZImKbdkbENmzjIAG+AGYKT7AazUcdRrX6J3S48CyVGUfi0PE1sVOGBB54Ph4juNaozT2K2rGvJBXRFiE4vcpDsd2PICs2IxcKOj1fIspYeVTsNGzkl7WG0BtmCuRt4NpIOfLavLq1Z1pKUuHLgjfTpQpqyMyWoLBY1iAPNy2knPnqyB/OqFHWyLb6XZ2Nv0FR7aRWIDyIQrxs3ZJ5EHO9aeglGOaPxLXttwfaZp1b6cD564nZNBI8Ugw8bFWHmDivoKVWNamqkdn/PLY8mScJZWW96GOO9dbvbOe1bkFf+G2cfcQR7MV4tWHs+LaXw1NV/Uvi8VZ9tz0ISz078V6Fi1eQOgCgFQDoAoBUA6AP654oBUAUA6AVAFAOgCgFQDoDivS9xQwcPdF9e4YRADngglv8AlBHvrNJdLiqVPhG83/l0Xm/I6vlg33FQcT6PPblF6yKRnIVUUsHBOca0ZQy7jGeR7q9qNeCi5S0S1fYjFOk7pcz6a6McJWztYYF/+GgBPie8+814+HzOOee8tX3/AGWncbHZaLga/TARC3d5EDEbL3HJ2GDUV0naK3bsvVvuSOoScdSsYyFbHq6sAjvPh5VlcVGVkzUm5K5g4lDlWyM7EjIbbHmTt7udcTWljpEl0NZjG2okqDhc/wAa9D8NcnB32MmMSzKxPsufEeyt1WlCrBwmroywk4u6JngcZcFnIK6hpBUEHHM7+ewI8DXlUsHDDSapyduTtb0NbqOoveQuksgLRADkr/zXavQou7M9RWRENyNaGVHAQhmmfrBqYZ574OQBtXzjcnUbluexoorKS5OhRvgk4Gc/77/dVmyucW1JjoYkXyhVkQHUDpJ5ahvyznl41ZGCjlnwvbsvs/HTvKqk3rEs4DA2reZyjPTZwAJeRTAhVuAFYnkHU4yfapH+mu8DPJKdL/Mu/deOveU4iF7S7iC6IuvDuJ2wWdJRIOqm0kEK7AZUEEggOQobbOltsYzX+J3lh+lS1g1Jdi3/ANtyzDpKeW+5e9SnfVHQUAqAKAdAKgCgHQC/rlQDoAoBUAUAUA6AVAOgCgKh9Od6RLaxA40q8nsOQAf51X+HpTxdafJRj6yfqiK7tTikQno+eW+4hZpNI8qxMzjWxfAA1HBOTzVa1fiKjHDuK+ZqPi9fK5RRcpVNeGpfFx0gMTSCS1uQqsQsioHVh4gK2pd9ssoG2c43qk0ED6RbrLRRe1z/ACFRhlmxDl+mPnL+y8zis7QS5nITx4Hh7CV/lzrNjIuM9fU1YeV4nqVgdJ5nbwJ8+7P8KzuxcjDwDia25aKTsgnKt3f9j41dhMTGk3CZViKLms0T1xvprHBIsaqz5UsWG6gb+8jsnOOQFeh0k60ZdDZ201e76v77mTLGnJKdzz9JPYC7ZxuY1bAAI3wV7Ixkd/MVkWHxbWsbdrWvZuX9PQ4PyNa79I5x2gJMEthAQQCcDJYAADIXvzkVZQoYtS1il2v7XOKlag1o7k63SWHqhICckAhOTbjIyO7au5Y6nGLb35dZzHDzk1yILh4J1MwxrbVg+Hdz8+XKvKTvdviz0Hpob0xyygHbHccfyGK6e9jlHvWYmVxsVIbw5GvXjh8+GdN8V/68zzalT/EzItS641BCiPNNHEHGVMjBQeXLJ358qzUJ56cZc0XSVnYr70nSC94S02VZoJh2kDAEaguQG3GVcH/eu4PLiacud14q680jior02UubGWJFuNOERkYHI/usMYO3NeePWHnj0qmSonT5prx0M9OMotSPpm0l1xo37yq33jNeJgJOWGhfeyXetPobai99mWtZwFAOgFQDoAoBUAfd/GgHQBQBQBQBQCoB0AUAqApr0ocUNvxaOQAMY4ABnH7Qdc7gg8+WP+tcfhkM3Tv/ALnpGJGIlly9ht+ia9N3xYysqqRA2ygAZBQbBQAOZ7vv51djoZY0o/v/AOMimjPNKT6vqW4OkkWuJCkweZtKKY2Gces2eWkDcty5eIrgvOL6cy5vTvjCqN/Yx/nXOFnljVn+/wD4x+5TiN12fU0rQiQY29UN5jOefngZ99XNxrpoilUs7o1Jk6okMOzzOB/RYmvLnB03ZnpRkpK6PDwBuRHly2+/lz/lXFr7HdzluOcVa1uAIG6phE6ORjlIcld/7uPZq2xXr/hdFOEpPZvTuPLx9VqSUTRPEVt0AtZJFMsJjuNencnmEOPV/vc9vv8AVyOT95bbHn5lH4e8833EFhWWO0lkEU0SrKJNILEDtAYGwzuCN+XsooN6z3RKmov3NjreGhJY0lQLoZQe47gKDnPgwYeVfKSpuEnF7ps+hhO8U0buoLsO024B9hwff345VG3aSbtnaYGpsDO/h94ztW/C0PmkZa1X5UaN3OGJC+AOTtkHGNPjzz7N62xxEXJRhqZZUmk2y0ejgD21uxAJVBgkctsHHhXn4dWi1ylJeEmaG769S9CH6eXcVxw2+WN1cxoQ+kg4YANgkd+MbeyprOzg/wB8P/JL6kWun2P0PnK74rM8QhaaQxKAoj1HSAu47PLbFe3kinfiYozkfRXQ+UvYWjHmYIif9ArwMGrQkuU5rwnI9Ce67F6ExWo4CgFQDoAoBUA6AP650AUAqAdAFAKgHQBQCoB0BTfpPsY34tEsz9XG8Ay+oKF06zkkq3hyxvsOZqv8Nk49OluqnrGLIrpPLfkevQ8Y4+LFYpDKhicK5Qx6vUPqncciN+eM4FaMe3lpSa+f1jIpoJKckuX1Rb9t0c6uV5luJi8jqzlhGSVU5EWQgIQbgKCOZO5JJrLzifSNDi6Y79qNSMHwzy8apop5aqX6vWMfsynEK9uz7kFwFirgaTkHctzJwcKPAEMD7jvU0HaWpmpM6IskvlsMH21pnCFU1wquOxrTcH8N9se7mfvrLPBNK8WaY4nmctxN2h4fHcwMVlkurgXMi+sHVyI0J7lCjYcjt416WEUbKL2yq31MGIclrHmT9wFSW7aNQkjcJa4lRVACXGkEMBjstvn35qVqkn+ryJSV32ETxG1aMcLjs5RCtzEpEu/6y4ZgCJCqkkgkDB2AzVkZJ5nPX7Fbi/dy6GbgVo8sl2kmglLiRW0AhMtpLqgIBwGFeZicP0lVOPJX8WbqFXJDXmdHBwwLz3/6+NdU8HGPxaiWIb2Ie9vDIcfsA6SPDJxt+8dIJ8Nz4VmrV29EW06SWprxernHdzJyfLV4bAbdwrbgI6ZmZsU9bFnWPBo7ixhimUldKnGcb92RyI35EEHwrHhneDlzcn4yZa/t6EN0ssTZcJu01KyLGEiwgQhcKoD6QAxzncADcbCuqqvKmv3x9b/Q5btF9jKFueIxfJyuiTrtAj1F16sIHD6gunVr2xnVjcmvYyPPe+hkhNWtxPoLojD1djaKeawRD/kFeFg3eEpc5zfjNs3T37l6EvWs4FQBQDoBUA6AKAX9cqAKAdAFAKgHQBQCoB0AqAqX042BMlpKP2tUXvJBXc+w1XgZZMXVj+qMZeF4v6EVlmpp9ZA9DI5OHcRtGm0KWcoyrIkhUEae3oYhTlhsfA1qx8lPDSkvltLwevlcooxyVEnxLw4jaXckpRXZIstIHDquexpSLYFwNZLse/AGSCVqk0ER6QrRgIJs9pewxUkee2NwDuPfVUF/juL+aPnG/wBG/A4qq8L8n6lf/JG7UiFdWBsCMjJ8/djcHc7VW1Z2MDTWpIcEZtYUjAHaOr1go3AIx4kEkDBwfCpjNQeaW380LqKcpWR0RlMsZMPbyuQV5YIyDk+IPLnXdX8Soxp3btJ3VnvfY2ww8nPXYr9+H3HWObeWSJ3/ALTSzBXx+0+nkfPB93fXg8ZKC6OUcy4c1/Y7xOGUvei7EG1zc27Eh5VMjbtHIx6xvMqe0d+R3r2aOLw9ZaPbnpY8uph69N68Tf4TZ3ulurlkhQEMyo5LZPeFU4DeeQay1vxCk0+ijnt3L+/caKOEqK2eVjreiNvIpOA7LjLajqJOclmJ9Zjv/QryIY5UqrqVpWUv4vA9Gph04ZY8CZ4ldZR1Q5bHIEghScaj4DII552rbWx0NYR8eGutr9hnp0HdNkHBEZN+QHJht3BcDwGnPLvNZ8Ph5VHfgX1aqgrcTPDa63SJf2iFGBjb/sK9OrJYahKUeG3a9F5mBN1Kiud5x7jM1o6LGmYkVNWYpGDEkjHWJkRaFAcsyMDnG1ZKVPo6cYckkaG7u5y3pZ4s3zSgZ0Zrl0IMYIXSD1g06tyMADJAzzwOVdU1mxVNcsz8rLzZXVdqb8Cm7q1t5DGtu05d3SMpIij1tiysrHI1EAAgHfvr0atWVOEpytZJvwVymEIyaUT6Xt4tCKv7qhfuGK8fBQcMPCMt7K/bu/M2VHeTPdaTgdAFAKgHQBQCoAz7KAdAFAKgHQBQCoB0AUAqA5D0rcJ+U8OkwMtCRKvj2chsf5Say1JdFiKVXhfK+yW3+5I6SzQce/wKLikkmdnBLSYMhORnsjJbuyRjO2+1e9aKWWWz0PPak3dH0vwPpDJdWNvPbxiV5MKwL6ArAHJY4OwI7hncV4lBOCdKW8Xb7PvVmb27+8uIrKOW9huI7jJyw0sYWhAOPURXJZghA7fJixxyqa0JNZo/Enddv91dPtCtsyt7nhuGdW2kBwc7gEeXfWxRp4iHSx4+XV2rYxTp2dmSvBUV0dbmMMG0qMjJwuefkSxNeVjcBiJxUqT1VzVg6kYXU+Js27iFlgLu8eAIi2w2GNO2M4AG5G+a7wGGjF561NKb/ncd16/vZYvQ6DhFirklsAA4Vf3mxn+A39/lXoVtFlRxDe7Im/6ILqYxkrqJJHduc7eGK8qeHTZtVXTUmOFdHoooimy5IOs4Ha5DPlnbHnitNCPR7FNWWbcjuqwT2TqXOdOxGOZ8q21FRcffSs+ozxz391kfZpC7C4lLSygYQMo7AyGwNu8gb591fO+xV6knChFRhfdcf5yNzqQgrzd2as8gUYGB5Dl7q+qpwyxUeR5c5XbZL9D7ZYxJeTHTHErYJ8h2j921YcTPpaqpraOr/q4Lu38C2jGyzPj6HYcM44kwUeqzHTgdtdWgOQrgaW7J5jwI5ipLCofSlere8RS2DKsVsh1HrEjGo8wC5C5HYGM771OC2nX5uy7Fx73fwKqvvNQOb9H3AS/FVQski25MjPGwdWwOxggkbkg+4+FPxOpmoqkt5tLu3l5K3edYeGWblyL7qDsdAFAKgHQBQCoB0AUAUAqAdAFAKgHQCoAoB0B5kQMCpGQRgjyNU4iiq1KVN8V4dfcdRlldz564wZ+EXE1rGwVNetTpGXjYbKW5lNsFM4JU5rXgqvtNFSn8S0l1SW/jv3lFe9OWmzOp9CnSgW8xtJDiOY5QnukAG3+YY9/trjHw6OaxC22l2cJd2z6n1HOHm37j7i2OP8fMRMUKky9jLOpEcaudKu5x2gW7IVcknnpGWHJeRnSXgjXMa3EaFJcduM8zj/cdx7xVUajw03L5Hv1P9S+q7+GsThnXWv5Y5G2uMe0V6qaklJO6Zl2dmbN02tRtnBztz91U1oOUdBLVExwi9KMjEDUQFyeS6ioZvuBripBtF0JHTpxKF1LZwNMrf5Yzgn/cVmyl1zS4zxRNLxrg5JRgfBk1Ky+w4ruEG2cykQlteIAUk9ViSxxnUP3T3/1jvpXoyb02Jp1IpEbf3gZiVAVeSgDGAOX/AF99aaNPJGxRVnmkY+DcKe9k0jIQeu3h5DzqvFYno/cp6zfglzf0XHxFOnm1exYlnNHGwtwhRVA6ssOy+NyFPeRz335kciay06ahG38b4s0N3IHpRNbcHimu0UK7LoSNdlLsSSyqNgzEgswG4QZrmpmm1Sh8UvJcX3LbrsiLqKzMoLjPCLkJ8pmXsydtmJGQXII1A7gnWCBvsfbj1qTpwSpQ2Ssu4yShJvM+Ja3oe4B8ntDO4xJcEMPKMeoPfktjzryZT6fEyn8sPdXb8z9F3M2Rjkgo8/4jvquICgFQDoAoBUA6AKAVAFAOgCgFQDoAoBUA6AKAVAcP6VOihvbfrYh+vgBIA5svevt7x7POsrqeyV+n+SWkurlLu2fV2HTj0kcvFbfYqzi3HoZoIEji0OnaBT9UkW5JVFGS7HYmVjnZdsg17MKTTebVPzMlSStpuXB6Nel8fEljS4OLuAbHUV6xcDJGCNXdlTncA+FeXKm8LNU38L+F/wDF9fJ8V1o0Qmqivx4/c6654hK118nhVBojWWR5Mn12dURAMZJ6t8nPZ22OdrSSL4p0bF4gmVTBMQdSnkSNt/u2OAcEZA5VTDPQd6Wq/S9u58Ozbs3IlGM99+Zx17aTWxxKhXz5qfYa3UcXSqvKnaXJ6P8Av2q6KJU5R7BR3nnWlo4TMovPPmCD7DzFcuCZOZnlrupUbEORga5JOBknwG5/hUTlGCzTaS69ArvRE3wropJL27g9TGNzk4OB4/ujzrBUxkqmlBafqe3cuPa7LtL40baz8DruBy28sRSAYj0grjbWjDaRcHJU4IDbZ0nu3qunSUOtvdvd9pa2RMnALazLyyrEtvFiVXZmDKwOcc8EDGQTvvjupUqKCvvyS3b5IJXKc6e8en4q5uAji2QlIlwe71nIx5gE92VHOtmEoqleVS2eW/UuEV1er7jNWbn8O381NboRwmbisscEjs1rA3WPqOoDI9RSdxqx6oONye+qsfX6NKFL8yWi6lxk+xbddkWUIuWstkX+iBQABgDYAdwqilSjSgoR2RbJ3dz1VhAqAdAFAKgHQBQCoB/1zxQBQBQCoB0AqAKAdAKgCgHQBUNKSs9gU76UugxjZry1XKMczRqPVPe6+XiO7n41Xg8Q8LJYeq/dfwN/+L/4vjtuiK1LpFmjvx+5wHBmmM0fybX12odXo558R5eJO2M52r2KsYTg41FdMxRUlL3dy6+iHTyG5kSHiA6m6jOkPqKBz4EqRzO+k5B2xXkVKc8Pq7yhz4r+rq/d42Nkainps/5sdv0quQlsxw7ElQgQuo1kgIXZN1QMQSScYBrqMlJXWqOjPZWjxRFbmUTKoHbdQDgKNRfAAPaBPIYHjUTpxmrSVyU2iCHDrG5ZB1LxGZS8TYKBwMEkYOxwQdLAHBO2xxxGnOH5c5Lvuv8AdchqL3Rr8Q6M2UBAluGjyCwDMBsuNR3HIZGT3Z3rvPif+ov9K+5z0dPl5kjB0Ithudb+1v8ApUXxD3qPuSX0ZKhBfL6mzfxQ2EatFGiFpI4wxGymRwoZjzwCfHfYbVwsPC+Z3b5ttvz+h1fgjZ4VfanlhZy8kRBYmPq+y+dOAT2hsRqGxx45q8ggOJC24W8lxNKscZfrI4lADFipDDPrMpJZgnIEk+AFUqvvZILNLkvV8l1snZXeiKr6V9ILzjYkeJGFvCRiJSWPjqfA32yd9ttsmteHw6oyU6rvN+Eepfd6vqWhmnN1FaO3qc50X+V3Ja0tWJWXBbO6xgc5Af2CQSuRgkNiu8ZWpUY556vZLjJ8l9eSJoRlLTgXz0X6PxcPgWGIct2bvZu9j/Ww2rz6UJuTq1dZy8EuEV1Lnxeppk1bLHYl6vORUA6AKAVAOgCgFQBQD/rlmgCgFQDoAoBUA6AKAVAOgFQDoBEZ2NcVKcakXCaumSm1qitOknQeW0m+W8KwGG8kGAQwyGOjUMYJA7O3iCMVTCvPDro695U+EuMeqXNfu1fPmS4qWsd+XPsKnv7ppJZGddDFjlNOnT4LjG2BtvvtvXuUnHInF3XiYKqebU6zol6RLyyKxq3Xx5AET7nfYBD6wzyxvWSr+HwbcqTyPjbVPtjt4WZ3CvJaS19SzOH+lSwukeG5DwFgySK423GGBI5c+/BrHKGJp/FDMucNfJ2fhc0KcHpe3aT/AAR7eQwuLxLgQIViwUHMBdT4PabSMZAA3O29VPF0k7SeV9enrYsyt7GXpPwd7woEdFTq5kYk7/rAoA04w69ntAkZB5irFXpP5l4ojK+RLQXQSNeuaJGA7QV+yP8ACWAOPdXEsXQjvNeKJyvkQHH+m/DY0dJ5opQQQ0a4lyD3EDP8a6jVlP8ALhKXdZeLsjl2ju0jgeIek1tJThlp1anI62QAbhScDfTq0gkAtnbYVasLVl+dJRXKOr73bTuXeVuqvkV+0q3iXFZblzJNI0jn9pjn7u4DyGK9OjRp0Y5aat6973ZlnKU3eRKdD+jt1fORb5jQjTJMR2QO8A4yW/w7+YrJi8ZTpNQSzT4RXq+S6zRRpS32RefRbo1Dw6Lq4RufXc+s58Sf9hsKwQpSc+lrO8/KK5R++74mhtJZY7E1Wg5FQDoAoBUA6AKAVAFAOgEf650BSf0oX32Pw/zVNjz/AGqYfShffY/D/NSw9qmH0oX32Pw/zUsPaph9KF99j8P81LD2qYfShffY/D/NSw9qmH0oX32Pw/zUsPaph9KF99j8P81LD2qYfShffY/D/NSw9qmH0oX32Pw/zUsPaph9KF99j8P81LD2qYfShffY/D/NSw9qmH0oX32Pw/zUsPaph9KF99j8P81LE+1TIziPSCO+bN9ApPISwDq5F+8lXHk331mVCdF5sNLL1PWL7uD60WrGZtKiuvMxcM4K8UyT2bRXojOtY86JAR6paM8ypww0kjK1d/8A0opZcTFw694+K270i2FOMnem79WzIzpLxNpZVDo0RjjSPQ40nIHbYjA9Zyzchz8q9HDSi4XhJSXNO5VWi76oyTRW4to5FKmUxnUBJ2ut60gZQ5IAhGc7Akjeus0nJp7DLFRPfR6JrlnQzvFiNmVtZCh8hUEngpZgCRy51xVp0465IvuRFPM9G2YOkluIJ3jDtIoCFWY5J1Ire7diMeVWUcuW6SXYrHNRO+4r1LZbWErIBcDJlXchlYsVweSsgADDbOocyDRTm5u+x04RcdNyR6LPfRo5tlKoxVjLIQkQ05zq19hwQcbg8gRuMjFisZhoSyyleXKOsvBbd5dSpzUb7LrMEVna23rn5XIP2VykIPmdnkx4AKDWaVfE19I/4ce5z+qj5vsOHVpU9vefkT1t6SLyNQiLbqqjACxYA9napSw8KStBfVvrb3bKZYyo9zJ9KF99j8P81W2Ofaph9KF99j8P81LD2qYfShffY/D/ADUsPaph9KF99j8P81LD2qYfShffY/D/ADUsPaph9KF99j8P81LD2qYfShffY/D/ADUsPaph9KF99j8P81LD2qYfShffY/D/ADUsPaph9KF99j8P81LD2qYfShffY/D/ADUsPaph9KF/4w/DP4qWHtUziqkzDoSFCAoSFCAoAoAoAoSGKAKECoB0AUJAUBLw9JLgKFaTrUH7EyrKPZ2wSPcRWWWCoSebLZ84+6/K3maIYqrHS9+3U8niNu39pYwH/hGSE/wYj+FT0NaPwVprtyy9VfzLfa7/ABQT8UYnksj/APJt/wDkv/ulT/8AN/6y/wBC+5PtVP8AR5npbizUdmyGf788jD3gaf50y4p/FXfdGK9UyHiocILvbMqceaP+wht4D4xxAt/qk1GuJYSM/wA2UpdsnbwVkcvGz+VJdiNC+vpJ21SyPIfFiTj2Z5e6tFOnCmssEkuozzqSm7ydzXrsrChIUICgCgCgCgDFAFAFAFAFAFAKgCgLA9E/BIJmubi7RWggQDtjK6mOc+4D/mqGasPBO8mRPpI4ItlxCWNFCxvpkjUDACt3DyDBh7qI4rQyzOu9LHQ2KG2iubWJIwmFmCDGQ2NLHH97b/N5ULq9JZbo0OPpaWB4VM1pHKklpqlQADWxRMM2QckE5oRLLHK2uBOcRvuGw2FvenhcJE7FQmEBXGrmdO/qfxqLFjlBRUrHNpY283B7+6WBFf5SeqOBmNGkTCKfAK2KlFLyum5JcTjeAxK91bqwBVpolYHkQXAIPuqSiCu0WRddB4puL3JKLDY2wjeTA0r/AGSMUHhnJLHw9oqDU6SdRvgiN4DJacQ4zGkdrCtqBIqp1YGsBSdbjvJIyPAYocxcZ1NFoZej3R21WTiN7dpqtrSaVEiA2LBthjvwGUAcstvyoIQis0nwPN/xHhXEbSciGKwuIhqixpUSc8L2QNWcYIxkZBoG6c4vSzMTdHFn4PYmCFDcz3BTWAAxH609o+ACgnyWgyXpq29zx07t7Ph0CWMMcct1gGecqCy53wpPqk+HcvmaEVcsFlW5P8euuHcNhsus4dDM08CuWwq7hVznKnOS2agtk4QS0OZ9I/CrZI7K6tY+pW7jZjEe7AUggf58bbbCpRTXjFWa4nVej3ojayWCfKo0M12ZeqZgCwAUgaD3bKX99C2lTjk14lddHOjb3V+tm2VIkZZD3gITrxnv7JA8yKcDPCneeU7yXjPBork2JsY+qVuqa4IXIYdksWPawGyC2e7PKhe5UlLLYj+g3ArR76/iHV3MEcLNE7AMOYII8xnTkeBoRShHM1uY+j/Arfh9i19xGJZHlGm3gcZzncEjxOM57l8zihEYKEc0ivbiXWzNhRkk4UaQM9yjuHlUmV6staWOy4PZ2ryWAuzOgeSVlVgCQDpBYEDnsNthXJttCEVpchOLXvC7W9SeCFLm3lh7UHdHISP3gQNu7uOakrk6cZZkdNxq/wCGWtpaXJ4XCwugSFAQFcAHc6d+dRYulKEYptHG+jjg8d9xEl4x1EYkldCMrp3CqfYWH+mpKKMVKd+Bm9K3BoYJrea1VVt7mIOgQYXIxkj2qyH30QrxSaaOq6KX3Db2O5YcMhX5LF1hyFOvZjgdnb1OfnUF1OUJJ6bEd0QkseJ8SRUsYoolt5C0ZCsGbUmGwABkAke+hEHCctjnfR3w6KfiixSxq8ZMvYYZGwbG3lUlVKKdSxJ8C4jYwXc9rNYRzl72REc6cIhk0KoBU7DGcedRudRlCMnFribPpKv7C2a5s4uHxJKqppnUKMFgr5A055HHOljqrKCbjYluld5w3hhgjfhkMpkhWTUAq+W+VPhmh1OUIWTRW3SricFzMHtrZbZAgUouMFgWJbYDmCB7q6RkqSUndIhqFY6AuLg/BYI+BpBcXKWhvW64s2MkZUgDJH7Kp958ag3xilTs3a5q+lqzSa0s7uKRZxH+oeVMYbz2J/bU7Z5tQ5rpOKkjoOLcVQcUWyn3gvbKJCDyD6psEeGobe3TUcS2Ulmyvijj/TJZ9QvDoc6uqtzHnx06Fz78VKKMQrKKMfSX/wB3+Hf8Vv8A1aIip+Uj3wEA9HrvVsvymPUfLXDn+FBH8l35mC8seFRy2h4fcSSy/KoAwfVgJq3O8a9+O+gapprK9SxOKdK4m4keGSxr1csZSRj+1I6qVX2aMjJ7yPDeDS6iz5GcB0J4K1jx5bd99HWaT+8pjJVveD9+akz04ZatiYEZueGcYhiGZI7yVyo3JXWrZx37K3+mh38UJJczgOCdFJruC4nUqkduupi+QG2JIU45gDPvFTczRpNpssfgnSX5t4DbzBA7l3SMHkGLOcn/ACg1BqjPJSTOf9LPC0lEHErfeK6RdeByfGQT5kDSfNPOhXXje00dP0p6XScPg4escEU3WW6kmRScYVBtj21BbOo4pWRDekWzPELfht3paOe5ZIOqJJA15KlQeW48BkMM8qHFaOZJnV8Yt7SG4sQ1/FbmwUKImIyQyqDqywxlAO7vzQtllTWtrEUlotp0kVzgJdRsyHu1Mu4HtZCf89DlJRrX5ld8Q6NzycTktQhDvO+CQcBWYnrD/d0nVn/epRmlTk52Oy9FXDTZcRvoZSrGKHDFNwd1O2cdxxjxzQuoRyyaNu8vl6R2FxoQJcWshkiQcymDpH+Zcqe7UooS300HbcpzNSYrFqQcfv8AgkVvFOkV1bSpqjxq2B/YDYxyIOCDsdjtUGzPOmknqiI9KvCoYza3EMXUfKotbw4C6W7J9Ucj28HzHtoV4iK0a4mx06/8H4R/gP8A5Vojqt+XElvRpw6OLhl1NNMtv8rJhWVsbKAV2yRvqZ+/uFDqikoNt2uZul3CopeCKsE6XXyFl/WJj1c4KnBOMIwPP9moJqRUqejvYgvRT/7Pxb/7X/8AmWpe5xh/hkYPQm4HEhn9qGQD25U/yBoyMM/fMvoxspF4zhkYGMz68gjHMb+8ihNJPpCAjcNxfI5G+JHsM+RRFT/M7zd9L/8A4pc+yL/9SU4HVb81nf8ATzppPw97aOGGGQNArkyIzEHJGBpYbbUL6lRxskuBU/Sjjcl9P10qJGxVV0opUYGd8Ek1JkqScndkRQrChJOdJulE3EOq64RqIV0IsalQBtzBZt9gPdQsnUcxW3SeZLKSyxG0Mj6+0GLKcqewQwA3QHkeZ8aiwVVqOU89Iuks19Mk8uhZI0RFMYK4CMzKd2JzluefClhOq5O5l6VdK5+JGNrgRgxKVXQpXOcElsscnbuxUipVc9zFe9JJprSGzYR9VAxZCAQ2Tq9YliD6x5AUIlUvFRC36SSx2UlkBH1Urh2JB15BU7HVjHYHdQdI8uUjbK5MUiSLjVGyuM7jKkEZ8sihynZ3N7jfH5bu6N0+lJSUOYwVAKABSuSSPVB51FjqVRylmJq59IVzJdQ3ZjtxNCrIpCOAwYY7Y6zJxk4wRzNLFnTvMpWI3hHSy5tbmS5hZQ8rM0i4JRtRLEEZzgE7b5HjUnEarjK6JLpP6RLq/i6lhHFEcFljBGrG/aJJ2zvjy76WOp13JWIm56SSyWcVkwj6qJ+sUgHXntczqwR2z3VFjl1G45TPbdLZ0snsSsTwOSe2rFlJIPYIYAYYahsdyaWJVVqOUnbT0sXsUaRrHalY1VBmNycKABn9b5UsyxYl8iNven93Pcw3MnVM0GTGmg9WCRgnAbJPLfV3Cljh122mQPGuJvdzSTy41yHLYGByAwASdgABUlcpOTuSPGullxdrbCTQrWoAikQMH204LEscnKA5wN8+NRY6lVcrdR0I9Ll91enEGvGOt0HVjxxq0592PKpsWe0yOc4B0qnspJpY9DvOpVzKGbOo5J2Yb57zSxXCq4tsx9F+kc3Dpuug06ipQhwSpBwdwCDsQDzqLCnUcHdGhxC7M0ryFUQuxYqgIUE7nSCTgZ86lHEnd3Or6Pekq7s4VgAiljQYTrFJKjuAIYZA7s/fSxbGvKKsQPSTpDPxCbrbhgWxpUKMKo8FGTjeljidRzd2e+KdJJrm3t7ZxGI7YYjKghjsB2iWIPLuApYmVRyikeuJdJ5p7SC0YRrFBgroUgscEZcliCdydgNzUWEqrccocB6TzWUVxFGI2juV0yLIrMMYYZXDDBw3PfkPClhCo4prmeeAdI5bJLhIhGRcR9XJrBOFww7OGGD2jzzSwhUcU0jR4XxCS2lSaFirocqf9j4gjYipOIycXdHa3npbvZIyirDGzDBkRG1e1csQD99RYveJkcPZXbRSpKuCyOrjVkglTkZ3ydx41JQnZ3NnpDxmS+neeYIHk06ggIHZUKMAknkB30OpzzSzHXxel2+VQvV2pCgAZjfkNv8A6tRZlyxLtsc10q6TTcSkSSdY1ZF0Dq1KjGSd8s2+TUoqqVM7IShUFAFAFAFAFAFAFAFAFAFAFAFAFAFAFAFAFAFAFAFAFAFAFAFAFAFAFAFAFAFAFAFAFAFAFAfSHzBafVbf4Kfhrk9fJHkH6P2n1W3+DH+GgyR5B8wWn1W3+DH+GgyR5B8wWn1W3+DH+GgyR5B8wWn1W3+DH+GgyR5B+j9p9Vt/gx/hoMkeQfMFp9Vt/gx/hoMkeQfMFp9Vt/gx/hoMkeQfo/afVbf4Mf4aDJHkA4BafVbf4Mf4aDJHkHzBafVbf4KfhoMkeQfo/afVbf4Mf4aDJHkHzBafVbf4Mf4aDJHkH6P2n1W3+DH+GgyR5B8wWn1W3+DH+GgyR5B8wWn1W3+Cn4aDJHkH6P2n1W3+DH+GgyR5B8wWn1W3+DH+GgyR5B8wWn1W3+Cn4aDJHkH6P2n1W3+DH+GgyR5B8wWn1W3+DH+GgyR5B8wWn1W3+DH+GgyR5B8wWn1W3+DH+GgyR5B+j9p9Vt/gx/hoMkeQfMFp9Vt/gx/hoMkeQfMFp9Vt/gx/hoMkeQfo/afVbf4Mf4aDJHkHzBafVbf4Mf4aDJHkHzBafVbf4Mf4aDJHkH6P2n1W3+DH+GgyR5B8wWn1W3+DH+GgyR5B8wWn1W3+DH+GgyR5B+j9p9Vt/gx/hoMkeQfMFp9Vt/gx/hoMkeQ/mG0+q2/wI/w0GSPI/9k=">
            <a:extLst>
              <a:ext uri="{FF2B5EF4-FFF2-40B4-BE49-F238E27FC236}">
                <a16:creationId xmlns:a16="http://schemas.microsoft.com/office/drawing/2014/main" id="{DBFFA630-CD38-D640-BA54-D5A9F68A7AF7}"/>
              </a:ext>
            </a:extLst>
          </p:cNvPr>
          <p:cNvSpPr>
            <a:spLocks noChangeAspect="1" noChangeArrowheads="1"/>
          </p:cNvSpPr>
          <p:nvPr/>
        </p:nvSpPr>
        <p:spPr bwMode="auto">
          <a:xfrm>
            <a:off x="152400"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45060" name="Picture 4">
            <a:extLst>
              <a:ext uri="{FF2B5EF4-FFF2-40B4-BE49-F238E27FC236}">
                <a16:creationId xmlns:a16="http://schemas.microsoft.com/office/drawing/2014/main" id="{D82FBD68-1759-9F49-80F5-E01726A722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5863" y="2133600"/>
            <a:ext cx="419893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C84ED64-A70C-CB43-9593-7807C11235FD}"/>
              </a:ext>
            </a:extLst>
          </p:cNvPr>
          <p:cNvSpPr txBox="1"/>
          <p:nvPr/>
        </p:nvSpPr>
        <p:spPr>
          <a:xfrm>
            <a:off x="-34925" y="-3175"/>
            <a:ext cx="9178925" cy="647700"/>
          </a:xfrm>
          <a:prstGeom prst="rect">
            <a:avLst/>
          </a:prstGeom>
          <a:solidFill>
            <a:schemeClr val="bg1">
              <a:lumMod val="75000"/>
            </a:schemeClr>
          </a:solidFill>
        </p:spPr>
        <p:txBody>
          <a:bodyPr>
            <a:spAutoFit/>
          </a:bodyPr>
          <a:lstStyle/>
          <a:p>
            <a:pPr algn="ctr" eaLnBrk="1" hangingPunct="1">
              <a:defRPr/>
            </a:pPr>
            <a:r>
              <a:rPr lang="en-US" sz="3600" b="1" dirty="0"/>
              <a:t>Anti-Kickback Statute</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a:extLst>
              <a:ext uri="{FF2B5EF4-FFF2-40B4-BE49-F238E27FC236}">
                <a16:creationId xmlns:a16="http://schemas.microsoft.com/office/drawing/2014/main" id="{6045D7D4-C5BB-D044-BACA-884C14F6287D}"/>
              </a:ext>
            </a:extLst>
          </p:cNvPr>
          <p:cNvSpPr txBox="1">
            <a:spLocks noChangeArrowheads="1"/>
          </p:cNvSpPr>
          <p:nvPr/>
        </p:nvSpPr>
        <p:spPr bwMode="auto">
          <a:xfrm>
            <a:off x="381000" y="2590800"/>
            <a:ext cx="8229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3600"/>
              </a:spcBef>
              <a:buFont typeface="Arial" pitchFamily="34" charset="0"/>
              <a:buChar char="•"/>
              <a:defRPr sz="2800">
                <a:solidFill>
                  <a:srgbClr val="0D0D0D"/>
                </a:solidFill>
                <a:latin typeface="Arial" pitchFamily="34" charset="0"/>
                <a:ea typeface="Geneva"/>
                <a:cs typeface="Arial" pitchFamily="34" charset="0"/>
              </a:defRPr>
            </a:lvl1pPr>
            <a:lvl2pPr marL="742950" indent="-285750" eaLnBrk="0" hangingPunct="0">
              <a:spcBef>
                <a:spcPts val="800"/>
              </a:spcBef>
              <a:buFont typeface="Lucida Grande"/>
              <a:buChar char="-"/>
              <a:defRPr sz="2000">
                <a:solidFill>
                  <a:srgbClr val="0D0D0D"/>
                </a:solidFill>
                <a:latin typeface="Arial" pitchFamily="34" charset="0"/>
                <a:ea typeface="Geneva"/>
                <a:cs typeface="Arial" pitchFamily="34" charset="0"/>
              </a:defRPr>
            </a:lvl2pPr>
            <a:lvl3pPr marL="1143000" indent="-228600" eaLnBrk="0" hangingPunct="0">
              <a:lnSpc>
                <a:spcPct val="90000"/>
              </a:lnSpc>
              <a:spcBef>
                <a:spcPct val="20000"/>
              </a:spcBef>
              <a:buChar char="-"/>
              <a:defRPr sz="1600">
                <a:solidFill>
                  <a:srgbClr val="0D0D0D"/>
                </a:solidFill>
                <a:latin typeface="Arial" pitchFamily="34" charset="0"/>
                <a:ea typeface="Geneva"/>
                <a:cs typeface="Arial" pitchFamily="34" charset="0"/>
              </a:defRPr>
            </a:lvl3pPr>
            <a:lvl4pPr marL="1600200" indent="-228600" eaLnBrk="0" hangingPunct="0">
              <a:lnSpc>
                <a:spcPct val="90000"/>
              </a:lnSpc>
              <a:spcBef>
                <a:spcPct val="20000"/>
              </a:spcBef>
              <a:buChar char="*"/>
              <a:defRPr>
                <a:solidFill>
                  <a:srgbClr val="0D0D0D"/>
                </a:solidFill>
                <a:latin typeface="Arial" pitchFamily="34" charset="0"/>
                <a:ea typeface="Geneva"/>
                <a:cs typeface="Arial" pitchFamily="34" charset="0"/>
              </a:defRPr>
            </a:lvl4pPr>
            <a:lvl5pPr marL="2057400" indent="-228600" eaLnBrk="0" hangingPunct="0">
              <a:lnSpc>
                <a:spcPct val="90000"/>
              </a:lnSpc>
              <a:spcBef>
                <a:spcPct val="20000"/>
              </a:spcBef>
              <a:buChar char="»"/>
              <a:defRPr sz="1600">
                <a:solidFill>
                  <a:srgbClr val="0D0D0D"/>
                </a:solidFill>
                <a:latin typeface="Arial" pitchFamily="34" charset="0"/>
                <a:ea typeface="Geneva"/>
                <a:cs typeface="Arial" pitchFamily="34" charset="0"/>
              </a:defRPr>
            </a:lvl5pPr>
            <a:lvl6pPr marL="2514600" indent="-228600" eaLnBrk="0" fontAlgn="base" hangingPunct="0">
              <a:lnSpc>
                <a:spcPct val="90000"/>
              </a:lnSpc>
              <a:spcBef>
                <a:spcPct val="20000"/>
              </a:spcBef>
              <a:spcAft>
                <a:spcPct val="0"/>
              </a:spcAft>
              <a:buChar char="»"/>
              <a:defRPr sz="1600">
                <a:solidFill>
                  <a:srgbClr val="0D0D0D"/>
                </a:solidFill>
                <a:latin typeface="Arial" pitchFamily="34" charset="0"/>
                <a:ea typeface="Geneva"/>
                <a:cs typeface="Arial" pitchFamily="34" charset="0"/>
              </a:defRPr>
            </a:lvl6pPr>
            <a:lvl7pPr marL="2971800" indent="-228600" eaLnBrk="0" fontAlgn="base" hangingPunct="0">
              <a:lnSpc>
                <a:spcPct val="90000"/>
              </a:lnSpc>
              <a:spcBef>
                <a:spcPct val="20000"/>
              </a:spcBef>
              <a:spcAft>
                <a:spcPct val="0"/>
              </a:spcAft>
              <a:buChar char="»"/>
              <a:defRPr sz="1600">
                <a:solidFill>
                  <a:srgbClr val="0D0D0D"/>
                </a:solidFill>
                <a:latin typeface="Arial" pitchFamily="34" charset="0"/>
                <a:ea typeface="Geneva"/>
                <a:cs typeface="Arial" pitchFamily="34" charset="0"/>
              </a:defRPr>
            </a:lvl7pPr>
            <a:lvl8pPr marL="3429000" indent="-228600" eaLnBrk="0" fontAlgn="base" hangingPunct="0">
              <a:lnSpc>
                <a:spcPct val="90000"/>
              </a:lnSpc>
              <a:spcBef>
                <a:spcPct val="20000"/>
              </a:spcBef>
              <a:spcAft>
                <a:spcPct val="0"/>
              </a:spcAft>
              <a:buChar char="»"/>
              <a:defRPr sz="1600">
                <a:solidFill>
                  <a:srgbClr val="0D0D0D"/>
                </a:solidFill>
                <a:latin typeface="Arial" pitchFamily="34" charset="0"/>
                <a:ea typeface="Geneva"/>
                <a:cs typeface="Arial" pitchFamily="34" charset="0"/>
              </a:defRPr>
            </a:lvl8pPr>
            <a:lvl9pPr marL="3886200" indent="-228600" eaLnBrk="0" fontAlgn="base" hangingPunct="0">
              <a:lnSpc>
                <a:spcPct val="90000"/>
              </a:lnSpc>
              <a:spcBef>
                <a:spcPct val="20000"/>
              </a:spcBef>
              <a:spcAft>
                <a:spcPct val="0"/>
              </a:spcAft>
              <a:buChar char="»"/>
              <a:defRPr sz="1600">
                <a:solidFill>
                  <a:srgbClr val="0D0D0D"/>
                </a:solidFill>
                <a:latin typeface="Arial" pitchFamily="34" charset="0"/>
                <a:ea typeface="Geneva"/>
                <a:cs typeface="Arial" pitchFamily="34" charset="0"/>
              </a:defRPr>
            </a:lvl9pPr>
          </a:lstStyle>
          <a:p>
            <a:pPr algn="just" eaLnBrk="1" hangingPunct="1">
              <a:spcBef>
                <a:spcPct val="0"/>
              </a:spcBef>
              <a:buFontTx/>
              <a:buNone/>
              <a:defRPr/>
            </a:pPr>
            <a:r>
              <a:rPr lang="en-US" altLang="en-US" sz="2000" dirty="0">
                <a:solidFill>
                  <a:srgbClr val="262626"/>
                </a:solidFill>
                <a:latin typeface="+mj-lt"/>
                <a:ea typeface="MS PGothic" pitchFamily="34" charset="-128"/>
              </a:rPr>
              <a:t>The Medical Center may provide medical staff incidentals (e.g., free or discounted meals  such as those served in physician’s lounge, meals served at governing board meetings and/or medical staff committee meetings, and computer/internet access provided in the building) providing certain conditions are met.</a:t>
            </a:r>
          </a:p>
          <a:p>
            <a:pPr algn="just" eaLnBrk="1" hangingPunct="1">
              <a:spcBef>
                <a:spcPct val="0"/>
              </a:spcBef>
              <a:buFontTx/>
              <a:buNone/>
              <a:defRPr/>
            </a:pPr>
            <a:endParaRPr lang="en-US" altLang="en-US" sz="2000" dirty="0">
              <a:solidFill>
                <a:srgbClr val="262626"/>
              </a:solidFill>
              <a:latin typeface="+mj-lt"/>
              <a:ea typeface="MS PGothic" pitchFamily="34" charset="-128"/>
            </a:endParaRPr>
          </a:p>
          <a:p>
            <a:pPr algn="just" eaLnBrk="1" hangingPunct="1">
              <a:spcBef>
                <a:spcPct val="0"/>
              </a:spcBef>
              <a:buFontTx/>
              <a:buNone/>
              <a:defRPr/>
            </a:pPr>
            <a:r>
              <a:rPr lang="en-US" altLang="en-US" sz="2000" dirty="0">
                <a:solidFill>
                  <a:srgbClr val="262626"/>
                </a:solidFill>
                <a:latin typeface="+mj-lt"/>
                <a:ea typeface="MS PGothic" pitchFamily="34" charset="-128"/>
              </a:rPr>
              <a:t>Medical staff incidental benefits are not required to be report to Medical Affairs.</a:t>
            </a:r>
          </a:p>
        </p:txBody>
      </p:sp>
      <p:sp>
        <p:nvSpPr>
          <p:cNvPr id="8" name="Title 1">
            <a:extLst>
              <a:ext uri="{FF2B5EF4-FFF2-40B4-BE49-F238E27FC236}">
                <a16:creationId xmlns:a16="http://schemas.microsoft.com/office/drawing/2014/main" id="{5C94A05E-EA49-CF43-A97D-BBCF33FAAE4A}"/>
              </a:ext>
            </a:extLst>
          </p:cNvPr>
          <p:cNvSpPr>
            <a:spLocks noGrp="1"/>
          </p:cNvSpPr>
          <p:nvPr>
            <p:ph type="title"/>
          </p:nvPr>
        </p:nvSpPr>
        <p:spPr>
          <a:xfrm>
            <a:off x="0" y="0"/>
            <a:ext cx="9144000" cy="1752600"/>
          </a:xfrm>
          <a:solidFill>
            <a:schemeClr val="bg1">
              <a:lumMod val="75000"/>
            </a:schemeClr>
          </a:solidFill>
        </p:spPr>
        <p:txBody>
          <a:bodyPr rtlCol="0">
            <a:normAutofit/>
          </a:bodyPr>
          <a:lstStyle/>
          <a:p>
            <a:pPr eaLnBrk="1" fontAlgn="auto" hangingPunct="1">
              <a:spcAft>
                <a:spcPts val="0"/>
              </a:spcAft>
              <a:defRPr/>
            </a:pPr>
            <a:r>
              <a:rPr lang="en-US" sz="3600" b="1" dirty="0"/>
              <a:t>Non-Monetary Compensation to Physicians and Their Immediate Family Members and Medical Staff Incidental Benefits Policy</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495AB5-88FD-7840-8907-B70190EE049B}"/>
              </a:ext>
            </a:extLst>
          </p:cNvPr>
          <p:cNvSpPr txBox="1"/>
          <p:nvPr/>
        </p:nvSpPr>
        <p:spPr>
          <a:xfrm>
            <a:off x="1028700" y="2514600"/>
            <a:ext cx="6781800" cy="2862263"/>
          </a:xfrm>
          <a:prstGeom prst="rect">
            <a:avLst/>
          </a:prstGeom>
          <a:noFill/>
        </p:spPr>
        <p:txBody>
          <a:bodyPr>
            <a:spAutoFit/>
          </a:bodyPr>
          <a:lstStyle/>
          <a:p>
            <a:pPr algn="just" eaLnBrk="1" hangingPunct="1">
              <a:defRPr/>
            </a:pPr>
            <a:r>
              <a:rPr lang="en-US" dirty="0">
                <a:solidFill>
                  <a:srgbClr val="262626"/>
                </a:solidFill>
                <a:cs typeface="+mn-cs"/>
              </a:rPr>
              <a:t>The policy requires the Medical Affairs Department to:</a:t>
            </a:r>
          </a:p>
          <a:p>
            <a:pPr algn="just" eaLnBrk="1" hangingPunct="1">
              <a:defRPr/>
            </a:pPr>
            <a:endParaRPr lang="en-US" dirty="0">
              <a:solidFill>
                <a:srgbClr val="262626"/>
              </a:solidFill>
              <a:cs typeface="+mn-cs"/>
            </a:endParaRPr>
          </a:p>
          <a:p>
            <a:pPr marL="342900" indent="-342900" algn="just" eaLnBrk="1" hangingPunct="1">
              <a:buFont typeface="Arial" panose="020B0604020202020204" pitchFamily="34" charset="0"/>
              <a:buChar char="•"/>
              <a:defRPr/>
            </a:pPr>
            <a:r>
              <a:rPr lang="en-US" dirty="0">
                <a:solidFill>
                  <a:srgbClr val="262626"/>
                </a:solidFill>
                <a:cs typeface="+mn-cs"/>
              </a:rPr>
              <a:t>Maintain a log of all non-monetary compensation provided to the physician and his/her immediate family members;</a:t>
            </a:r>
          </a:p>
          <a:p>
            <a:pPr marL="285750" indent="-285750" algn="just" eaLnBrk="1" hangingPunct="1">
              <a:buFont typeface="Courier New" panose="02070309020205020404" pitchFamily="49" charset="0"/>
              <a:buChar char="o"/>
              <a:defRPr/>
            </a:pPr>
            <a:endParaRPr lang="en-US" dirty="0">
              <a:solidFill>
                <a:srgbClr val="262626"/>
              </a:solidFill>
              <a:cs typeface="+mn-cs"/>
            </a:endParaRPr>
          </a:p>
          <a:p>
            <a:pPr marL="342900" indent="-342900" algn="just" eaLnBrk="1" hangingPunct="1">
              <a:buFont typeface="Arial" panose="020B0604020202020204" pitchFamily="34" charset="0"/>
              <a:buChar char="•"/>
              <a:defRPr/>
            </a:pPr>
            <a:r>
              <a:rPr lang="en-US" dirty="0">
                <a:solidFill>
                  <a:srgbClr val="262626"/>
                </a:solidFill>
                <a:cs typeface="+mn-cs"/>
              </a:rPr>
              <a:t>Provide education of the policy to applicable departments and team members; and</a:t>
            </a:r>
          </a:p>
          <a:p>
            <a:pPr marL="285750" indent="-285750" algn="just" eaLnBrk="1" hangingPunct="1">
              <a:buFont typeface="Courier New" panose="02070309020205020404" pitchFamily="49" charset="0"/>
              <a:buChar char="o"/>
              <a:defRPr/>
            </a:pPr>
            <a:endParaRPr lang="en-US" dirty="0">
              <a:solidFill>
                <a:srgbClr val="262626"/>
              </a:solidFill>
              <a:cs typeface="+mn-cs"/>
            </a:endParaRPr>
          </a:p>
          <a:p>
            <a:pPr marL="342900" indent="-342900" algn="just" eaLnBrk="1" hangingPunct="1">
              <a:buFont typeface="Arial" panose="020B0604020202020204" pitchFamily="34" charset="0"/>
              <a:buChar char="•"/>
              <a:defRPr/>
            </a:pPr>
            <a:r>
              <a:rPr lang="en-US" dirty="0">
                <a:solidFill>
                  <a:srgbClr val="262626"/>
                </a:solidFill>
                <a:cs typeface="+mn-cs"/>
              </a:rPr>
              <a:t>Report non-monetary compensation to the Compliance &amp; Integrity Department on a quarterly basis.</a:t>
            </a:r>
          </a:p>
        </p:txBody>
      </p:sp>
      <p:sp>
        <p:nvSpPr>
          <p:cNvPr id="8" name="Title 1">
            <a:extLst>
              <a:ext uri="{FF2B5EF4-FFF2-40B4-BE49-F238E27FC236}">
                <a16:creationId xmlns:a16="http://schemas.microsoft.com/office/drawing/2014/main" id="{C4A0B7F1-D2A4-CB4A-9977-E0D4E84E6F7F}"/>
              </a:ext>
            </a:extLst>
          </p:cNvPr>
          <p:cNvSpPr>
            <a:spLocks noGrp="1"/>
          </p:cNvSpPr>
          <p:nvPr>
            <p:ph type="title"/>
          </p:nvPr>
        </p:nvSpPr>
        <p:spPr>
          <a:xfrm>
            <a:off x="0" y="0"/>
            <a:ext cx="9144000" cy="1752600"/>
          </a:xfrm>
          <a:solidFill>
            <a:schemeClr val="bg1">
              <a:lumMod val="75000"/>
            </a:schemeClr>
          </a:solidFill>
        </p:spPr>
        <p:txBody>
          <a:bodyPr rtlCol="0">
            <a:normAutofit/>
          </a:bodyPr>
          <a:lstStyle/>
          <a:p>
            <a:pPr eaLnBrk="1" fontAlgn="auto" hangingPunct="1">
              <a:spcAft>
                <a:spcPts val="0"/>
              </a:spcAft>
              <a:defRPr/>
            </a:pPr>
            <a:r>
              <a:rPr lang="en-US" sz="3600" b="1" dirty="0"/>
              <a:t>Non-Monetary Compensation to Physicians and Their Immediate Family Members and Medical Staff Incidental Benefits Policy</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7BC9-338F-6841-8BD5-9E21168E9AD6}"/>
              </a:ext>
            </a:extLst>
          </p:cNvPr>
          <p:cNvSpPr>
            <a:spLocks noGrp="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sz="3600" b="1" dirty="0"/>
              <a:t>Contract Review and Approval Policy</a:t>
            </a:r>
          </a:p>
        </p:txBody>
      </p:sp>
      <p:sp>
        <p:nvSpPr>
          <p:cNvPr id="6" name="TextBox 5">
            <a:extLst>
              <a:ext uri="{FF2B5EF4-FFF2-40B4-BE49-F238E27FC236}">
                <a16:creationId xmlns:a16="http://schemas.microsoft.com/office/drawing/2014/main" id="{61A11C4B-9208-9041-A183-620B2137BFB5}"/>
              </a:ext>
            </a:extLst>
          </p:cNvPr>
          <p:cNvSpPr txBox="1"/>
          <p:nvPr/>
        </p:nvSpPr>
        <p:spPr>
          <a:xfrm>
            <a:off x="609600" y="1905000"/>
            <a:ext cx="7772400" cy="923925"/>
          </a:xfrm>
          <a:prstGeom prst="rect">
            <a:avLst/>
          </a:prstGeom>
          <a:noFill/>
        </p:spPr>
        <p:txBody>
          <a:bodyPr>
            <a:spAutoFit/>
          </a:bodyPr>
          <a:lstStyle/>
          <a:p>
            <a:pPr algn="just" eaLnBrk="1" hangingPunct="1">
              <a:defRPr/>
            </a:pPr>
            <a:r>
              <a:rPr lang="en-US" dirty="0">
                <a:solidFill>
                  <a:srgbClr val="262626"/>
                </a:solidFill>
                <a:latin typeface="+mj-lt"/>
                <a:cs typeface="+mn-cs"/>
              </a:rPr>
              <a:t>Administrative Policy H(6) (</a:t>
            </a:r>
            <a:r>
              <a:rPr lang="en-US" b="1" dirty="0">
                <a:solidFill>
                  <a:srgbClr val="262626"/>
                </a:solidFill>
                <a:latin typeface="+mj-lt"/>
                <a:cs typeface="+mn-cs"/>
              </a:rPr>
              <a:t>Contract Review and Approval) </a:t>
            </a:r>
            <a:r>
              <a:rPr lang="en-US" dirty="0">
                <a:solidFill>
                  <a:srgbClr val="262626"/>
                </a:solidFill>
                <a:latin typeface="+mj-lt"/>
                <a:cs typeface="+mn-cs"/>
              </a:rPr>
              <a:t> sets forth guidelines for the orderly process and administering of contracts between the Medical Center  and parties to a Focus Arrangement.</a:t>
            </a:r>
          </a:p>
        </p:txBody>
      </p:sp>
      <p:pic>
        <p:nvPicPr>
          <p:cNvPr id="325636" name="Picture 2" descr="https://encrypted-tbn3.gstatic.com/images?q=tbn:ANd9GcTRfkqALO-5qmL-hHZrtJH5gvRXAEHN-7Q2-WykjDteGKapl5hZ">
            <a:extLst>
              <a:ext uri="{FF2B5EF4-FFF2-40B4-BE49-F238E27FC236}">
                <a16:creationId xmlns:a16="http://schemas.microsoft.com/office/drawing/2014/main" id="{A1DD9A41-8FA7-514B-9925-123AE6DE6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113" y="3505200"/>
            <a:ext cx="25685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5637" name="Picture 4" descr="https://encrypted-tbn2.gstatic.com/images?q=tbn:ANd9GcSvFhyrUhdGUGHcmhN3jq4AjLZpG1x9i_oCq31BKMlz5gFgItQR7A">
            <a:extLst>
              <a:ext uri="{FF2B5EF4-FFF2-40B4-BE49-F238E27FC236}">
                <a16:creationId xmlns:a16="http://schemas.microsoft.com/office/drawing/2014/main" id="{B19F1F48-5EDD-FC4B-9465-72188FB34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688" y="3822700"/>
            <a:ext cx="257492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A058888-E50B-5946-A960-EF4787E951B7}"/>
              </a:ext>
            </a:extLst>
          </p:cNvPr>
          <p:cNvSpPr/>
          <p:nvPr/>
        </p:nvSpPr>
        <p:spPr>
          <a:xfrm>
            <a:off x="1123950" y="3200400"/>
            <a:ext cx="5962650"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E8E6782-E717-F04B-BD22-424ED7E1E485}"/>
              </a:ext>
            </a:extLst>
          </p:cNvPr>
          <p:cNvSpPr>
            <a:spLocks noGrp="1"/>
          </p:cNvSpPr>
          <p:nvPr>
            <p:ph idx="1"/>
          </p:nvPr>
        </p:nvSpPr>
        <p:spPr>
          <a:xfrm>
            <a:off x="533400" y="1295400"/>
            <a:ext cx="6629400" cy="3429000"/>
          </a:xfrm>
        </p:spPr>
        <p:txBody>
          <a:bodyPr/>
          <a:lstStyle/>
          <a:p>
            <a:pPr algn="just" eaLnBrk="1" hangingPunct="1">
              <a:defRPr/>
            </a:pPr>
            <a:r>
              <a:rPr lang="en-US" u="sng" dirty="0">
                <a:solidFill>
                  <a:srgbClr val="C00000"/>
                </a:solidFill>
              </a:rPr>
              <a:t>Step 1</a:t>
            </a:r>
            <a:r>
              <a:rPr lang="en-US" dirty="0">
                <a:solidFill>
                  <a:srgbClr val="C00000"/>
                </a:solidFill>
              </a:rPr>
              <a:t>:</a:t>
            </a:r>
          </a:p>
          <a:p>
            <a:pPr marL="342900" indent="-342900" algn="just" eaLnBrk="1" hangingPunct="1">
              <a:buFont typeface="Arial" panose="020B0604020202020204" pitchFamily="34" charset="0"/>
              <a:buChar char="•"/>
              <a:defRPr/>
            </a:pPr>
            <a:endParaRPr lang="en-US" b="0" dirty="0"/>
          </a:p>
          <a:p>
            <a:pPr marL="342900" indent="-342900" algn="just" eaLnBrk="1" hangingPunct="1">
              <a:buFont typeface="Arial" panose="020B0604020202020204" pitchFamily="34" charset="0"/>
              <a:buChar char="•"/>
              <a:defRPr/>
            </a:pPr>
            <a:r>
              <a:rPr lang="en-US" b="0" dirty="0"/>
              <a:t>Finalize the business terms for the Contract, complete the Contract Request Form, and submit the Contract Request form online;</a:t>
            </a:r>
          </a:p>
          <a:p>
            <a:pPr marL="342900" indent="-342900" algn="just" eaLnBrk="1" hangingPunct="1">
              <a:buFont typeface="Arial" panose="020B0604020202020204" pitchFamily="34" charset="0"/>
              <a:buChar char="•"/>
              <a:defRPr/>
            </a:pPr>
            <a:endParaRPr lang="en-US" b="0" dirty="0"/>
          </a:p>
          <a:p>
            <a:pPr marL="342900" indent="-342900" algn="just" eaLnBrk="1" hangingPunct="1">
              <a:buFont typeface="Arial" panose="020B0604020202020204" pitchFamily="34" charset="0"/>
              <a:buChar char="•"/>
              <a:defRPr/>
            </a:pPr>
            <a:r>
              <a:rPr lang="en-US" b="0" dirty="0"/>
              <a:t>The Medical Center uses a database to process and track contracts;</a:t>
            </a:r>
          </a:p>
        </p:txBody>
      </p:sp>
      <p:sp>
        <p:nvSpPr>
          <p:cNvPr id="8" name="Title 1">
            <a:extLst>
              <a:ext uri="{FF2B5EF4-FFF2-40B4-BE49-F238E27FC236}">
                <a16:creationId xmlns:a16="http://schemas.microsoft.com/office/drawing/2014/main" id="{A96B4151-63C1-2541-B00B-53F337E8DBC3}"/>
              </a:ext>
            </a:extLst>
          </p:cNvPr>
          <p:cNvSpPr>
            <a:spLocks noGrp="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sz="3600" b="1" dirty="0"/>
              <a:t>Contract Review and Approval Policy</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EFDDEEE-657E-6F44-B881-4D7435E460C7}"/>
              </a:ext>
            </a:extLst>
          </p:cNvPr>
          <p:cNvSpPr>
            <a:spLocks noGrp="1"/>
          </p:cNvSpPr>
          <p:nvPr>
            <p:ph idx="1"/>
          </p:nvPr>
        </p:nvSpPr>
        <p:spPr>
          <a:xfrm>
            <a:off x="304800" y="1066800"/>
            <a:ext cx="8229600" cy="4751388"/>
          </a:xfrm>
        </p:spPr>
        <p:txBody>
          <a:bodyPr/>
          <a:lstStyle/>
          <a:p>
            <a:pPr algn="just" eaLnBrk="1" hangingPunct="1">
              <a:defRPr/>
            </a:pPr>
            <a:r>
              <a:rPr lang="en-US" sz="2000" u="sng" dirty="0">
                <a:solidFill>
                  <a:srgbClr val="C00000"/>
                </a:solidFill>
              </a:rPr>
              <a:t>Step 2</a:t>
            </a:r>
            <a:r>
              <a:rPr lang="en-US" sz="2000" dirty="0">
                <a:solidFill>
                  <a:srgbClr val="C00000"/>
                </a:solidFill>
              </a:rPr>
              <a:t>:</a:t>
            </a:r>
          </a:p>
          <a:p>
            <a:pPr algn="just" eaLnBrk="1" hangingPunct="1">
              <a:defRPr/>
            </a:pPr>
            <a:endParaRPr lang="en-US" sz="2000" b="0" dirty="0">
              <a:solidFill>
                <a:srgbClr val="C00000"/>
              </a:solidFill>
            </a:endParaRPr>
          </a:p>
          <a:p>
            <a:pPr marL="285750" indent="-285750" algn="just" eaLnBrk="1" hangingPunct="1">
              <a:buFont typeface="Arial" panose="020B0604020202020204" pitchFamily="34" charset="0"/>
              <a:buChar char="•"/>
              <a:defRPr/>
            </a:pPr>
            <a:r>
              <a:rPr lang="en-US" sz="2000" b="0" dirty="0"/>
              <a:t>The Contract is forwarded to your Vice President  and to the Finance Department;</a:t>
            </a:r>
          </a:p>
          <a:p>
            <a:pPr marL="285750" indent="-285750" algn="just" eaLnBrk="1" hangingPunct="1">
              <a:buFont typeface="Arial" panose="020B0604020202020204" pitchFamily="34" charset="0"/>
              <a:buChar char="•"/>
              <a:defRPr/>
            </a:pPr>
            <a:r>
              <a:rPr lang="en-US" sz="2000" b="0" dirty="0"/>
              <a:t>All contracts require approval by both the Vice President and the Finance Department;</a:t>
            </a:r>
          </a:p>
          <a:p>
            <a:pPr marL="285750" indent="-285750" algn="just" eaLnBrk="1" hangingPunct="1">
              <a:buFont typeface="Arial" panose="020B0604020202020204" pitchFamily="34" charset="0"/>
              <a:buChar char="•"/>
              <a:defRPr/>
            </a:pPr>
            <a:r>
              <a:rPr lang="en-US" sz="2000" b="0" dirty="0"/>
              <a:t>The Vice President and the Finance Department will make sure the service is needed, the requirements are met and there is a  Fair Market Value (FMV) determination;</a:t>
            </a:r>
          </a:p>
          <a:p>
            <a:pPr marL="285750" indent="-285750" algn="just" eaLnBrk="1" hangingPunct="1">
              <a:buFont typeface="Arial" panose="020B0604020202020204" pitchFamily="34" charset="0"/>
              <a:buChar char="•"/>
              <a:defRPr/>
            </a:pPr>
            <a:r>
              <a:rPr lang="en-US" sz="2000" b="0" dirty="0"/>
              <a:t> As it relates to physicians, the Physician Compensation Plan can be consulted regarding the FMV determination.</a:t>
            </a:r>
          </a:p>
          <a:p>
            <a:pPr marL="285750" indent="-285750" algn="just" eaLnBrk="1" hangingPunct="1">
              <a:buFont typeface="Arial" panose="020B0604020202020204" pitchFamily="34" charset="0"/>
              <a:buChar char="•"/>
              <a:defRPr/>
            </a:pPr>
            <a:endParaRPr lang="en-US" sz="2000" b="0" dirty="0"/>
          </a:p>
          <a:p>
            <a:pPr algn="just" eaLnBrk="1" hangingPunct="1">
              <a:defRPr/>
            </a:pPr>
            <a:r>
              <a:rPr lang="en-US" sz="2000" b="0" u="sng" dirty="0"/>
              <a:t>Note</a:t>
            </a:r>
            <a:r>
              <a:rPr lang="en-US" sz="2000" b="0" dirty="0"/>
              <a:t>:  To make the contracting process go smoothly talk with your Vice President about how to get the FMV determination.</a:t>
            </a:r>
          </a:p>
        </p:txBody>
      </p:sp>
      <p:sp>
        <p:nvSpPr>
          <p:cNvPr id="8" name="Title 1">
            <a:extLst>
              <a:ext uri="{FF2B5EF4-FFF2-40B4-BE49-F238E27FC236}">
                <a16:creationId xmlns:a16="http://schemas.microsoft.com/office/drawing/2014/main" id="{A256C88D-4096-7D44-AF09-313ED895D91D}"/>
              </a:ext>
            </a:extLst>
          </p:cNvPr>
          <p:cNvSpPr>
            <a:spLocks noGrp="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sz="3600" b="1" dirty="0"/>
              <a:t>Contract Review and Approval Policy</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0D7F93-51BA-6A41-84E1-5830B5B917B7}"/>
              </a:ext>
            </a:extLst>
          </p:cNvPr>
          <p:cNvSpPr>
            <a:spLocks noGrp="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sz="3600" b="1" dirty="0"/>
              <a:t>Contract Review and Approval Policy</a:t>
            </a:r>
          </a:p>
        </p:txBody>
      </p:sp>
      <p:sp>
        <p:nvSpPr>
          <p:cNvPr id="331779" name="Content Placeholder 2">
            <a:extLst>
              <a:ext uri="{FF2B5EF4-FFF2-40B4-BE49-F238E27FC236}">
                <a16:creationId xmlns:a16="http://schemas.microsoft.com/office/drawing/2014/main" id="{30E227E2-0B6E-804C-BAB5-31E468CB9B12}"/>
              </a:ext>
            </a:extLst>
          </p:cNvPr>
          <p:cNvSpPr>
            <a:spLocks noGrp="1"/>
          </p:cNvSpPr>
          <p:nvPr>
            <p:ph idx="1"/>
          </p:nvPr>
        </p:nvSpPr>
        <p:spPr>
          <a:xfrm>
            <a:off x="381000" y="1187450"/>
            <a:ext cx="8229600" cy="4527550"/>
          </a:xfrm>
          <a:solidFill>
            <a:schemeClr val="bg1"/>
          </a:solidFill>
        </p:spPr>
        <p:txBody>
          <a:bodyPr/>
          <a:lstStyle/>
          <a:p>
            <a:pPr algn="just" eaLnBrk="1" hangingPunct="1"/>
            <a:r>
              <a:rPr lang="en-US" altLang="en-US" u="sng">
                <a:solidFill>
                  <a:srgbClr val="C00000"/>
                </a:solidFill>
              </a:rPr>
              <a:t>Step 2</a:t>
            </a:r>
            <a:r>
              <a:rPr lang="en-US" altLang="en-US">
                <a:solidFill>
                  <a:srgbClr val="C00000"/>
                </a:solidFill>
              </a:rPr>
              <a:t> (continued):</a:t>
            </a:r>
          </a:p>
          <a:p>
            <a:pPr algn="just" eaLnBrk="1" hangingPunct="1"/>
            <a:endParaRPr lang="en-US" altLang="en-US" b="0"/>
          </a:p>
          <a:p>
            <a:pPr algn="just" eaLnBrk="1" hangingPunct="1"/>
            <a:r>
              <a:rPr lang="en-US" altLang="en-US" sz="1800" b="0"/>
              <a:t>The purpose of this physician compensation plan is to standardize how compensation is determined and the level of compensation provided for physicians within the same specialty across the system.</a:t>
            </a:r>
          </a:p>
          <a:p>
            <a:pPr algn="just" eaLnBrk="1" hangingPunct="1"/>
            <a:endParaRPr lang="en-US" altLang="en-US" sz="1800" b="0"/>
          </a:p>
          <a:p>
            <a:pPr algn="just" eaLnBrk="1" hangingPunct="1"/>
            <a:r>
              <a:rPr lang="en-US" altLang="en-US" sz="1800" b="0"/>
              <a:t>This compensation plan is based primarily on individual physician production as measured by work relative value units (wRVUs) and was developed with SullivanCotter’s assistance.</a:t>
            </a:r>
          </a:p>
          <a:p>
            <a:pPr algn="just" eaLnBrk="1" hangingPunct="1"/>
            <a:endParaRPr lang="en-US" altLang="en-US" sz="1800" b="0"/>
          </a:p>
          <a:p>
            <a:pPr algn="just" eaLnBrk="1" hangingPunct="1"/>
            <a:r>
              <a:rPr lang="en-US" altLang="en-US" sz="1800" b="0"/>
              <a:t>SullivanCotter is an independent consulting firm specializing in compensation advisory services for the health care and higher education industries.</a:t>
            </a:r>
            <a:endParaRPr lang="en-US" altLang="en-US" b="0"/>
          </a:p>
          <a:p>
            <a:pPr algn="just" eaLnBrk="1" hangingPunct="1"/>
            <a:endParaRPr lang="en-US" altLang="en-US" b="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AE2ED7-8D30-0748-9837-FF465C3113AA}"/>
              </a:ext>
            </a:extLst>
          </p:cNvPr>
          <p:cNvSpPr>
            <a:spLocks noGrp="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sz="3600" b="1" dirty="0"/>
              <a:t>Contract Review and Approval Policy</a:t>
            </a:r>
          </a:p>
        </p:txBody>
      </p:sp>
      <p:sp>
        <p:nvSpPr>
          <p:cNvPr id="8" name="Content Placeholder 2">
            <a:extLst>
              <a:ext uri="{FF2B5EF4-FFF2-40B4-BE49-F238E27FC236}">
                <a16:creationId xmlns:a16="http://schemas.microsoft.com/office/drawing/2014/main" id="{F85C5812-81C8-DF4A-9BDC-D480E1D4AF50}"/>
              </a:ext>
            </a:extLst>
          </p:cNvPr>
          <p:cNvSpPr>
            <a:spLocks noGrp="1"/>
          </p:cNvSpPr>
          <p:nvPr>
            <p:ph idx="1"/>
          </p:nvPr>
        </p:nvSpPr>
        <p:spPr>
          <a:xfrm>
            <a:off x="228600" y="1447800"/>
            <a:ext cx="8229600" cy="3857625"/>
          </a:xfrm>
        </p:spPr>
        <p:txBody>
          <a:bodyPr/>
          <a:lstStyle/>
          <a:p>
            <a:pPr algn="just" eaLnBrk="1" hangingPunct="1">
              <a:defRPr/>
            </a:pPr>
            <a:r>
              <a:rPr lang="en-US" u="sng" dirty="0">
                <a:solidFill>
                  <a:srgbClr val="C00000"/>
                </a:solidFill>
              </a:rPr>
              <a:t>Step 3</a:t>
            </a:r>
            <a:r>
              <a:rPr lang="en-US" dirty="0">
                <a:solidFill>
                  <a:srgbClr val="C00000"/>
                </a:solidFill>
              </a:rPr>
              <a:t>:</a:t>
            </a:r>
          </a:p>
          <a:p>
            <a:pPr algn="just" eaLnBrk="1" hangingPunct="1">
              <a:defRPr/>
            </a:pPr>
            <a:endParaRPr lang="en-US" dirty="0">
              <a:solidFill>
                <a:srgbClr val="C00000"/>
              </a:solidFill>
            </a:endParaRPr>
          </a:p>
          <a:p>
            <a:pPr marL="342900" indent="-342900" algn="just" eaLnBrk="1" hangingPunct="1">
              <a:buFont typeface="Arial" panose="020B0604020202020204" pitchFamily="34" charset="0"/>
              <a:buChar char="•"/>
              <a:defRPr/>
            </a:pPr>
            <a:r>
              <a:rPr lang="en-US" sz="2000" b="0" dirty="0"/>
              <a:t>Legal Services reviews all contracts;</a:t>
            </a:r>
          </a:p>
          <a:p>
            <a:pPr marL="342900" indent="-342900" algn="just" eaLnBrk="1" hangingPunct="1">
              <a:buFont typeface="Arial" panose="020B0604020202020204" pitchFamily="34" charset="0"/>
              <a:buChar char="•"/>
              <a:defRPr/>
            </a:pPr>
            <a:r>
              <a:rPr lang="en-US" sz="2000" b="0" dirty="0"/>
              <a:t>Legal Services reviews the contract for compliance as well as makes the final determination of whether the arrangement falls within an exception or Safe harbor;</a:t>
            </a:r>
          </a:p>
          <a:p>
            <a:pPr marL="342900" indent="-342900" algn="just" eaLnBrk="1" hangingPunct="1">
              <a:buFont typeface="Arial" panose="020B0604020202020204" pitchFamily="34" charset="0"/>
              <a:buChar char="•"/>
              <a:defRPr/>
            </a:pPr>
            <a:r>
              <a:rPr lang="en-US" sz="2000" b="0" dirty="0"/>
              <a:t>If a Safe harbor or exception applies a Medical Center attorney will complete the Safe harbor assessment sheet;</a:t>
            </a:r>
          </a:p>
          <a:p>
            <a:pPr marL="342900" indent="-342900" algn="just" eaLnBrk="1" hangingPunct="1">
              <a:buFont typeface="Arial" panose="020B0604020202020204" pitchFamily="34" charset="0"/>
              <a:buChar char="•"/>
              <a:defRPr/>
            </a:pPr>
            <a:r>
              <a:rPr lang="en-US" sz="2000" b="0" dirty="0"/>
              <a:t>If a Safe harbor or exception does not apply then Legal Services will contact you to discuss.</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Content Placeholder 2">
            <a:extLst>
              <a:ext uri="{FF2B5EF4-FFF2-40B4-BE49-F238E27FC236}">
                <a16:creationId xmlns:a16="http://schemas.microsoft.com/office/drawing/2014/main" id="{B43DCA6D-C6C0-9C49-BD86-8A631766A6CC}"/>
              </a:ext>
            </a:extLst>
          </p:cNvPr>
          <p:cNvSpPr>
            <a:spLocks noGrp="1"/>
          </p:cNvSpPr>
          <p:nvPr>
            <p:ph idx="1"/>
          </p:nvPr>
        </p:nvSpPr>
        <p:spPr>
          <a:xfrm>
            <a:off x="457200" y="1625600"/>
            <a:ext cx="8229600" cy="1508125"/>
          </a:xfrm>
        </p:spPr>
        <p:txBody>
          <a:bodyPr/>
          <a:lstStyle/>
          <a:p>
            <a:pPr eaLnBrk="1" hangingPunct="1"/>
            <a:r>
              <a:rPr lang="en-US" altLang="en-US" u="sng">
                <a:solidFill>
                  <a:srgbClr val="C00000"/>
                </a:solidFill>
              </a:rPr>
              <a:t>Step 4</a:t>
            </a:r>
            <a:r>
              <a:rPr lang="en-US" altLang="en-US">
                <a:solidFill>
                  <a:srgbClr val="C00000"/>
                </a:solidFill>
              </a:rPr>
              <a:t>:</a:t>
            </a:r>
          </a:p>
          <a:p>
            <a:pPr eaLnBrk="1" hangingPunct="1"/>
            <a:endParaRPr lang="en-US" altLang="en-US">
              <a:solidFill>
                <a:srgbClr val="C00000"/>
              </a:solidFill>
            </a:endParaRPr>
          </a:p>
          <a:p>
            <a:pPr eaLnBrk="1" hangingPunct="1"/>
            <a:r>
              <a:rPr lang="en-US" altLang="en-US" sz="2000" b="0"/>
              <a:t>After Legal Services approves a contract, the contract will be forwarded to the CEO, CFO or Vice President for final signature.</a:t>
            </a:r>
          </a:p>
        </p:txBody>
      </p:sp>
      <p:pic>
        <p:nvPicPr>
          <p:cNvPr id="335875" name="Picture 2" descr="https://encrypted-tbn0.gstatic.com/images?q=tbn:ANd9GcQjLjmDMovmXwE_PspX4xN9D1ZWL5GbbF-j-aEAgvtWkdap-n_pBA">
            <a:extLst>
              <a:ext uri="{FF2B5EF4-FFF2-40B4-BE49-F238E27FC236}">
                <a16:creationId xmlns:a16="http://schemas.microsoft.com/office/drawing/2014/main" id="{AA41EFA0-4F56-8449-9DB0-80F0144FE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688" y="3505200"/>
            <a:ext cx="273367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A52E2490-5805-304F-8FED-7C2EF2048404}"/>
              </a:ext>
            </a:extLst>
          </p:cNvPr>
          <p:cNvSpPr>
            <a:spLocks noGrp="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sz="3600" b="1" dirty="0"/>
              <a:t>Contract Review and Approval Policy</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AD7B22C-071B-2F45-8611-3903E6425550}"/>
              </a:ext>
            </a:extLst>
          </p:cNvPr>
          <p:cNvSpPr txBox="1"/>
          <p:nvPr/>
        </p:nvSpPr>
        <p:spPr>
          <a:xfrm>
            <a:off x="0" y="6488113"/>
            <a:ext cx="9144000" cy="369887"/>
          </a:xfrm>
          <a:prstGeom prst="rect">
            <a:avLst/>
          </a:prstGeom>
          <a:solidFill>
            <a:schemeClr val="bg1">
              <a:lumMod val="85000"/>
            </a:schemeClr>
          </a:solidFill>
        </p:spPr>
        <p:txBody>
          <a:bodyPr>
            <a:spAutoFit/>
          </a:bodyPr>
          <a:lstStyle/>
          <a:p>
            <a:pPr algn="r" eaLnBrk="1" hangingPunct="1">
              <a:defRPr/>
            </a:pPr>
            <a:r>
              <a:rPr lang="en-US" b="1" dirty="0"/>
              <a:t>Initial Arrangements Compliance Training</a:t>
            </a:r>
          </a:p>
        </p:txBody>
      </p:sp>
      <p:sp>
        <p:nvSpPr>
          <p:cNvPr id="8" name="Title 1">
            <a:extLst>
              <a:ext uri="{FF2B5EF4-FFF2-40B4-BE49-F238E27FC236}">
                <a16:creationId xmlns:a16="http://schemas.microsoft.com/office/drawing/2014/main" id="{99C1ED1E-922A-6C4E-BAE0-5700A8219983}"/>
              </a:ext>
            </a:extLst>
          </p:cNvPr>
          <p:cNvSpPr>
            <a:spLocks noGrp="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sz="3600" b="1" dirty="0"/>
              <a:t>Contract Review and Approval Policy</a:t>
            </a:r>
          </a:p>
        </p:txBody>
      </p:sp>
      <p:sp>
        <p:nvSpPr>
          <p:cNvPr id="10" name="Content Placeholder 2">
            <a:extLst>
              <a:ext uri="{FF2B5EF4-FFF2-40B4-BE49-F238E27FC236}">
                <a16:creationId xmlns:a16="http://schemas.microsoft.com/office/drawing/2014/main" id="{87E346F5-DCB0-2340-BD3F-4207B54F14F7}"/>
              </a:ext>
            </a:extLst>
          </p:cNvPr>
          <p:cNvSpPr>
            <a:spLocks noGrp="1"/>
          </p:cNvSpPr>
          <p:nvPr>
            <p:ph idx="1"/>
          </p:nvPr>
        </p:nvSpPr>
        <p:spPr>
          <a:xfrm>
            <a:off x="304800" y="1828800"/>
            <a:ext cx="8229600" cy="3048000"/>
          </a:xfrm>
        </p:spPr>
        <p:txBody>
          <a:bodyPr/>
          <a:lstStyle/>
          <a:p>
            <a:pPr algn="just" eaLnBrk="1" hangingPunct="1">
              <a:defRPr/>
            </a:pPr>
            <a:r>
              <a:rPr lang="en-US" u="sng" dirty="0">
                <a:solidFill>
                  <a:srgbClr val="C00000"/>
                </a:solidFill>
              </a:rPr>
              <a:t>Step 5</a:t>
            </a:r>
            <a:r>
              <a:rPr lang="en-US" dirty="0">
                <a:solidFill>
                  <a:srgbClr val="C00000"/>
                </a:solidFill>
              </a:rPr>
              <a:t>:</a:t>
            </a:r>
          </a:p>
          <a:p>
            <a:pPr algn="just" eaLnBrk="1" hangingPunct="1">
              <a:defRPr/>
            </a:pPr>
            <a:endParaRPr lang="en-US" dirty="0">
              <a:solidFill>
                <a:srgbClr val="C00000"/>
              </a:solidFill>
            </a:endParaRPr>
          </a:p>
          <a:p>
            <a:pPr marL="342900" indent="-342900" algn="just" eaLnBrk="1" hangingPunct="1">
              <a:buFont typeface="Arial" panose="020B0604020202020204" pitchFamily="34" charset="0"/>
              <a:buChar char="•"/>
              <a:defRPr/>
            </a:pPr>
            <a:r>
              <a:rPr lang="en-US" sz="2000" b="0" dirty="0"/>
              <a:t>Follow the contract until the contract is completed;</a:t>
            </a:r>
          </a:p>
          <a:p>
            <a:pPr marL="342900" indent="-342900" algn="just" eaLnBrk="1" hangingPunct="1">
              <a:buFont typeface="Arial" panose="020B0604020202020204" pitchFamily="34" charset="0"/>
              <a:buChar char="•"/>
              <a:defRPr/>
            </a:pPr>
            <a:endParaRPr lang="en-US" sz="2000" b="0" dirty="0"/>
          </a:p>
          <a:p>
            <a:pPr marL="342900" indent="-342900" algn="just" eaLnBrk="1" hangingPunct="1">
              <a:buFont typeface="Arial" panose="020B0604020202020204" pitchFamily="34" charset="0"/>
              <a:buChar char="•"/>
              <a:defRPr/>
            </a:pPr>
            <a:r>
              <a:rPr lang="en-US" sz="2000" b="0" dirty="0"/>
              <a:t>Contracts are completed only when signed by both parties and a signed copy is in the database;</a:t>
            </a:r>
          </a:p>
          <a:p>
            <a:pPr marL="342900" indent="-342900" algn="just" eaLnBrk="1" hangingPunct="1">
              <a:buFont typeface="Arial" panose="020B0604020202020204" pitchFamily="34" charset="0"/>
              <a:buChar char="•"/>
              <a:defRPr/>
            </a:pPr>
            <a:endParaRPr lang="en-US" sz="2000" b="0" dirty="0"/>
          </a:p>
          <a:p>
            <a:pPr marL="342900" indent="-342900" algn="just" eaLnBrk="1" hangingPunct="1">
              <a:buFont typeface="Arial" panose="020B0604020202020204" pitchFamily="34" charset="0"/>
              <a:buChar char="•"/>
              <a:defRPr/>
            </a:pPr>
            <a:r>
              <a:rPr lang="en-US" sz="2000" b="0" dirty="0"/>
              <a:t>Physician payments will not be processed without a completed contract.</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E8444-76C5-6E4C-AD71-6C77E20CE0DB}"/>
              </a:ext>
            </a:extLst>
          </p:cNvPr>
          <p:cNvSpPr>
            <a:spLocks noGrp="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sz="3600" b="1" dirty="0"/>
              <a:t>Your Responsibility</a:t>
            </a:r>
          </a:p>
        </p:txBody>
      </p:sp>
      <p:sp>
        <p:nvSpPr>
          <p:cNvPr id="6" name="TextBox 2">
            <a:extLst>
              <a:ext uri="{FF2B5EF4-FFF2-40B4-BE49-F238E27FC236}">
                <a16:creationId xmlns:a16="http://schemas.microsoft.com/office/drawing/2014/main" id="{D6760D8E-1596-094F-A1A2-B9538A3B8AC0}"/>
              </a:ext>
            </a:extLst>
          </p:cNvPr>
          <p:cNvSpPr txBox="1">
            <a:spLocks noChangeArrowheads="1"/>
          </p:cNvSpPr>
          <p:nvPr/>
        </p:nvSpPr>
        <p:spPr bwMode="auto">
          <a:xfrm>
            <a:off x="477838" y="1096963"/>
            <a:ext cx="77724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3600"/>
              </a:spcBef>
              <a:buFont typeface="Arial" pitchFamily="34" charset="0"/>
              <a:buChar char="•"/>
              <a:defRPr sz="2800">
                <a:solidFill>
                  <a:srgbClr val="0D0D0D"/>
                </a:solidFill>
                <a:latin typeface="Arial" pitchFamily="34" charset="0"/>
                <a:ea typeface="Geneva"/>
                <a:cs typeface="Arial" pitchFamily="34" charset="0"/>
              </a:defRPr>
            </a:lvl1pPr>
            <a:lvl2pPr marL="742950" indent="-285750" eaLnBrk="0" hangingPunct="0">
              <a:spcBef>
                <a:spcPts val="800"/>
              </a:spcBef>
              <a:buFont typeface="Lucida Grande"/>
              <a:buChar char="-"/>
              <a:defRPr sz="2000">
                <a:solidFill>
                  <a:srgbClr val="0D0D0D"/>
                </a:solidFill>
                <a:latin typeface="Arial" pitchFamily="34" charset="0"/>
                <a:ea typeface="Geneva"/>
                <a:cs typeface="Arial" pitchFamily="34" charset="0"/>
              </a:defRPr>
            </a:lvl2pPr>
            <a:lvl3pPr marL="1143000" indent="-228600" eaLnBrk="0" hangingPunct="0">
              <a:lnSpc>
                <a:spcPct val="90000"/>
              </a:lnSpc>
              <a:spcBef>
                <a:spcPct val="20000"/>
              </a:spcBef>
              <a:buChar char="-"/>
              <a:defRPr sz="1600">
                <a:solidFill>
                  <a:srgbClr val="0D0D0D"/>
                </a:solidFill>
                <a:latin typeface="Arial" pitchFamily="34" charset="0"/>
                <a:ea typeface="Geneva"/>
                <a:cs typeface="Arial" pitchFamily="34" charset="0"/>
              </a:defRPr>
            </a:lvl3pPr>
            <a:lvl4pPr marL="1600200" indent="-228600" eaLnBrk="0" hangingPunct="0">
              <a:lnSpc>
                <a:spcPct val="90000"/>
              </a:lnSpc>
              <a:spcBef>
                <a:spcPct val="20000"/>
              </a:spcBef>
              <a:buChar char="*"/>
              <a:defRPr>
                <a:solidFill>
                  <a:srgbClr val="0D0D0D"/>
                </a:solidFill>
                <a:latin typeface="Arial" pitchFamily="34" charset="0"/>
                <a:ea typeface="Geneva"/>
                <a:cs typeface="Arial" pitchFamily="34" charset="0"/>
              </a:defRPr>
            </a:lvl4pPr>
            <a:lvl5pPr marL="2057400" indent="-228600" eaLnBrk="0" hangingPunct="0">
              <a:lnSpc>
                <a:spcPct val="90000"/>
              </a:lnSpc>
              <a:spcBef>
                <a:spcPct val="20000"/>
              </a:spcBef>
              <a:buChar char="»"/>
              <a:defRPr sz="1600">
                <a:solidFill>
                  <a:srgbClr val="0D0D0D"/>
                </a:solidFill>
                <a:latin typeface="Arial" pitchFamily="34" charset="0"/>
                <a:ea typeface="Geneva"/>
                <a:cs typeface="Arial" pitchFamily="34" charset="0"/>
              </a:defRPr>
            </a:lvl5pPr>
            <a:lvl6pPr marL="2514600" indent="-228600" eaLnBrk="0" fontAlgn="base" hangingPunct="0">
              <a:lnSpc>
                <a:spcPct val="90000"/>
              </a:lnSpc>
              <a:spcBef>
                <a:spcPct val="20000"/>
              </a:spcBef>
              <a:spcAft>
                <a:spcPct val="0"/>
              </a:spcAft>
              <a:buChar char="»"/>
              <a:defRPr sz="1600">
                <a:solidFill>
                  <a:srgbClr val="0D0D0D"/>
                </a:solidFill>
                <a:latin typeface="Arial" pitchFamily="34" charset="0"/>
                <a:ea typeface="Geneva"/>
                <a:cs typeface="Arial" pitchFamily="34" charset="0"/>
              </a:defRPr>
            </a:lvl6pPr>
            <a:lvl7pPr marL="2971800" indent="-228600" eaLnBrk="0" fontAlgn="base" hangingPunct="0">
              <a:lnSpc>
                <a:spcPct val="90000"/>
              </a:lnSpc>
              <a:spcBef>
                <a:spcPct val="20000"/>
              </a:spcBef>
              <a:spcAft>
                <a:spcPct val="0"/>
              </a:spcAft>
              <a:buChar char="»"/>
              <a:defRPr sz="1600">
                <a:solidFill>
                  <a:srgbClr val="0D0D0D"/>
                </a:solidFill>
                <a:latin typeface="Arial" pitchFamily="34" charset="0"/>
                <a:ea typeface="Geneva"/>
                <a:cs typeface="Arial" pitchFamily="34" charset="0"/>
              </a:defRPr>
            </a:lvl7pPr>
            <a:lvl8pPr marL="3429000" indent="-228600" eaLnBrk="0" fontAlgn="base" hangingPunct="0">
              <a:lnSpc>
                <a:spcPct val="90000"/>
              </a:lnSpc>
              <a:spcBef>
                <a:spcPct val="20000"/>
              </a:spcBef>
              <a:spcAft>
                <a:spcPct val="0"/>
              </a:spcAft>
              <a:buChar char="»"/>
              <a:defRPr sz="1600">
                <a:solidFill>
                  <a:srgbClr val="0D0D0D"/>
                </a:solidFill>
                <a:latin typeface="Arial" pitchFamily="34" charset="0"/>
                <a:ea typeface="Geneva"/>
                <a:cs typeface="Arial" pitchFamily="34" charset="0"/>
              </a:defRPr>
            </a:lvl8pPr>
            <a:lvl9pPr marL="3886200" indent="-228600" eaLnBrk="0" fontAlgn="base" hangingPunct="0">
              <a:lnSpc>
                <a:spcPct val="90000"/>
              </a:lnSpc>
              <a:spcBef>
                <a:spcPct val="20000"/>
              </a:spcBef>
              <a:spcAft>
                <a:spcPct val="0"/>
              </a:spcAft>
              <a:buChar char="»"/>
              <a:defRPr sz="1600">
                <a:solidFill>
                  <a:srgbClr val="0D0D0D"/>
                </a:solidFill>
                <a:latin typeface="Arial" pitchFamily="34" charset="0"/>
                <a:ea typeface="Geneva"/>
                <a:cs typeface="Arial" pitchFamily="34" charset="0"/>
              </a:defRPr>
            </a:lvl9pPr>
          </a:lstStyle>
          <a:p>
            <a:pPr algn="just" eaLnBrk="1" hangingPunct="1">
              <a:spcBef>
                <a:spcPct val="0"/>
              </a:spcBef>
              <a:defRPr/>
            </a:pPr>
            <a:r>
              <a:rPr lang="en-US" altLang="en-US" sz="2400" dirty="0">
                <a:solidFill>
                  <a:srgbClr val="262626"/>
                </a:solidFill>
                <a:latin typeface="+mn-lt"/>
                <a:ea typeface="MS PGothic" pitchFamily="34" charset="-128"/>
              </a:rPr>
              <a:t>Know the laws that apply to your role and if you don’t know ask Legal Services;</a:t>
            </a:r>
          </a:p>
          <a:p>
            <a:pPr algn="just" eaLnBrk="1" hangingPunct="1">
              <a:spcBef>
                <a:spcPct val="0"/>
              </a:spcBef>
              <a:defRPr/>
            </a:pPr>
            <a:endParaRPr lang="en-US" altLang="en-US" sz="2400" dirty="0">
              <a:solidFill>
                <a:srgbClr val="262626"/>
              </a:solidFill>
              <a:latin typeface="+mn-lt"/>
              <a:ea typeface="MS PGothic" pitchFamily="34" charset="-128"/>
            </a:endParaRPr>
          </a:p>
          <a:p>
            <a:pPr algn="just" eaLnBrk="1" hangingPunct="1">
              <a:spcBef>
                <a:spcPct val="0"/>
              </a:spcBef>
              <a:defRPr/>
            </a:pPr>
            <a:r>
              <a:rPr lang="en-US" altLang="en-US" sz="2400" dirty="0">
                <a:solidFill>
                  <a:srgbClr val="262626"/>
                </a:solidFill>
                <a:latin typeface="+mn-lt"/>
                <a:ea typeface="MS PGothic" pitchFamily="34" charset="-128"/>
              </a:rPr>
              <a:t>Make sure all contracts meet the Medical Center’s policies and procedures prior to submission;</a:t>
            </a:r>
          </a:p>
          <a:p>
            <a:pPr algn="just" eaLnBrk="1" hangingPunct="1">
              <a:spcBef>
                <a:spcPct val="0"/>
              </a:spcBef>
              <a:defRPr/>
            </a:pPr>
            <a:endParaRPr lang="en-US" altLang="en-US" sz="2400" dirty="0">
              <a:solidFill>
                <a:srgbClr val="262626"/>
              </a:solidFill>
              <a:latin typeface="+mn-lt"/>
              <a:ea typeface="MS PGothic" pitchFamily="34" charset="-128"/>
            </a:endParaRPr>
          </a:p>
          <a:p>
            <a:pPr algn="just" eaLnBrk="1" hangingPunct="1">
              <a:spcBef>
                <a:spcPct val="0"/>
              </a:spcBef>
              <a:defRPr/>
            </a:pPr>
            <a:r>
              <a:rPr lang="en-US" altLang="en-US" sz="2400" dirty="0">
                <a:solidFill>
                  <a:srgbClr val="262626"/>
                </a:solidFill>
                <a:latin typeface="+mn-lt"/>
                <a:ea typeface="MS PGothic" pitchFamily="34" charset="-128"/>
              </a:rPr>
              <a:t>You are not responsible to know everything - you are responsible to ask;</a:t>
            </a:r>
          </a:p>
          <a:p>
            <a:pPr algn="just" eaLnBrk="1" hangingPunct="1">
              <a:spcBef>
                <a:spcPct val="0"/>
              </a:spcBef>
              <a:defRPr/>
            </a:pPr>
            <a:endParaRPr lang="en-US" altLang="en-US" sz="2400" dirty="0">
              <a:solidFill>
                <a:srgbClr val="262626"/>
              </a:solidFill>
              <a:latin typeface="+mn-lt"/>
              <a:ea typeface="MS PGothic" pitchFamily="34" charset="-128"/>
            </a:endParaRPr>
          </a:p>
          <a:p>
            <a:pPr algn="just" eaLnBrk="1" hangingPunct="1">
              <a:spcBef>
                <a:spcPct val="0"/>
              </a:spcBef>
              <a:defRPr/>
            </a:pPr>
            <a:r>
              <a:rPr lang="en-US" altLang="en-US" sz="2400" dirty="0">
                <a:solidFill>
                  <a:srgbClr val="262626"/>
                </a:solidFill>
                <a:latin typeface="+mn-lt"/>
                <a:ea typeface="MS PGothic" pitchFamily="34" charset="-128"/>
              </a:rPr>
              <a:t>Responsible to follow the process;</a:t>
            </a:r>
          </a:p>
          <a:p>
            <a:pPr algn="just" eaLnBrk="1" hangingPunct="1">
              <a:spcBef>
                <a:spcPct val="0"/>
              </a:spcBef>
              <a:defRPr/>
            </a:pPr>
            <a:endParaRPr lang="en-US" altLang="en-US" sz="2400" dirty="0">
              <a:solidFill>
                <a:srgbClr val="262626"/>
              </a:solidFill>
              <a:latin typeface="+mn-lt"/>
              <a:ea typeface="MS PGothic" pitchFamily="34" charset="-128"/>
            </a:endParaRPr>
          </a:p>
          <a:p>
            <a:pPr algn="just" eaLnBrk="1" hangingPunct="1">
              <a:spcBef>
                <a:spcPct val="0"/>
              </a:spcBef>
              <a:defRPr/>
            </a:pPr>
            <a:r>
              <a:rPr lang="en-US" altLang="en-US" sz="2400" dirty="0">
                <a:solidFill>
                  <a:srgbClr val="262626"/>
                </a:solidFill>
                <a:latin typeface="+mn-lt"/>
                <a:ea typeface="MS PGothic" pitchFamily="34" charset="-128"/>
              </a:rPr>
              <a:t>You are responsible to get Legal Services a signed and executed contract.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3FE151E-BC8E-484D-A7DE-F36604173386}"/>
              </a:ext>
            </a:extLst>
          </p:cNvPr>
          <p:cNvSpPr>
            <a:spLocks noGrp="1" noChangeArrowheads="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altLang="en-US" sz="3600" b="1" dirty="0"/>
              <a:t>AKS Overview</a:t>
            </a:r>
          </a:p>
        </p:txBody>
      </p:sp>
      <p:sp>
        <p:nvSpPr>
          <p:cNvPr id="47107" name="Rectangle 3">
            <a:extLst>
              <a:ext uri="{FF2B5EF4-FFF2-40B4-BE49-F238E27FC236}">
                <a16:creationId xmlns:a16="http://schemas.microsoft.com/office/drawing/2014/main" id="{3FC1C7A1-5220-9D4F-8B81-8A7915B7D1C9}"/>
              </a:ext>
            </a:extLst>
          </p:cNvPr>
          <p:cNvSpPr>
            <a:spLocks noGrp="1" noChangeArrowheads="1"/>
          </p:cNvSpPr>
          <p:nvPr>
            <p:ph idx="1"/>
          </p:nvPr>
        </p:nvSpPr>
        <p:spPr>
          <a:xfrm>
            <a:off x="457200" y="1371600"/>
            <a:ext cx="8229600" cy="4525963"/>
          </a:xfrm>
        </p:spPr>
        <p:txBody>
          <a:bodyPr/>
          <a:lstStyle/>
          <a:p>
            <a:pPr marL="273050" eaLnBrk="1" hangingPunct="1">
              <a:spcBef>
                <a:spcPct val="0"/>
              </a:spcBef>
              <a:spcAft>
                <a:spcPts val="3600"/>
              </a:spcAft>
            </a:pPr>
            <a:r>
              <a:rPr lang="en-US" altLang="en-US" sz="2800">
                <a:solidFill>
                  <a:srgbClr val="262626"/>
                </a:solidFill>
              </a:rPr>
              <a:t>42 U.S.C. § 1320a-7b(b)</a:t>
            </a:r>
          </a:p>
          <a:p>
            <a:pPr marL="273050" eaLnBrk="1" hangingPunct="1">
              <a:spcBef>
                <a:spcPct val="0"/>
              </a:spcBef>
              <a:spcAft>
                <a:spcPts val="3600"/>
              </a:spcAft>
            </a:pPr>
            <a:r>
              <a:rPr lang="en-US" altLang="en-US" sz="2800">
                <a:solidFill>
                  <a:srgbClr val="262626"/>
                </a:solidFill>
              </a:rPr>
              <a:t>Prohibits purposeful payments to get federal health care program business</a:t>
            </a:r>
          </a:p>
          <a:p>
            <a:pPr marL="273050" eaLnBrk="1" hangingPunct="1">
              <a:spcBef>
                <a:spcPct val="0"/>
              </a:spcBef>
            </a:pPr>
            <a:r>
              <a:rPr lang="en-US" altLang="en-US" sz="2800">
                <a:solidFill>
                  <a:srgbClr val="262626"/>
                </a:solidFill>
              </a:rPr>
              <a:t>Criminal statute - intent matters</a:t>
            </a:r>
          </a:p>
          <a:p>
            <a:pPr marL="273050" eaLnBrk="1" hangingPunct="1">
              <a:spcBef>
                <a:spcPct val="0"/>
              </a:spcBef>
            </a:pPr>
            <a:endParaRPr lang="en-US" altLang="en-US" sz="2800"/>
          </a:p>
        </p:txBody>
      </p:sp>
      <p:pic>
        <p:nvPicPr>
          <p:cNvPr id="47108" name="Picture 7" descr="https://encrypted-tbn2.gstatic.com/images?q=tbn:ANd9GcRIXoBUoUwEwb763aPNiru7HGQEgvBkRq1rXuCI4MFBfLk_3FrV">
            <a:extLst>
              <a:ext uri="{FF2B5EF4-FFF2-40B4-BE49-F238E27FC236}">
                <a16:creationId xmlns:a16="http://schemas.microsoft.com/office/drawing/2014/main" id="{0C5EAA13-7E3A-3D48-90AC-09443072F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200400"/>
            <a:ext cx="24653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6BAA-067E-6A42-89F4-AF9CB5B59E57}"/>
              </a:ext>
            </a:extLst>
          </p:cNvPr>
          <p:cNvSpPr>
            <a:spLocks noGrp="1"/>
          </p:cNvSpPr>
          <p:nvPr>
            <p:ph type="title"/>
          </p:nvPr>
        </p:nvSpPr>
        <p:spPr>
          <a:xfrm>
            <a:off x="26988" y="0"/>
            <a:ext cx="9144000" cy="838200"/>
          </a:xfrm>
          <a:solidFill>
            <a:schemeClr val="bg1">
              <a:lumMod val="75000"/>
            </a:schemeClr>
          </a:solidFill>
        </p:spPr>
        <p:txBody>
          <a:bodyPr rtlCol="0">
            <a:normAutofit/>
          </a:bodyPr>
          <a:lstStyle/>
          <a:p>
            <a:pPr eaLnBrk="1" fontAlgn="auto" hangingPunct="1">
              <a:spcAft>
                <a:spcPts val="0"/>
              </a:spcAft>
              <a:defRPr/>
            </a:pPr>
            <a:r>
              <a:rPr lang="en-US" sz="3600" b="1" dirty="0"/>
              <a:t>Reporting Compliance Concerns</a:t>
            </a:r>
          </a:p>
        </p:txBody>
      </p:sp>
      <p:sp>
        <p:nvSpPr>
          <p:cNvPr id="221189" name="Rectangle 5">
            <a:extLst>
              <a:ext uri="{FF2B5EF4-FFF2-40B4-BE49-F238E27FC236}">
                <a16:creationId xmlns:a16="http://schemas.microsoft.com/office/drawing/2014/main" id="{51C25BCB-0A82-4240-8EDB-1389D6397F1D}"/>
              </a:ext>
            </a:extLst>
          </p:cNvPr>
          <p:cNvSpPr>
            <a:spLocks noChangeArrowheads="1"/>
          </p:cNvSpPr>
          <p:nvPr/>
        </p:nvSpPr>
        <p:spPr bwMode="auto">
          <a:xfrm>
            <a:off x="457200" y="1082675"/>
            <a:ext cx="8153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914400" indent="-45720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en-US" sz="2000" dirty="0"/>
              <a:t>Practice Manager, Director, or VP</a:t>
            </a:r>
          </a:p>
          <a:p>
            <a:pPr eaLnBrk="1" hangingPunct="1">
              <a:spcBef>
                <a:spcPct val="0"/>
              </a:spcBef>
              <a:defRPr/>
            </a:pPr>
            <a:endParaRPr lang="en-US" altLang="en-US" sz="2000" dirty="0"/>
          </a:p>
          <a:p>
            <a:pPr eaLnBrk="1" hangingPunct="1">
              <a:spcBef>
                <a:spcPct val="0"/>
              </a:spcBef>
              <a:defRPr/>
            </a:pPr>
            <a:r>
              <a:rPr lang="en-US" altLang="en-US" sz="2000" dirty="0"/>
              <a:t>Human Resources</a:t>
            </a:r>
          </a:p>
          <a:p>
            <a:pPr marL="0" indent="0" eaLnBrk="1" hangingPunct="1">
              <a:spcBef>
                <a:spcPct val="0"/>
              </a:spcBef>
              <a:buFont typeface="Arial" panose="020B0604020202020204" pitchFamily="34" charset="0"/>
              <a:buNone/>
              <a:defRPr/>
            </a:pPr>
            <a:endParaRPr lang="en-US" altLang="en-US" sz="2000" dirty="0"/>
          </a:p>
          <a:p>
            <a:pPr eaLnBrk="1" hangingPunct="1">
              <a:spcBef>
                <a:spcPct val="0"/>
              </a:spcBef>
              <a:defRPr/>
            </a:pPr>
            <a:r>
              <a:rPr lang="en-US" altLang="en-US" sz="2000" dirty="0"/>
              <a:t>Compliance &amp; Privacy Officer, Heather Marcum (606-408-0161)</a:t>
            </a:r>
          </a:p>
          <a:p>
            <a:pPr eaLnBrk="1" hangingPunct="1">
              <a:spcBef>
                <a:spcPct val="0"/>
              </a:spcBef>
              <a:defRPr/>
            </a:pPr>
            <a:endParaRPr lang="en-US" altLang="en-US" sz="2000" dirty="0"/>
          </a:p>
          <a:p>
            <a:pPr eaLnBrk="1" hangingPunct="1">
              <a:spcBef>
                <a:spcPct val="0"/>
              </a:spcBef>
              <a:defRPr/>
            </a:pPr>
            <a:r>
              <a:rPr lang="en-US" altLang="en-US" sz="2000" dirty="0">
                <a:hlinkClick r:id="rId3"/>
              </a:rPr>
              <a:t>corporatecompliance@kdmc.kdhs.us</a:t>
            </a:r>
            <a:endParaRPr lang="en-US" altLang="en-US" sz="2000" dirty="0"/>
          </a:p>
          <a:p>
            <a:pPr marL="0" indent="0" eaLnBrk="1" hangingPunct="1">
              <a:spcBef>
                <a:spcPct val="0"/>
              </a:spcBef>
              <a:buFont typeface="Arial" panose="020B0604020202020204" pitchFamily="34" charset="0"/>
              <a:buNone/>
              <a:defRPr/>
            </a:pPr>
            <a:r>
              <a:rPr lang="en-US" altLang="en-US" sz="2000" dirty="0"/>
              <a:t>	</a:t>
            </a:r>
          </a:p>
          <a:p>
            <a:pPr eaLnBrk="1" hangingPunct="1">
              <a:spcBef>
                <a:spcPct val="0"/>
              </a:spcBef>
              <a:defRPr/>
            </a:pPr>
            <a:r>
              <a:rPr lang="en-US" altLang="en-US" sz="2000" dirty="0"/>
              <a:t>Compliance Concern Form </a:t>
            </a:r>
            <a:r>
              <a:rPr lang="en-US" altLang="en-US" sz="2000" dirty="0">
                <a:hlinkClick r:id="rId4"/>
              </a:rPr>
              <a:t>http://www.kdmc.com/legalservices/complianceconcernform</a:t>
            </a:r>
            <a:endParaRPr lang="en-US" altLang="en-US" sz="2000" dirty="0"/>
          </a:p>
          <a:p>
            <a:pPr marL="0" indent="0" eaLnBrk="1" hangingPunct="1">
              <a:spcBef>
                <a:spcPct val="0"/>
              </a:spcBef>
              <a:buFont typeface="Arial" panose="020B0604020202020204" pitchFamily="34" charset="0"/>
              <a:buNone/>
              <a:defRPr/>
            </a:pPr>
            <a:r>
              <a:rPr lang="en-US" altLang="en-US" sz="2000" dirty="0"/>
              <a:t>	</a:t>
            </a:r>
          </a:p>
          <a:p>
            <a:pPr eaLnBrk="1" hangingPunct="1">
              <a:spcBef>
                <a:spcPct val="0"/>
              </a:spcBef>
              <a:defRPr/>
            </a:pPr>
            <a:r>
              <a:rPr lang="en-US" altLang="en-US" sz="2000" dirty="0"/>
              <a:t>Anonymous Compliance Hotline</a:t>
            </a:r>
          </a:p>
          <a:p>
            <a:pPr lvl="1" eaLnBrk="1" hangingPunct="1">
              <a:spcBef>
                <a:spcPct val="0"/>
              </a:spcBef>
              <a:buFont typeface="Arial" panose="020B0604020202020204" pitchFamily="34" charset="0"/>
              <a:buChar char="•"/>
              <a:defRPr/>
            </a:pPr>
            <a:r>
              <a:rPr lang="en-US" altLang="en-US" sz="2000" dirty="0"/>
              <a:t>606-408-4145 or 877-327-4145</a:t>
            </a:r>
            <a:endParaRPr lang="en-US" altLang="en-US" dirty="0"/>
          </a:p>
        </p:txBody>
      </p:sp>
      <p:sp>
        <p:nvSpPr>
          <p:cNvPr id="3" name="Rectangle 2">
            <a:extLst>
              <a:ext uri="{FF2B5EF4-FFF2-40B4-BE49-F238E27FC236}">
                <a16:creationId xmlns:a16="http://schemas.microsoft.com/office/drawing/2014/main" id="{9FDB134B-EF0C-034F-BB14-CD882924DC84}"/>
              </a:ext>
            </a:extLst>
          </p:cNvPr>
          <p:cNvSpPr/>
          <p:nvPr/>
        </p:nvSpPr>
        <p:spPr>
          <a:xfrm>
            <a:off x="173038" y="1050925"/>
            <a:ext cx="8686800" cy="5045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3BAE-FE41-DD4C-8C0E-E4699FD784F3}"/>
              </a:ext>
            </a:extLst>
          </p:cNvPr>
          <p:cNvSpPr>
            <a:spLocks noGrp="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sz="3600" b="1" dirty="0"/>
              <a:t>Questions</a:t>
            </a:r>
          </a:p>
        </p:txBody>
      </p:sp>
      <p:sp>
        <p:nvSpPr>
          <p:cNvPr id="3" name="TextBox 2">
            <a:extLst>
              <a:ext uri="{FF2B5EF4-FFF2-40B4-BE49-F238E27FC236}">
                <a16:creationId xmlns:a16="http://schemas.microsoft.com/office/drawing/2014/main" id="{AC478399-625E-CC41-ABB8-BE62859832FD}"/>
              </a:ext>
            </a:extLst>
          </p:cNvPr>
          <p:cNvSpPr txBox="1"/>
          <p:nvPr/>
        </p:nvSpPr>
        <p:spPr>
          <a:xfrm>
            <a:off x="630238" y="1600200"/>
            <a:ext cx="8001000" cy="2216150"/>
          </a:xfrm>
          <a:prstGeom prst="rect">
            <a:avLst/>
          </a:prstGeom>
          <a:noFill/>
        </p:spPr>
        <p:txBody>
          <a:bodyPr>
            <a:spAutoFit/>
          </a:bodyPr>
          <a:lstStyle/>
          <a:p>
            <a:pPr algn="ctr" eaLnBrk="1" hangingPunct="1">
              <a:defRPr/>
            </a:pPr>
            <a:r>
              <a:rPr lang="en-US" sz="2000" b="1" dirty="0"/>
              <a:t>If you have any questions concerning the content of the Arrangements Compliance Training, please contact:</a:t>
            </a:r>
          </a:p>
          <a:p>
            <a:pPr eaLnBrk="1" hangingPunct="1">
              <a:defRPr/>
            </a:pPr>
            <a:endParaRPr lang="en-US" sz="2000" dirty="0"/>
          </a:p>
          <a:p>
            <a:pPr marL="285750" indent="-285750" eaLnBrk="1" hangingPunct="1">
              <a:buFont typeface="Arial" panose="020B0604020202020204" pitchFamily="34" charset="0"/>
              <a:buChar char="•"/>
              <a:defRPr/>
            </a:pPr>
            <a:r>
              <a:rPr lang="en-US" sz="2000" dirty="0"/>
              <a:t>Sheryl Mahaney, Vice President/General Counsel (606-408-4402)</a:t>
            </a:r>
          </a:p>
          <a:p>
            <a:pPr eaLnBrk="1" hangingPunct="1">
              <a:defRPr/>
            </a:pPr>
            <a:endParaRPr lang="en-US" sz="2000" dirty="0"/>
          </a:p>
          <a:p>
            <a:pPr marL="285750" indent="-285750" eaLnBrk="1" hangingPunct="1">
              <a:buFont typeface="Arial" panose="020B0604020202020204" pitchFamily="34" charset="0"/>
              <a:buChar char="•"/>
              <a:defRPr/>
            </a:pPr>
            <a:r>
              <a:rPr lang="en-US" sz="2000" dirty="0"/>
              <a:t>Heather Marcum, Compliance &amp; Privacy Officer (606-408-0161)</a:t>
            </a:r>
          </a:p>
          <a:p>
            <a:pPr eaLnBrk="1" hangingPunct="1">
              <a:defRPr/>
            </a:pPr>
            <a:endParaRPr lang="en-US" dirty="0"/>
          </a:p>
        </p:txBody>
      </p:sp>
      <p:sp>
        <p:nvSpPr>
          <p:cNvPr id="5" name="Rectangle 4">
            <a:extLst>
              <a:ext uri="{FF2B5EF4-FFF2-40B4-BE49-F238E27FC236}">
                <a16:creationId xmlns:a16="http://schemas.microsoft.com/office/drawing/2014/main" id="{59DD7571-2FC4-9A43-9B62-FF88F22F575E}"/>
              </a:ext>
            </a:extLst>
          </p:cNvPr>
          <p:cNvSpPr/>
          <p:nvPr/>
        </p:nvSpPr>
        <p:spPr>
          <a:xfrm>
            <a:off x="228600" y="1143000"/>
            <a:ext cx="8686800" cy="487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55E0552-9438-014C-8AA4-FF5C5DFB0DCC}"/>
              </a:ext>
            </a:extLst>
          </p:cNvPr>
          <p:cNvSpPr>
            <a:spLocks noGrp="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altLang="en-US" sz="3600" b="1" dirty="0"/>
              <a:t>AKS Prohibited Activities</a:t>
            </a:r>
          </a:p>
        </p:txBody>
      </p:sp>
      <p:sp>
        <p:nvSpPr>
          <p:cNvPr id="3" name="Content Placeholder 2">
            <a:extLst>
              <a:ext uri="{FF2B5EF4-FFF2-40B4-BE49-F238E27FC236}">
                <a16:creationId xmlns:a16="http://schemas.microsoft.com/office/drawing/2014/main" id="{A1A025B0-1394-B14B-9804-8F04B0F37074}"/>
              </a:ext>
            </a:extLst>
          </p:cNvPr>
          <p:cNvSpPr>
            <a:spLocks noGrp="1"/>
          </p:cNvSpPr>
          <p:nvPr>
            <p:ph sz="half" idx="1"/>
          </p:nvPr>
        </p:nvSpPr>
        <p:spPr>
          <a:xfrm>
            <a:off x="381000" y="1295400"/>
            <a:ext cx="4648200" cy="4525963"/>
          </a:xfrm>
        </p:spPr>
        <p:txBody>
          <a:bodyPr rtlCol="0">
            <a:normAutofit/>
          </a:bodyPr>
          <a:lstStyle/>
          <a:p>
            <a:pPr marL="0" indent="0" eaLnBrk="1" fontAlgn="auto" hangingPunct="1">
              <a:lnSpc>
                <a:spcPct val="80000"/>
              </a:lnSpc>
              <a:spcAft>
                <a:spcPts val="0"/>
              </a:spcAft>
              <a:buFont typeface="Wingdings" pitchFamily="2" charset="2"/>
              <a:buNone/>
              <a:defRPr/>
            </a:pPr>
            <a:r>
              <a:rPr lang="en-US" dirty="0">
                <a:ea typeface="ＭＳ Ｐゴシック" charset="0"/>
              </a:rPr>
              <a:t>The Anti-Kickback Statute (AKS)  is designed to prevent:</a:t>
            </a:r>
          </a:p>
          <a:p>
            <a:pPr marL="0" indent="0" eaLnBrk="1" fontAlgn="auto" hangingPunct="1">
              <a:lnSpc>
                <a:spcPct val="80000"/>
              </a:lnSpc>
              <a:spcAft>
                <a:spcPts val="0"/>
              </a:spcAft>
              <a:buFont typeface="Wingdings" pitchFamily="2" charset="2"/>
              <a:buNone/>
              <a:defRPr/>
            </a:pPr>
            <a:r>
              <a:rPr lang="en-US" dirty="0">
                <a:ea typeface="ＭＳ Ｐゴシック" charset="0"/>
              </a:rPr>
              <a:t> </a:t>
            </a:r>
            <a:endParaRPr lang="en-US" sz="1000" dirty="0">
              <a:ea typeface="ＭＳ Ｐゴシック" charset="0"/>
            </a:endParaRPr>
          </a:p>
          <a:p>
            <a:pPr eaLnBrk="1" fontAlgn="auto" hangingPunct="1">
              <a:lnSpc>
                <a:spcPct val="80000"/>
              </a:lnSpc>
              <a:spcAft>
                <a:spcPts val="0"/>
              </a:spcAft>
              <a:buFont typeface="Courier New" panose="02070309020205020404" pitchFamily="49" charset="0"/>
              <a:buChar char="o"/>
              <a:defRPr/>
            </a:pPr>
            <a:r>
              <a:rPr lang="en-US" dirty="0">
                <a:ea typeface="ＭＳ Ｐゴシック" charset="0"/>
              </a:rPr>
              <a:t> Overutilization</a:t>
            </a:r>
          </a:p>
          <a:p>
            <a:pPr eaLnBrk="1" fontAlgn="auto" hangingPunct="1">
              <a:lnSpc>
                <a:spcPct val="80000"/>
              </a:lnSpc>
              <a:spcAft>
                <a:spcPts val="0"/>
              </a:spcAft>
              <a:buFont typeface="Courier New" panose="02070309020205020404" pitchFamily="49" charset="0"/>
              <a:buChar char="o"/>
              <a:defRPr/>
            </a:pPr>
            <a:r>
              <a:rPr lang="en-US" dirty="0">
                <a:ea typeface="ＭＳ Ｐゴシック" charset="0"/>
              </a:rPr>
              <a:t> Increased costs</a:t>
            </a:r>
          </a:p>
          <a:p>
            <a:pPr eaLnBrk="1" fontAlgn="auto" hangingPunct="1">
              <a:lnSpc>
                <a:spcPct val="80000"/>
              </a:lnSpc>
              <a:spcAft>
                <a:spcPts val="0"/>
              </a:spcAft>
              <a:buFont typeface="Courier New" panose="02070309020205020404" pitchFamily="49" charset="0"/>
              <a:buChar char="o"/>
              <a:defRPr/>
            </a:pPr>
            <a:r>
              <a:rPr lang="en-US" dirty="0">
                <a:ea typeface="ＭＳ Ｐゴシック" charset="0"/>
              </a:rPr>
              <a:t> Corruption of medical </a:t>
            </a:r>
          </a:p>
          <a:p>
            <a:pPr marL="0" indent="0" eaLnBrk="1" fontAlgn="auto" hangingPunct="1">
              <a:lnSpc>
                <a:spcPct val="80000"/>
              </a:lnSpc>
              <a:spcAft>
                <a:spcPts val="0"/>
              </a:spcAft>
              <a:buFont typeface="Wingdings" pitchFamily="2" charset="2"/>
              <a:buNone/>
              <a:defRPr/>
            </a:pPr>
            <a:r>
              <a:rPr lang="en-US" dirty="0">
                <a:ea typeface="ＭＳ Ｐゴシック" charset="0"/>
              </a:rPr>
              <a:t>     decision-making</a:t>
            </a:r>
          </a:p>
          <a:p>
            <a:pPr eaLnBrk="1" fontAlgn="auto" hangingPunct="1">
              <a:lnSpc>
                <a:spcPct val="80000"/>
              </a:lnSpc>
              <a:spcAft>
                <a:spcPts val="0"/>
              </a:spcAft>
              <a:buFont typeface="Courier New" panose="02070309020205020404" pitchFamily="49" charset="0"/>
              <a:buChar char="o"/>
              <a:defRPr/>
            </a:pPr>
            <a:r>
              <a:rPr lang="en-US" dirty="0">
                <a:ea typeface="ＭＳ Ｐゴシック" charset="0"/>
              </a:rPr>
              <a:t> Patient steering</a:t>
            </a:r>
          </a:p>
          <a:p>
            <a:pPr eaLnBrk="1" fontAlgn="auto" hangingPunct="1">
              <a:lnSpc>
                <a:spcPct val="80000"/>
              </a:lnSpc>
              <a:spcAft>
                <a:spcPts val="0"/>
              </a:spcAft>
              <a:buFont typeface="Courier New" panose="02070309020205020404" pitchFamily="49" charset="0"/>
              <a:buChar char="o"/>
              <a:defRPr/>
            </a:pPr>
            <a:r>
              <a:rPr lang="en-US" dirty="0">
                <a:ea typeface="ＭＳ Ｐゴシック" charset="0"/>
              </a:rPr>
              <a:t> Unfair competition</a:t>
            </a:r>
          </a:p>
          <a:p>
            <a:pPr marL="320040" indent="-320040" eaLnBrk="1" fontAlgn="auto" hangingPunct="1">
              <a:spcAft>
                <a:spcPts val="0"/>
              </a:spcAft>
              <a:buFont typeface="Wingdings"/>
              <a:buChar char=""/>
              <a:defRPr/>
            </a:pPr>
            <a:endParaRPr lang="en-US" dirty="0">
              <a:ea typeface="ＭＳ Ｐゴシック" charset="0"/>
            </a:endParaRPr>
          </a:p>
        </p:txBody>
      </p:sp>
      <p:pic>
        <p:nvPicPr>
          <p:cNvPr id="49156" name="Picture 9" descr="https://encrypted-tbn2.gstatic.com/images?q=tbn:ANd9GcR1roRjK-UBf5hT-qggTo6hxLZ-bjhIUvI167Qx7ZJ1pBhB-_Q_Tg">
            <a:extLst>
              <a:ext uri="{FF2B5EF4-FFF2-40B4-BE49-F238E27FC236}">
                <a16:creationId xmlns:a16="http://schemas.microsoft.com/office/drawing/2014/main" id="{2A23C432-049E-C04F-8236-6CAA92E22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95400"/>
            <a:ext cx="2474913"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11" descr="https://encrypted-tbn0.gstatic.com/images?q=tbn:ANd9GcTF6-KVxIiHQDqmRtkb7-eNunz9i6fskeplyfzVIyBoACDruW_g">
            <a:extLst>
              <a:ext uri="{FF2B5EF4-FFF2-40B4-BE49-F238E27FC236}">
                <a16:creationId xmlns:a16="http://schemas.microsoft.com/office/drawing/2014/main" id="{A21345DA-3D5F-3647-9458-1507CB2405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013" y="2935288"/>
            <a:ext cx="2474912"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4AE37E5-C6EA-104D-8797-3643DA3EEEC5}"/>
              </a:ext>
            </a:extLst>
          </p:cNvPr>
          <p:cNvSpPr>
            <a:spLocks noGrp="1" noChangeArrowheads="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altLang="en-US" sz="3600" b="1" dirty="0"/>
              <a:t>AKS Elements</a:t>
            </a:r>
          </a:p>
        </p:txBody>
      </p:sp>
      <p:sp>
        <p:nvSpPr>
          <p:cNvPr id="28675" name="Rectangle 3">
            <a:extLst>
              <a:ext uri="{FF2B5EF4-FFF2-40B4-BE49-F238E27FC236}">
                <a16:creationId xmlns:a16="http://schemas.microsoft.com/office/drawing/2014/main" id="{CE140AA1-F30E-164F-A366-871FA863E31B}"/>
              </a:ext>
            </a:extLst>
          </p:cNvPr>
          <p:cNvSpPr>
            <a:spLocks noGrp="1" noChangeArrowheads="1"/>
          </p:cNvSpPr>
          <p:nvPr>
            <p:ph idx="1"/>
          </p:nvPr>
        </p:nvSpPr>
        <p:spPr>
          <a:xfrm>
            <a:off x="228600" y="1066800"/>
            <a:ext cx="8534400" cy="5181600"/>
          </a:xfrm>
        </p:spPr>
        <p:txBody>
          <a:bodyPr rtlCol="0">
            <a:noAutofit/>
          </a:bodyPr>
          <a:lstStyle/>
          <a:p>
            <a:pPr marL="273050" indent="-320040" eaLnBrk="1" fontAlgn="auto" hangingPunct="1">
              <a:spcBef>
                <a:spcPct val="0"/>
              </a:spcBef>
              <a:spcAft>
                <a:spcPts val="600"/>
              </a:spcAft>
              <a:buFont typeface="Wingdings"/>
              <a:buChar char=""/>
              <a:defRPr/>
            </a:pPr>
            <a:r>
              <a:rPr lang="en-US" altLang="en-US" sz="2000" dirty="0"/>
              <a:t>Elements:</a:t>
            </a:r>
          </a:p>
          <a:p>
            <a:pPr marL="822325" lvl="1" indent="-457200" eaLnBrk="1" fontAlgn="auto" hangingPunct="1">
              <a:spcBef>
                <a:spcPct val="0"/>
              </a:spcBef>
              <a:spcAft>
                <a:spcPts val="600"/>
              </a:spcAft>
              <a:buFont typeface="Wingdings" panose="05000000000000000000" pitchFamily="2" charset="2"/>
              <a:buChar char="§"/>
              <a:defRPr/>
            </a:pPr>
            <a:r>
              <a:rPr lang="en-US" altLang="en-US" sz="2000" dirty="0"/>
              <a:t>Remuneration (</a:t>
            </a:r>
            <a:r>
              <a:rPr lang="en-US" sz="2000" dirty="0"/>
              <a:t>Remuneration is the compensation that one receives in exchange for the work or services performed)</a:t>
            </a:r>
            <a:endParaRPr lang="en-US" altLang="en-US" sz="2000" dirty="0"/>
          </a:p>
          <a:p>
            <a:pPr marL="822325" lvl="1" indent="-457200" eaLnBrk="1" fontAlgn="auto" hangingPunct="1">
              <a:spcBef>
                <a:spcPct val="0"/>
              </a:spcBef>
              <a:spcAft>
                <a:spcPts val="600"/>
              </a:spcAft>
              <a:buFont typeface="Wingdings" panose="05000000000000000000" pitchFamily="2" charset="2"/>
              <a:buChar char="§"/>
              <a:defRPr/>
            </a:pPr>
            <a:r>
              <a:rPr lang="en-US" altLang="en-US" sz="2000" dirty="0"/>
              <a:t>Offered, paid, solicited, received</a:t>
            </a:r>
          </a:p>
          <a:p>
            <a:pPr marL="822325" lvl="1" indent="-457200" eaLnBrk="1" fontAlgn="auto" hangingPunct="1">
              <a:spcBef>
                <a:spcPct val="0"/>
              </a:spcBef>
              <a:spcAft>
                <a:spcPts val="600"/>
              </a:spcAft>
              <a:buFont typeface="Wingdings" panose="05000000000000000000" pitchFamily="2" charset="2"/>
              <a:buChar char="§"/>
              <a:defRPr/>
            </a:pPr>
            <a:r>
              <a:rPr lang="en-US" altLang="en-US" sz="2000" dirty="0"/>
              <a:t>To induce or reward referrals of Federal health care program business (including Medicare Advantage)</a:t>
            </a:r>
          </a:p>
          <a:p>
            <a:pPr marL="822325" lvl="1" indent="-457200" eaLnBrk="1" fontAlgn="auto" hangingPunct="1">
              <a:spcBef>
                <a:spcPct val="0"/>
              </a:spcBef>
              <a:spcAft>
                <a:spcPts val="600"/>
              </a:spcAft>
              <a:buFont typeface="Wingdings" panose="05000000000000000000" pitchFamily="2" charset="2"/>
              <a:buChar char="§"/>
              <a:defRPr/>
            </a:pPr>
            <a:r>
              <a:rPr lang="en-US" altLang="en-US" sz="2000" dirty="0"/>
              <a:t>Knowingly and willfully</a:t>
            </a:r>
          </a:p>
          <a:p>
            <a:pPr marL="227648" indent="-182563" eaLnBrk="1" fontAlgn="auto" hangingPunct="1">
              <a:spcBef>
                <a:spcPct val="0"/>
              </a:spcBef>
              <a:spcAft>
                <a:spcPts val="600"/>
              </a:spcAft>
              <a:buFont typeface="Wingdings"/>
              <a:buChar char=""/>
              <a:defRPr/>
            </a:pPr>
            <a:endParaRPr lang="en-US" altLang="en-US" sz="2000" dirty="0"/>
          </a:p>
          <a:p>
            <a:pPr marL="227648" indent="-182563" eaLnBrk="1" fontAlgn="auto" hangingPunct="1">
              <a:spcBef>
                <a:spcPct val="0"/>
              </a:spcBef>
              <a:spcAft>
                <a:spcPts val="600"/>
              </a:spcAft>
              <a:buFont typeface="Wingdings"/>
              <a:buChar char=""/>
              <a:defRPr/>
            </a:pPr>
            <a:r>
              <a:rPr lang="en-US" altLang="en-US" sz="2000" dirty="0"/>
              <a:t>Case-by-case approach</a:t>
            </a:r>
          </a:p>
          <a:p>
            <a:pPr marL="273050" indent="-320040" eaLnBrk="1" fontAlgn="auto" hangingPunct="1">
              <a:spcBef>
                <a:spcPct val="0"/>
              </a:spcBef>
              <a:spcAft>
                <a:spcPts val="0"/>
              </a:spcAft>
              <a:buFont typeface="Wingdings"/>
              <a:buChar char=""/>
              <a:defRPr/>
            </a:pPr>
            <a:endParaRPr lang="en-US" altLang="en-US" sz="2000" dirty="0"/>
          </a:p>
          <a:p>
            <a:pPr marL="273050" indent="-320040" eaLnBrk="1" fontAlgn="auto" hangingPunct="1">
              <a:spcBef>
                <a:spcPct val="0"/>
              </a:spcBef>
              <a:spcAft>
                <a:spcPts val="0"/>
              </a:spcAft>
              <a:buFont typeface="Wingdings"/>
              <a:buChar char=""/>
              <a:defRPr/>
            </a:pPr>
            <a:r>
              <a:rPr lang="en-US" altLang="en-US" sz="2000" dirty="0"/>
              <a:t>One purpose test (The “</a:t>
            </a:r>
            <a:r>
              <a:rPr lang="en-US" sz="2000" dirty="0"/>
              <a:t>one purpose” test states that a payment or offer of remuneration violates the Anti-Kickback Statute so long as part of the purpose of a payment to a physician or other referral source by a provider or supplier is an inducement for past or future referrals)</a:t>
            </a:r>
            <a:endParaRPr lang="en-US" altLang="en-US" sz="2000" dirty="0"/>
          </a:p>
          <a:p>
            <a:pPr marL="273050" indent="-320040" eaLnBrk="1" fontAlgn="auto" hangingPunct="1">
              <a:spcBef>
                <a:spcPct val="0"/>
              </a:spcBef>
              <a:spcAft>
                <a:spcPts val="0"/>
              </a:spcAft>
              <a:buFont typeface="Wingdings"/>
              <a:buChar char=""/>
              <a:defRPr/>
            </a:pPr>
            <a:endParaRPr lang="en-US" alt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8248697-5949-0B41-B94C-56C4D9E5D393}"/>
              </a:ext>
            </a:extLst>
          </p:cNvPr>
          <p:cNvSpPr>
            <a:spLocks noGrp="1" noChangeArrowheads="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AKS Penalties</a:t>
            </a:r>
          </a:p>
        </p:txBody>
      </p:sp>
      <p:sp>
        <p:nvSpPr>
          <p:cNvPr id="29699" name="Rectangle 3">
            <a:extLst>
              <a:ext uri="{FF2B5EF4-FFF2-40B4-BE49-F238E27FC236}">
                <a16:creationId xmlns:a16="http://schemas.microsoft.com/office/drawing/2014/main" id="{AACA1429-466D-D34F-BB19-18A79B7D2B76}"/>
              </a:ext>
            </a:extLst>
          </p:cNvPr>
          <p:cNvSpPr>
            <a:spLocks noGrp="1" noChangeArrowheads="1"/>
          </p:cNvSpPr>
          <p:nvPr>
            <p:ph sz="half" idx="1"/>
          </p:nvPr>
        </p:nvSpPr>
        <p:spPr>
          <a:xfrm>
            <a:off x="304800" y="1143000"/>
            <a:ext cx="4038600" cy="4525963"/>
          </a:xfrm>
        </p:spPr>
        <p:txBody>
          <a:bodyPr rtlCol="0">
            <a:normAutofit lnSpcReduction="10000"/>
          </a:bodyPr>
          <a:lstStyle/>
          <a:p>
            <a:pPr marL="273050" indent="-320040" eaLnBrk="1" fontAlgn="auto" hangingPunct="1">
              <a:spcBef>
                <a:spcPct val="0"/>
              </a:spcBef>
              <a:spcAft>
                <a:spcPts val="0"/>
              </a:spcAft>
              <a:buFont typeface="Wingdings"/>
              <a:buChar char=""/>
              <a:defRPr/>
            </a:pPr>
            <a:r>
              <a:rPr lang="en-US" altLang="en-US" dirty="0">
                <a:solidFill>
                  <a:srgbClr val="262626"/>
                </a:solidFill>
              </a:rPr>
              <a:t>Jail, criminal fines, or both</a:t>
            </a:r>
          </a:p>
          <a:p>
            <a:pPr marL="273050" indent="-320040" eaLnBrk="1" fontAlgn="auto" hangingPunct="1">
              <a:spcBef>
                <a:spcPct val="0"/>
              </a:spcBef>
              <a:spcAft>
                <a:spcPts val="0"/>
              </a:spcAft>
              <a:buFont typeface="Wingdings"/>
              <a:buChar char=""/>
              <a:defRPr/>
            </a:pPr>
            <a:endParaRPr lang="en-US" altLang="en-US" dirty="0">
              <a:solidFill>
                <a:srgbClr val="262626"/>
              </a:solidFill>
            </a:endParaRPr>
          </a:p>
          <a:p>
            <a:pPr marL="273050" indent="-320040" eaLnBrk="1" fontAlgn="auto" hangingPunct="1">
              <a:spcBef>
                <a:spcPct val="0"/>
              </a:spcBef>
              <a:spcAft>
                <a:spcPts val="0"/>
              </a:spcAft>
              <a:buFont typeface="Wingdings"/>
              <a:buChar char=""/>
              <a:defRPr/>
            </a:pPr>
            <a:r>
              <a:rPr lang="en-US" altLang="en-US" dirty="0">
                <a:solidFill>
                  <a:srgbClr val="262626"/>
                </a:solidFill>
              </a:rPr>
              <a:t>Civil Monetary Penalties - $50,000 per kickback plus 3x the remuneration</a:t>
            </a:r>
          </a:p>
          <a:p>
            <a:pPr marL="273050" indent="-320040" eaLnBrk="1" fontAlgn="auto" hangingPunct="1">
              <a:spcBef>
                <a:spcPct val="0"/>
              </a:spcBef>
              <a:spcAft>
                <a:spcPts val="0"/>
              </a:spcAft>
              <a:buFont typeface="Wingdings" pitchFamily="2" charset="2"/>
              <a:buNone/>
              <a:defRPr/>
            </a:pPr>
            <a:endParaRPr lang="en-US" altLang="en-US" dirty="0">
              <a:solidFill>
                <a:srgbClr val="262626"/>
              </a:solidFill>
            </a:endParaRPr>
          </a:p>
          <a:p>
            <a:pPr marL="273050" indent="-320040" eaLnBrk="1" fontAlgn="auto" hangingPunct="1">
              <a:spcBef>
                <a:spcPct val="0"/>
              </a:spcBef>
              <a:spcAft>
                <a:spcPts val="0"/>
              </a:spcAft>
              <a:buFont typeface="Wingdings"/>
              <a:buChar char=""/>
              <a:defRPr/>
            </a:pPr>
            <a:r>
              <a:rPr lang="en-US" altLang="en-US" dirty="0">
                <a:solidFill>
                  <a:srgbClr val="262626"/>
                </a:solidFill>
              </a:rPr>
              <a:t>Exclusion </a:t>
            </a:r>
          </a:p>
          <a:p>
            <a:pPr marL="273050" indent="-320040" eaLnBrk="1" fontAlgn="auto" hangingPunct="1">
              <a:spcBef>
                <a:spcPct val="0"/>
              </a:spcBef>
              <a:spcAft>
                <a:spcPts val="0"/>
              </a:spcAft>
              <a:buFont typeface="Wingdings"/>
              <a:buChar char=""/>
              <a:defRPr/>
            </a:pPr>
            <a:endParaRPr lang="en-US" altLang="en-US" dirty="0">
              <a:solidFill>
                <a:srgbClr val="262626"/>
              </a:solidFill>
            </a:endParaRPr>
          </a:p>
          <a:p>
            <a:pPr marL="273050" indent="-320040" eaLnBrk="1" fontAlgn="auto" hangingPunct="1">
              <a:spcBef>
                <a:spcPct val="0"/>
              </a:spcBef>
              <a:spcAft>
                <a:spcPts val="0"/>
              </a:spcAft>
              <a:buFont typeface="Wingdings"/>
              <a:buChar char=""/>
              <a:defRPr/>
            </a:pPr>
            <a:r>
              <a:rPr lang="en-US" altLang="en-US" dirty="0">
                <a:solidFill>
                  <a:srgbClr val="262626"/>
                </a:solidFill>
              </a:rPr>
              <a:t>False Claims Act liability </a:t>
            </a:r>
          </a:p>
        </p:txBody>
      </p:sp>
      <p:pic>
        <p:nvPicPr>
          <p:cNvPr id="53252" name="Picture 9" descr="C:\Users\10012326\AppData\Local\Microsoft\Windows\Temporary Internet Files\Content.IE5\BN29F76D\MP900202202[1].jpg">
            <a:extLst>
              <a:ext uri="{FF2B5EF4-FFF2-40B4-BE49-F238E27FC236}">
                <a16:creationId xmlns:a16="http://schemas.microsoft.com/office/drawing/2014/main" id="{EC68A540-1A5A-6441-9F29-8B70DBD69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525" y="1766888"/>
            <a:ext cx="24257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BE249A-CF59-A748-A13E-B8F2A4BB6BC1}"/>
              </a:ext>
            </a:extLst>
          </p:cNvPr>
          <p:cNvSpPr txBox="1"/>
          <p:nvPr/>
        </p:nvSpPr>
        <p:spPr>
          <a:xfrm>
            <a:off x="0" y="6488113"/>
            <a:ext cx="9144000" cy="369887"/>
          </a:xfrm>
          <a:prstGeom prst="rect">
            <a:avLst/>
          </a:prstGeom>
          <a:solidFill>
            <a:schemeClr val="bg1">
              <a:lumMod val="85000"/>
            </a:schemeClr>
          </a:solidFill>
        </p:spPr>
        <p:txBody>
          <a:bodyPr>
            <a:spAutoFit/>
          </a:bodyPr>
          <a:lstStyle/>
          <a:p>
            <a:pPr algn="r" eaLnBrk="1" hangingPunct="1">
              <a:defRPr/>
            </a:pPr>
            <a:endParaRPr lang="en-US" b="1" dirty="0"/>
          </a:p>
        </p:txBody>
      </p:sp>
      <p:sp>
        <p:nvSpPr>
          <p:cNvPr id="5" name="Rectangle 4">
            <a:extLst>
              <a:ext uri="{FF2B5EF4-FFF2-40B4-BE49-F238E27FC236}">
                <a16:creationId xmlns:a16="http://schemas.microsoft.com/office/drawing/2014/main" id="{B8496F83-D770-5549-9F6D-53F9994F2EBF}"/>
              </a:ext>
            </a:extLst>
          </p:cNvPr>
          <p:cNvSpPr/>
          <p:nvPr/>
        </p:nvSpPr>
        <p:spPr>
          <a:xfrm>
            <a:off x="0" y="-3175"/>
            <a:ext cx="9144000" cy="708025"/>
          </a:xfrm>
          <a:prstGeom prst="rect">
            <a:avLst/>
          </a:prstGeom>
          <a:solidFill>
            <a:schemeClr val="bg1">
              <a:lumMod val="75000"/>
            </a:schemeClr>
          </a:solidFill>
        </p:spPr>
        <p:txBody>
          <a:bodyPr>
            <a:spAutoFit/>
          </a:bodyPr>
          <a:lstStyle/>
          <a:p>
            <a:pPr algn="ctr" eaLnBrk="1" hangingPunct="1">
              <a:defRPr/>
            </a:pPr>
            <a:r>
              <a:rPr lang="en-US" altLang="en-US" sz="4000" b="1" dirty="0"/>
              <a:t>Why Compliance Matters</a:t>
            </a:r>
            <a:endParaRPr lang="en-US" sz="4000" b="1" dirty="0"/>
          </a:p>
        </p:txBody>
      </p:sp>
      <p:sp>
        <p:nvSpPr>
          <p:cNvPr id="18436" name="Rectangle 2">
            <a:extLst>
              <a:ext uri="{FF2B5EF4-FFF2-40B4-BE49-F238E27FC236}">
                <a16:creationId xmlns:a16="http://schemas.microsoft.com/office/drawing/2014/main" id="{F4BEE63C-4D04-2343-AB49-D955F475CB82}"/>
              </a:ext>
            </a:extLst>
          </p:cNvPr>
          <p:cNvSpPr>
            <a:spLocks noChangeArrowheads="1"/>
          </p:cNvSpPr>
          <p:nvPr/>
        </p:nvSpPr>
        <p:spPr bwMode="auto">
          <a:xfrm>
            <a:off x="1143000" y="1752600"/>
            <a:ext cx="6858000" cy="369411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800"/>
              <a:t>The Medical Center is dedicated to providing quality, cost-effective health care while complying with all applicable state and federal laws.  To evidence this dedication, the Medical Center’s Board of Directors adopted, developed and implemented its Corporate Compliance Plan.  This Plan is based on the U.S. Department of Health and Human Services Office of Inspector General (“OIG”) Compliance Program Guidance for Hospitals and the United States Federal Sentencing Guidelines.</a:t>
            </a:r>
          </a:p>
          <a:p>
            <a:pPr algn="just" eaLnBrk="1" hangingPunct="1">
              <a:spcBef>
                <a:spcPct val="0"/>
              </a:spcBef>
              <a:buFontTx/>
              <a:buNone/>
            </a:pPr>
            <a:r>
              <a:rPr lang="en-US" altLang="en-US" sz="1800"/>
              <a:t> </a:t>
            </a:r>
          </a:p>
          <a:p>
            <a:pPr algn="just" eaLnBrk="1" hangingPunct="1">
              <a:spcBef>
                <a:spcPct val="0"/>
              </a:spcBef>
              <a:buFontTx/>
              <a:buNone/>
            </a:pPr>
            <a:r>
              <a:rPr lang="en-US" altLang="en-US" sz="1800"/>
              <a:t>The Corporate Compliance Plan is intended to be a part of the fabric of the Medical Center’s routine operations. The Medical Center endeavors to communicate to all team members its intent to comply with applicable law through the Corporate Compliance Plan.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9486A1F-CC71-3F48-BA81-B71CA3115CE8}"/>
              </a:ext>
            </a:extLst>
          </p:cNvPr>
          <p:cNvSpPr>
            <a:spLocks noGrp="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altLang="en-US" sz="3600" b="1" dirty="0"/>
              <a:t>What To Look For</a:t>
            </a:r>
          </a:p>
        </p:txBody>
      </p:sp>
      <p:sp>
        <p:nvSpPr>
          <p:cNvPr id="55299" name="Content Placeholder 2">
            <a:extLst>
              <a:ext uri="{FF2B5EF4-FFF2-40B4-BE49-F238E27FC236}">
                <a16:creationId xmlns:a16="http://schemas.microsoft.com/office/drawing/2014/main" id="{A4342E9A-0326-0E45-9F40-2848C4FE7FF8}"/>
              </a:ext>
            </a:extLst>
          </p:cNvPr>
          <p:cNvSpPr>
            <a:spLocks noGrp="1"/>
          </p:cNvSpPr>
          <p:nvPr>
            <p:ph idx="1"/>
          </p:nvPr>
        </p:nvSpPr>
        <p:spPr/>
        <p:txBody>
          <a:bodyPr/>
          <a:lstStyle/>
          <a:p>
            <a:pPr marL="273050" algn="just" eaLnBrk="1" hangingPunct="1">
              <a:spcBef>
                <a:spcPct val="0"/>
              </a:spcBef>
            </a:pPr>
            <a:r>
              <a:rPr lang="en-US" altLang="en-US" sz="2800">
                <a:solidFill>
                  <a:srgbClr val="262626"/>
                </a:solidFill>
              </a:rPr>
              <a:t>Financial arrangement or non-cash inducement between party that has referrals and party that wants them</a:t>
            </a:r>
          </a:p>
          <a:p>
            <a:pPr marL="273050" algn="just" eaLnBrk="1" hangingPunct="1">
              <a:spcBef>
                <a:spcPct val="0"/>
              </a:spcBef>
            </a:pPr>
            <a:endParaRPr lang="en-US" altLang="en-US" sz="2800">
              <a:solidFill>
                <a:srgbClr val="262626"/>
              </a:solidFill>
            </a:endParaRPr>
          </a:p>
          <a:p>
            <a:pPr marL="273050" algn="just" eaLnBrk="1" hangingPunct="1">
              <a:spcBef>
                <a:spcPct val="0"/>
              </a:spcBef>
            </a:pPr>
            <a:r>
              <a:rPr lang="en-US" altLang="en-US" sz="2800">
                <a:solidFill>
                  <a:srgbClr val="262626"/>
                </a:solidFill>
              </a:rPr>
              <a:t>Remuneration (means more than just cash)</a:t>
            </a:r>
          </a:p>
          <a:p>
            <a:pPr marL="273050" algn="just" eaLnBrk="1" hangingPunct="1">
              <a:spcBef>
                <a:spcPct val="0"/>
              </a:spcBef>
            </a:pPr>
            <a:endParaRPr lang="en-US" altLang="en-US" sz="2800">
              <a:solidFill>
                <a:srgbClr val="262626"/>
              </a:solidFill>
            </a:endParaRPr>
          </a:p>
          <a:p>
            <a:pPr marL="273050" algn="just" eaLnBrk="1" hangingPunct="1">
              <a:spcBef>
                <a:spcPct val="0"/>
              </a:spcBef>
            </a:pPr>
            <a:r>
              <a:rPr lang="en-US" altLang="en-US" sz="2800">
                <a:solidFill>
                  <a:srgbClr val="262626"/>
                </a:solidFill>
              </a:rPr>
              <a:t>Follow the money and the referrals</a:t>
            </a:r>
          </a:p>
          <a:p>
            <a:pPr marL="273050" eaLnBrk="1" hangingPunct="1">
              <a:spcBef>
                <a:spcPct val="0"/>
              </a:spcBef>
            </a:pPr>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
            <a:extLst>
              <a:ext uri="{FF2B5EF4-FFF2-40B4-BE49-F238E27FC236}">
                <a16:creationId xmlns:a16="http://schemas.microsoft.com/office/drawing/2014/main" id="{455CEB3B-2D4D-D049-B760-ECF53F51462F}"/>
              </a:ext>
            </a:extLst>
          </p:cNvPr>
          <p:cNvSpPr>
            <a:spLocks noGrp="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Remuneration</a:t>
            </a:r>
          </a:p>
        </p:txBody>
      </p:sp>
      <p:sp>
        <p:nvSpPr>
          <p:cNvPr id="5" name="Content Placeholder 4">
            <a:extLst>
              <a:ext uri="{FF2B5EF4-FFF2-40B4-BE49-F238E27FC236}">
                <a16:creationId xmlns:a16="http://schemas.microsoft.com/office/drawing/2014/main" id="{4D111F41-0AE3-1C47-A815-510E795B6FBE}"/>
              </a:ext>
            </a:extLst>
          </p:cNvPr>
          <p:cNvSpPr>
            <a:spLocks noGrp="1"/>
          </p:cNvSpPr>
          <p:nvPr>
            <p:ph idx="1"/>
          </p:nvPr>
        </p:nvSpPr>
        <p:spPr>
          <a:xfrm>
            <a:off x="304800" y="1143000"/>
            <a:ext cx="8610600" cy="4525963"/>
          </a:xfrm>
        </p:spPr>
        <p:txBody>
          <a:bodyPr rtlCol="0">
            <a:normAutofit fontScale="62500" lnSpcReduction="20000"/>
          </a:bodyPr>
          <a:lstStyle/>
          <a:p>
            <a:pPr eaLnBrk="1" fontAlgn="auto" hangingPunct="1">
              <a:spcAft>
                <a:spcPts val="0"/>
              </a:spcAft>
              <a:buFont typeface="Wingdings" pitchFamily="2" charset="2"/>
              <a:buChar char="q"/>
              <a:defRPr/>
            </a:pPr>
            <a:r>
              <a:rPr lang="en-US" b="1" i="1" dirty="0"/>
              <a:t>Remuneration</a:t>
            </a:r>
            <a:r>
              <a:rPr lang="en-US" dirty="0"/>
              <a:t> is anything of value</a:t>
            </a:r>
          </a:p>
          <a:p>
            <a:pPr marL="0" indent="0" eaLnBrk="1" fontAlgn="auto" hangingPunct="1">
              <a:spcAft>
                <a:spcPts val="0"/>
              </a:spcAft>
              <a:buFont typeface="Arial" panose="020B0604020202020204" pitchFamily="34" charset="0"/>
              <a:buNone/>
              <a:defRPr/>
            </a:pPr>
            <a:endParaRPr lang="en-US" dirty="0"/>
          </a:p>
          <a:p>
            <a:pPr eaLnBrk="1" fontAlgn="auto" hangingPunct="1">
              <a:spcAft>
                <a:spcPts val="0"/>
              </a:spcAft>
              <a:buFont typeface="Wingdings" pitchFamily="2" charset="2"/>
              <a:buChar char="q"/>
              <a:defRPr/>
            </a:pPr>
            <a:r>
              <a:rPr lang="en-US" dirty="0"/>
              <a:t>Examples include, without limitation</a:t>
            </a:r>
          </a:p>
          <a:p>
            <a:pPr eaLnBrk="1" fontAlgn="auto" hangingPunct="1">
              <a:spcAft>
                <a:spcPts val="0"/>
              </a:spcAft>
              <a:buFont typeface="Wingdings" pitchFamily="2" charset="2"/>
              <a:buChar char="q"/>
              <a:defRPr/>
            </a:pPr>
            <a:endParaRPr lang="en-US" dirty="0"/>
          </a:p>
          <a:p>
            <a:pPr marL="822960" lvl="1" indent="-457200" eaLnBrk="1" fontAlgn="auto" hangingPunct="1">
              <a:spcAft>
                <a:spcPts val="0"/>
              </a:spcAft>
              <a:buFont typeface="Wingdings" panose="05000000000000000000" pitchFamily="2" charset="2"/>
              <a:buChar char="§"/>
              <a:defRPr/>
            </a:pPr>
            <a:r>
              <a:rPr lang="en-US" sz="3200" dirty="0"/>
              <a:t>Increased compensation</a:t>
            </a:r>
          </a:p>
          <a:p>
            <a:pPr marL="822960" lvl="1" indent="-457200" eaLnBrk="1" fontAlgn="auto" hangingPunct="1">
              <a:spcAft>
                <a:spcPts val="0"/>
              </a:spcAft>
              <a:buFont typeface="Wingdings" panose="05000000000000000000" pitchFamily="2" charset="2"/>
              <a:buChar char="§"/>
              <a:defRPr/>
            </a:pPr>
            <a:r>
              <a:rPr lang="en-US" sz="3200" dirty="0"/>
              <a:t>Free or below market value goods or services</a:t>
            </a:r>
          </a:p>
          <a:p>
            <a:pPr lvl="2" eaLnBrk="1" fontAlgn="auto" hangingPunct="1">
              <a:spcAft>
                <a:spcPts val="0"/>
              </a:spcAft>
              <a:buFont typeface="Wingdings" pitchFamily="2" charset="2"/>
              <a:buChar char="q"/>
              <a:defRPr/>
            </a:pPr>
            <a:r>
              <a:rPr lang="en-US" sz="3200" dirty="0"/>
              <a:t>For example: free office space or equipment</a:t>
            </a:r>
          </a:p>
          <a:p>
            <a:pPr marL="822960" lvl="1" indent="-457200" eaLnBrk="1" fontAlgn="auto" hangingPunct="1">
              <a:spcAft>
                <a:spcPts val="0"/>
              </a:spcAft>
              <a:buFont typeface="Wingdings" panose="05000000000000000000" pitchFamily="2" charset="2"/>
              <a:buChar char="§"/>
              <a:defRPr/>
            </a:pPr>
            <a:r>
              <a:rPr lang="en-US" sz="3200" dirty="0"/>
              <a:t>Gifts </a:t>
            </a:r>
          </a:p>
          <a:p>
            <a:pPr lvl="2" eaLnBrk="1" fontAlgn="auto" hangingPunct="1">
              <a:spcAft>
                <a:spcPts val="0"/>
              </a:spcAft>
              <a:buFont typeface="Wingdings" pitchFamily="2" charset="2"/>
              <a:buChar char="q"/>
              <a:defRPr/>
            </a:pPr>
            <a:r>
              <a:rPr lang="en-US" sz="3200" dirty="0"/>
              <a:t>For example: sporting event/entertainment tickets, dinners</a:t>
            </a:r>
          </a:p>
          <a:p>
            <a:pPr marL="822960" lvl="1" indent="-457200" eaLnBrk="1" fontAlgn="auto" hangingPunct="1">
              <a:spcAft>
                <a:spcPts val="0"/>
              </a:spcAft>
              <a:buFont typeface="Wingdings" panose="05000000000000000000" pitchFamily="2" charset="2"/>
              <a:buChar char="§"/>
              <a:defRPr/>
            </a:pPr>
            <a:r>
              <a:rPr lang="en-US" altLang="en-US" sz="3200" dirty="0"/>
              <a:t>Cash or in kind </a:t>
            </a:r>
          </a:p>
          <a:p>
            <a:pPr lvl="2" eaLnBrk="1" fontAlgn="auto" hangingPunct="1">
              <a:spcAft>
                <a:spcPts val="0"/>
              </a:spcAft>
              <a:buFont typeface="Wingdings" pitchFamily="2" charset="2"/>
              <a:buChar char="q"/>
              <a:defRPr/>
            </a:pPr>
            <a:r>
              <a:rPr lang="en-US" altLang="en-US" sz="3200" dirty="0"/>
              <a:t>In kind:  Goods or services offered below fair market value</a:t>
            </a:r>
          </a:p>
          <a:p>
            <a:pPr marL="822960" lvl="1" indent="-457200" eaLnBrk="1" fontAlgn="auto" hangingPunct="1">
              <a:spcAft>
                <a:spcPts val="0"/>
              </a:spcAft>
              <a:buFont typeface="Wingdings" panose="05000000000000000000" pitchFamily="2" charset="2"/>
              <a:buChar char="§"/>
              <a:defRPr/>
            </a:pPr>
            <a:r>
              <a:rPr lang="en-US" altLang="en-US" sz="3200" dirty="0"/>
              <a:t>Tangible or intangible</a:t>
            </a:r>
          </a:p>
          <a:p>
            <a:pPr lvl="2" eaLnBrk="1" fontAlgn="auto" hangingPunct="1">
              <a:spcAft>
                <a:spcPts val="0"/>
              </a:spcAft>
              <a:buFont typeface="Wingdings" pitchFamily="2" charset="2"/>
              <a:buChar char="q"/>
              <a:defRPr/>
            </a:pPr>
            <a:r>
              <a:rPr lang="en-US" altLang="en-US" sz="3200" dirty="0"/>
              <a:t>Intangible:  Preferential allocation of operating room time can be an opportunity to earn income</a:t>
            </a:r>
          </a:p>
          <a:p>
            <a:pPr marL="640080" lvl="1" indent="-274320" eaLnBrk="1" fontAlgn="auto" hangingPunct="1">
              <a:spcAft>
                <a:spcPts val="0"/>
              </a:spcAft>
              <a:buFont typeface="Wingdings" panose="05000000000000000000" pitchFamily="2" charset="2"/>
              <a:buChar char="q"/>
              <a:defRPr/>
            </a:pPr>
            <a:endParaRPr lang="en-US" dirty="0"/>
          </a:p>
          <a:p>
            <a:pPr lvl="2" eaLnBrk="1" fontAlgn="auto" hangingPunct="1">
              <a:spcAft>
                <a:spcPts val="0"/>
              </a:spcAft>
              <a:buFont typeface="Wingdings" pitchFamily="2" charset="2"/>
              <a:buChar char="q"/>
              <a:defRPr/>
            </a:pPr>
            <a:endParaRPr lang="en-US" dirty="0"/>
          </a:p>
          <a:p>
            <a:pPr marL="320040" indent="-320040" eaLnBrk="1" fontAlgn="auto" hangingPunct="1">
              <a:spcAft>
                <a:spcPts val="0"/>
              </a:spcAft>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7DF2594D-521C-7146-9C20-A3C6793D5203}"/>
              </a:ext>
            </a:extLst>
          </p:cNvPr>
          <p:cNvSpPr>
            <a:spLocks noGrp="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Federal Health Care Programs</a:t>
            </a:r>
          </a:p>
        </p:txBody>
      </p:sp>
      <p:sp>
        <p:nvSpPr>
          <p:cNvPr id="59395" name="Content Placeholder 4">
            <a:extLst>
              <a:ext uri="{FF2B5EF4-FFF2-40B4-BE49-F238E27FC236}">
                <a16:creationId xmlns:a16="http://schemas.microsoft.com/office/drawing/2014/main" id="{33860CA9-DCB2-084F-A97A-B47A2B0A4CA9}"/>
              </a:ext>
            </a:extLst>
          </p:cNvPr>
          <p:cNvSpPr>
            <a:spLocks noGrp="1"/>
          </p:cNvSpPr>
          <p:nvPr>
            <p:ph idx="1"/>
          </p:nvPr>
        </p:nvSpPr>
        <p:spPr>
          <a:xfrm>
            <a:off x="304800" y="1001713"/>
            <a:ext cx="8337550" cy="4525962"/>
          </a:xfrm>
        </p:spPr>
        <p:txBody>
          <a:bodyPr/>
          <a:lstStyle/>
          <a:p>
            <a:pPr marL="0" indent="0" eaLnBrk="1" hangingPunct="1">
              <a:buFont typeface="Arial" panose="020B0604020202020204" pitchFamily="34" charset="0"/>
              <a:buNone/>
            </a:pPr>
            <a:r>
              <a:rPr lang="en-US" altLang="en-US" b="1" i="1"/>
              <a:t>Federal health care programs </a:t>
            </a:r>
            <a:r>
              <a:rPr lang="en-US" altLang="en-US"/>
              <a:t>include without limitation:</a:t>
            </a:r>
          </a:p>
          <a:p>
            <a:pPr lvl="1" eaLnBrk="1" hangingPunct="1">
              <a:buFont typeface="Wingdings" pitchFamily="2" charset="2"/>
              <a:buChar char="§"/>
            </a:pPr>
            <a:r>
              <a:rPr lang="en-US" altLang="en-US"/>
              <a:t>Medicare </a:t>
            </a:r>
          </a:p>
          <a:p>
            <a:pPr lvl="1" eaLnBrk="1" hangingPunct="1">
              <a:buFont typeface="Wingdings" pitchFamily="2" charset="2"/>
              <a:buChar char="§"/>
            </a:pPr>
            <a:r>
              <a:rPr lang="en-US" altLang="en-US"/>
              <a:t>Medicaid </a:t>
            </a:r>
          </a:p>
          <a:p>
            <a:pPr lvl="1" eaLnBrk="1" hangingPunct="1">
              <a:buFont typeface="Wingdings" pitchFamily="2" charset="2"/>
              <a:buChar char="§"/>
            </a:pPr>
            <a:r>
              <a:rPr lang="en-US" altLang="en-US"/>
              <a:t>TRICARE </a:t>
            </a:r>
          </a:p>
          <a:p>
            <a:pPr lvl="1" eaLnBrk="1" hangingPunct="1">
              <a:buFont typeface="Wingdings" pitchFamily="2" charset="2"/>
              <a:buChar char="§"/>
            </a:pPr>
            <a:r>
              <a:rPr lang="en-US" altLang="en-US"/>
              <a:t>CHAMPUS</a:t>
            </a:r>
          </a:p>
          <a:p>
            <a:pPr lvl="1" eaLnBrk="1" hangingPunct="1">
              <a:buFont typeface="Wingdings" pitchFamily="2" charset="2"/>
              <a:buChar char="§"/>
            </a:pPr>
            <a:r>
              <a:rPr lang="en-US" altLang="en-US"/>
              <a:t>SCHIP</a:t>
            </a:r>
            <a:endParaRPr lang="en-US" altLang="en-US" u="sng"/>
          </a:p>
        </p:txBody>
      </p:sp>
      <p:sp>
        <p:nvSpPr>
          <p:cNvPr id="59396" name="AutoShape 8" descr="data:image/jpeg;base64,/9j/4AAQSkZJRgABAQAAAQABAAD/2wCEAAkGBxQTERUUEhQWFhUXGBgYFxgYFxsZHRocGRwaHx4bHhgcHSgiGBwlHRgYITIhJSkrMC4uGh82ODMsNyotLi0BCgoKDg0OGxAQGywmICU0LDQ0NywsLCw0LCw0LCwsLCw0LCw1LSwsLywsLCwsLCwsLCwvLCwsLCwsLCwsLCwsLP/AABEIAJ8BPQMBEQACEQEDEQH/xAAcAAEAAgIDAQAAAAAAAAAAAAAABgcEBQEDCAL/xABMEAACAQICBgYFCQYCCAcBAAABAgMAEQQhBQYHEjFBEyJRYXGBFDJykaEjQlJTYoKSorEXM5OywdNDwiRjc4Ozw9LhFTVEVNHw8TT/xAAaAQEAAwEBAQAAAAAAAAAAAAAAAwQFAgEG/8QAPBEAAgIAAwUFBwMDAgYDAAAAAAECAwQRIQUSMUFRImGRodETMnGBscHwFBXhIzNCNFIGQ4KSwvEkU2L/2gAMAwEAAhEDEQA/ALxoBQCgFAKAUAoBQCgFAKAUAoBQCgFAKAUAoDgmgIFs31t9MxGNRmv8oZYf9kbIABysFQnvermKo9nGL8fiV6bt9tE+qmWBQCgIftT042FwDGNt2WR1jQjl85j+FSPMVawlSss14IhvnuQzJFoPSS4nDxTrwkRWt2EjMeINx5VBZBwk4vkSRlvJMzq4OhQCgIDpbW3o9OwYbe+T6MxPn/iTWZcuZ6sQH+0arkKM8O58/svx+BXlblaok+qmWBQCgFAKAUAoBQCgFAKAUAoBQCgFAKAUAoBQCgFAKAUAoBQCgFAKAjG0nS3o2jpmBs7jokzsbyZEjvC7zfdqxha9+1IhvnuwbKT1A0v6LpCCQmyFujk7N18rnuB3W+7Wtia9+toz8PPdmj0nWCawoBQFIbbNLdJjEgB6sCXb25LE/lCfiNa+Aryg5dTOxk85KJJNiGl9/DS4ZjnC2+nsSXJA8HDH74qvj68pqfUmwk847vQsuqBbFAfE0oVSzGyqCSewDMmvUs9AeXdLaVefEyYm5DPIZF7Vzuo+6LDyr6GFajBQMac257x6T1c0oMVhYZ1t8ogJA5NwZfJgR5VgWw3JuPQ14S3opmyrg6FAKAUAoBQCgFAKAUAoBQCgFAKAUAoBQCgFAKAUAoBQCgFAKAUBTm3LS29LBhgckUyv7TdVfMAN+OtTZ9ejn8ihjJ8Ila4jCMqRsw6sqlkPaFdkP5kPwrQUk20uRTcWsmejtQ9MelYCCUm77u5J276dUnztvfeFYOIr9nY4mvVPfgmb+oSQ+J5QiszGyqCxPYALk+6vUs3kDzDi5pMdjGYC8mIl6oPLfayrfsAIHgK+gilVXlySMeTdk9OZtdmul/RtIwsclkPQv4SWA8LOEJ7gajxde/U+7U7w0t2w9GVhGqKAhu1jS3QaNkANmmIhXwa5f8gYeYq1g4b1q7tSDET3a2ULFg3aN5VF0jKBz2dJvbvv3TW05JNLqZai2my3Nh2mN6GbCsc426RPZfJgO4ML/frL2hXlJT6l/Bzzju9C0Kzy4KAUAoBQCgFAKAUAoBQCgFAKAUAoBQCgFAKAUAoBQCgFAKAUBwTQHmHWrSvpWMnnGYdzuewvVTLt3QtfQ0w3K1Ex7Zb82ywNp+rnQ6MwJA62HAicj7ai7H76D8VUcJdvWy7y3ia8q13HGwzS9pJ8KxyYCZPEWV/Mjc/Ca92hXop/I8wc+MS4Kyy8Qza1pboNHSKD1pyIR4Ncv5bgYeYq1g6961d2pBiJ7tbK02P6O6XSSMRlCjyd17bgHve/3a0MbPdqy6lPCRznn0NRr7o30fSOJjFwOkLryyk64t4b1vKpcNPfqTI747tjL81P0v6XgoJ/nMgD+2vVf8wPlasW6v2djialct6KZuaiOyktt2lukxceHByhS7e3JY2I7kCH7xrXwFeUHLqZ+MnnJRM7UvVvpdA4s2u85d07+g9QfxEb31Hfdu4iPd9/4O6a86X3kN2eaY9G0hBITZGPRv7MmVz3Bt1vu1bxVe/U0VsPPdsR6RrBNYUAoBQCgFAKAUAoBQGPpDGLDFJK/qxozt4KCf6V43kszuqt2TUI8W8jjRuPSeJJYjvI4DKf6HsIORHIg0TzWaPbapVTcJrVGTXpGKAUAoBQCgFAcMwAuTYDMk0CWZD9N7SMHBdY2M79kdt3zkOVvZvUbtSNXD7HxFuslurv4+HHxyIRpPaji5LiJY4RysN9vxN1fy1E7ZM2KdiYeHvty8l5a+ZG8ZrNi5DeTFTeAkKD8K2Hwrhyb5mhXgsPD3a14Z/U1smIZz1nZj3sW/U15nmTqCjwWXyEeJZD1XZT3MV/Q0zyDgpcVn8jZ4PWfGR5x4qbwMhcfha4+FdKTXMr2YLDz96teGX0yJHozajjI7CVY5hzuNxvxL1fy10rZIoW7Ew8/cbj5rz18zdab2mQzYGdY1kjxDIUVSLjr5Eq65dUEnO3CrWGsg7Fv6LvMXGbGxNUG61vfDj4cfDMrjUXRvT6Rw0ZGXSB29mPrkHuO7bzrdxFiVTkj5aqt+13ZLJovnXbRnpOAxEQF2MZZR9pOsv5lFY1E9yxSNK2O9Bo896r6W9FxcGI5I4Lewcn/KWrcur34OJlVS3Jpnp9WBFxmDwr542SkdtmlukxiQA9WBLn25LE/lCe81r4CvKDl1M7GTzkokh2GaO3cPPORnI4QezGL3Hm5H3ag2hPOSj0JsHHKLZqtumjbTYfEAZOjRse9DvL5kO34ak2fPRxI8ZHhIythmmP3+FY9kyfBXH8h8zXO0K+E/kdYOejiWvLIFUsxsACSewDiazVqXTy3p3SRxOImnN7yOzAcwCeqvkth5V9HXDcgo9DGslvzbPSmrWjvR8JBDzjjVW72t1j5tc1gWz35uXU14R3YpHnHWrRno+MxEFrBJGCj7DdZPyMtbtM9+tSMm2O7No9B6j6Y9LwMExN3K7sntp1WPmRfwIrEvr9nY4mpVPfgmb2oSQUAoBQCgFAKAUAoCIbVZJBo5xGpIZkEhHzUBuT4XCqe5jyqO15RNTY6g8UnJ9cu9/mpXWouuTYJ9x7th2N2UcUP0l/qOfjxhhNxfcb20dnLErejpJefc/sy69H4+OeNZIXV0bgym/l3HuOYqymnwPkbap1ScJrJoya9IxQCgFAcMwAuTYDiTQJZkM1h2kYWC6wn0iTsQ9QeMnD8N6ilalwNbDbHvt1n2V38fD1yKt1j1qxOMPy0lo+Ua9VB4j5x72v3WqGU2+J9JhcDTh/cWvV8f4+RmaA1ExeKswTooz8+W63H2U9Y+4A9texg2RYnamHo0zzfRevAn2itlmFQAztJM3MX6NfIKd73salVS5mJdty+X9tKK8X56eRKMDq7hYf3WHhU9oRb/iIua7UUuRm2Yu+z35t/M2ai3CuiuGUHiL0GZrMbq5hJf3mGhY9u4t/xAX+NcuMXyLNeMvr92bXzIvpTZZhXF4Gkhbln0i+Ybre5hXDqXI0aduXx/uJS8n5aeRBNPag4zDXbc6aMfOiuSB3p6w8rgdtRSrkjaw21cPdpnuvv9eH0N1sY0fvYiae2UaCNT3ubnzAT81S0ylk1noZ+39xKGi3nnrzy6fDXyLdqU+bPMOtejfRsbiIbWCSNuj7DdZPystfQ0z361Ix7o7s2iR6N2p42GGOJUw7LGqoC6SFiFFhciQAmw7Kglga5Sb11+HoTRxckssiIaV0g+ImkmktvyMWa3AX5C5NgBkM+AFWYQUIqK5FacnKWbJPq/tHxWDw6YeGPD7ib1iySFjvMWJJEgBzJ5VXswcLJOTb8vQnhipQjupHRrRr5iMfCIp44AocOCiuGBAI4mQi1mI4V1VhYVS3otnluIdiyaNNq/pmTB4hJ4d3fW4swJUhgQQQCCRnfjxAqWytWR3ZEVdjhLeRJtK7UcbiIZIXTDqsilGKI4azCxsTIRmMuFV4YKuMlJZ6fnQnli5SWWRDsJOY5EcAEoysA1yDukGxAIJBtnYirUlmmivF5PMnn7YMd9Xhf4cn92qf7fV1fl6Fr9ZLoiI6yadkxs5nlWNXKqp6MMAd3gSGZje1hx5CrNVSrjuor22Ox5s2equvOJwEbxwLEyu2+RIrNY2Ay3XXiAPdUd2Gha85ZndWIlWskjd/tgx31eF/hyf3ai/b6ur8vQl/WS6Iftgx31eF/hyf3aft9XV+XoP1kuiH7YMd9Xhf4cn92n7fV1fl6D9ZLoh+2DHfV4X+HJ/dp+31dX5eg/WS6Iftgx31eF/hyf3aft9XV+XoP1k+iLO1NxePmj6XHJDEGHUjRHVx3uWkIX2bX7bcKzr41ReVebLtbm1nIklQEgoBQHDqCCCLg5EHmKHqeWqKn102bshabBLvJxaH5y+x9IfZ4jlfgK8qstUfS4DbEZJQveT6+vr4kI0TpjEYSQmCRo2vZl5EjkyHInlmLjuqNNrgbF+HqxEcrEmuX8Mnei9rLAAYjDhu1omt+Rv+qpVd1Ma7YKetU/H1XobuLargzxSdfFFP8rmulaim9hYlcHF/P1R1T7V8KPUinb7qKPi9/hR3LodR2Fe+Morx9DQ6R2sTtlBBHH3uxkPuG6AffXLtfIu1bBrX9yTfw09fsQ7TGsGJxP8A/RM7j6N7L+BbLfyvUTk3xNajCU0/24pfXx4m10DqHjMTY9H0Mf05brl3J6x9wHfXUYNlXE7Uw9Ome8+i9eBZ2rWoWGwlnI6aUfPcDI/ZTgvjme+po1pHzuL2pdiOz7sei+75/TuJXUhmigFAKAUAoBQCgOqHDIhYoqqXO8xAA3jYC5txNgM68ySOpTlJJN8Dtr05IdrRs6w+NxBnkklRiqqQhQA7t7HrITe1hx5CrVOLnVHdSRBZRGbzZqP2OYT6/E++P+3Uv7hZ0XmcfpId4/Y5hPr8T74/7dP3CzovMfpId51YvZLgYkaSTEzoii7MzRAAd5MderH2t5KK8zx4StcSqtPLhRLu4MzNGPnylbse1VCgqvjmewVpV77Xbyz7ijZuZ9g7NW9Xp8bN0UC3tYu59VB2sf0HE28a8tujVHOR7VVKx5ItSPY3hbDexGILWFyOjAJ52BQ2Hdc+NZr2hPkl5l1YOB9fscwn1+J98f8Abp+4WdF5nv6SHeaDWzUrRmAS8uIxLSEdSJWi3m7/AN31V+0ficqmpxN1r0S8yKymqtZvMrNiLm2Q5XN8vGwv7hWgUmT7UbZrJi16bEloYSOpa2+/Yw3gQqd5GfLLOqWIxire7HVlqnDbyzlwJb+xzCfX4n3x/wBuq37hZ0XmWP0kO8fscwn1+J98f9un7hZ0XmP0kO8r3XPRej8Mxiws008oNmYsnRpbiLhAXblYGw5m4tV6ids9ZpJFS6NcdI8SN4TDPK6xxqXdjZVUXJPhU8pKKzZDGLk8kXds/wBnSYTdnxNpMRxUcVi8PpP9rly7TkYnFuzsx4fU0qMOoaviWBVIsigFAKA+Y5AwupBFyMjfMEgjxBBHiKHrTXE+qHhptO6r4XF5zxAt9MdV/wAQzI7jcVzKCfEt4fG34f8Aty06cV4EKx+yRb3gxLAdkiBvzKV/SonT0Zr17ff/ADIeDy+uf1NS+ynGXykw5He0g+HRn9a8dUi0tu4fnGXgvU7MPsnxJ9eaFfZ33/VVp7JnMtvUr3Yt/HJeputH7JoVzmnkk7kAjHhnvH3EV0qerKdu3rH7kEvjr6Eu0PqxhMNnDAit9Mjef8bXPxqRQS4GXfjb7/7km104LwWhuK6Kp8TSqilnYKozJJAA8SeFD2MXJ5JET0rtHwMNwrtMw5RLcfjJCnyJqN2xNOnY+Js1a3V3+nHyIzjdrbm/Q4ZR2F5CfeqgW99cO59DRr2BH/Ofgvu/Q1Um1HHHgIF8I2/q5rn2siyth4Zf7vFeh8rtPxw+pPjGf6NT2sj17Ewv/wCvH+DNwm1jEj95BC/slk/UtXvtWQz2DS/dk18cn6Eg0btWwz2E0ckR5kWkUeY635a7Vy5lG3YV0fcafk/TzJforTeHxIvBMknaAcx4rxXzFSKSfAy7sNbS8rItfnU2FekAoBQCgFAaPWrWrD4CPema7H1I1zd/Ach9o5edhU1NE7XlEjstjBZsojW3W/EY97yndjBukSnqr3n6bfaPfYC9q2acPCpacepmW3Ss+Bkak6kzY975xwKevKRx+yg+c3wHPkDziMTGpd51TQ7Hm+BfmhNDQ4SEQwIEQe9jzZj85j2/0rFsslN70jTjBRWSM+uDorbXnaekO9DgiskvBpOKJ4fWN8B35ir+HwTl2p6IqXYlR0jxKbxOIkmkLuzSSOcybszE5Ad/IADuArVSUVktEZ7bm+8tnZ/szCbuIxygtkUgOYXvk+k32eA53OQzMTjM+zX4l+jDZdqRalZxcMXSWkYsPG0szrGi8WY/DvJ5AZmuowcnlFankpKKzZSmvG0mXFb0OG3ooOBPB5B3keop+iMzzOdq1sPg1DtS1f0M67EuWkeBEdBaEmxcohw6bzHieCqPpM3zV/8AwXOVWrLI1rekQQrlN5IvzUrUuHAJcdedhZ5SM/ZUfNXu5875Wxb8RK19xp1UxrWnEk9VyYUAoBQGHpjHjD4eWZuEaM1u2wyHiTYedeN5LMloqdtka1zeRUmz3XY4eRosSxMUrFt8/wCG7HM+wxzPYc+2q8J7vE+n2ns1XRU6l2lpl1Xqv46Fyo4IBBBBFwRmCDzvVk+UaaeTPqh4KAUAoBQHXiMQsal5GVFAuWYgADvJyFG8jqMZSe7FZsr3WXajGl0wa9I31jAhB4DIv8B3moZW9DcwmxJy7V7yXRcfRFaaW0xiMU4M8jyEnqryBP0UGQPgL1C23xPoacPVRH+nFL85s3WiNn2OnsejEKnnKd0/gALe8CulXJlO/a2Gq0z3n3evD6kswOyRB++xLt3RoqfFt6/uFSKnqzMs2/P/AAgvm8/pkbiHZjgAM1lbvaQj+W1deyiVZbaxT4NL5ep9vs10ef8ADceEr/1NPZRPFtnF/wC5eCNditk+GN+jmmQ8rlWA8t0H4146kTw29evejF+K+/2I5pPZXikBMMkcw7M42PgCSvvYVw6mX6duUS0mnHzXr5EPx2j58LIOlSSFweqSCufarjI+Kmo2muJq121Xx7DUl+cV6k72ea6YuTEx4aUiZHv1mydAqk33h6wy+cLkkZ1LCcs8jF2ns6iFUrodlrpwevTl8vAtmpz5kUAoCu9edpseH3ocJuyzcGfikZ/zsOwZDmcrVew+Dc+1PRfUq3YlQ0jxKXx+NkmkaSZ2d2zZmNyf/gdgGQ5VrRiorKKM6UnJ5snez/Zw2K3Z8UGTD8VTg0o/VEPbxPK2RqlicYodmHH6FqjDb3alwLsw2HSNFSNQiKAFVRYADkAOFZLbbzZopZHTpXScWGiaWdwiLxJ/QDixPIDM17CEpvKK1PJSUVmykdeNo8uL3ooLxYfgeTyD7RHqr9keZN7DXw+DjX2pav6GddiXLSPAhujsBJPIsUKF5GNlVf8A7YAcychVuUlFZy4FaMXJ5IvTULZ/HggJZrSYm3rcVjvxCX58t7j2WBN8bEYp26LRGnTh1XrzJvVQsEa1w10w+ATrnfmIukKnrHsLH5i9577A2qxRh52vTh1Irbo1rUonWbWbEY6TfnbIepGMkTwHb2scz4WFbFVMKllEzLLZWPUydTtUJ9ISWj6kSn5SUjJe4fSa3Lwvaub8RGpa8Tqml2PuL91c1fgwUIigWw4sxzZz9JjzPwHIAVi22yslnI04QUFkja1GdigFAKAUB14mBZEZHUMrAhlIuCDxBFeNZ6M6jJxalF5NFJ68ajyYNjJEC+GPPiY+5+7sb358a04OPwPr9n7TjiFuT0n9fh6eHdi6q67YjBWQfKw/VuTl7DZ7nhYjjlfOkZuJJjNm1YntPSXVfdc/qWZojaLgpgN6Qwt9GUWH4xdfiPCplbFnz1+yMTXwW8u704+RJMPpKFxdJY3HarqR7wa7TTM+VNkHlKLXxRzPpGJBd5Y1HazqP1NM0I1TlpGLfyNJpDXvARccQrnsjvJ8VuB5muXZHqXK9l4qzhBr46fUh+mNrDG4wsFvtym5/hqbfm8qjdvQ1KNgpa2y+S9X6ED0tpnEYpwZ5XkN+qvIE/RQZA+AvUTbfE26cNVRH+nFL85skurmzfEz2af/AEeP7QvIR3J83xaxHYa7jW2Z2K2xTVpX2n5ePP5eJaWr+q+GwY+RjG9axkbrOfvcvAWHdU8YKPA+cxONuxD7b06cvA3NdFQUAoBQCgFAdOKwqSKUkRXU8VYBgfI140nozqE5Qe9F5PuNDobUvD4XFHEQby3Rk6Mm6jeKm63zHq2te2fKuVWk80Xb9o3X0qqzXXPPmSSuygKAx9IYQSxSRNcLIrIbGxswINiOBzr2Mt1po8azWR5e0to58NPJBJ60bFT324EdxFiO4ivooTU4qS5mNOLjJpk/2QarYfEl55iJGicAQkdUXFw7fSBNwBw6p45WpY26cMox58y1hK4y7TLqrJNAUBXe2jQZmwi4hLk4cneGfqPYE27QQpv2b1XsDZuz3XzKuKhvQzXIpAd/CtczUekNStVsPgoR0PXZ1BaY8XvmLfRTsUfE51g33zsl2vA16qowWhI6gJRQHn/azoM4fHtJmUxF5VJN+tkHW57DY9wZRyrbwVu/Xl0MzFQ3Z59TWah6DixmNSCZyikM1hxcrnuA/NuLm/Yp8akxNkq63KKOKK1OeTPReAwUcMaxRIERRZVUWA/78786wpScnmzVSSWSMiuT0UAoBQCgFAKA4IvxoCDaxbM8PMS+HPo7nkBeM/cy3fukDuqKVSfA2cLtq6vs2dpefjz+ZAtJbPcfEcohKPpRMD+U2b4VE65I2qtrYWz/ACy+K9M0aOXQeIX1sNMPGFx/lrnJ9C6sVS+E4/8AcjiPQmIb1cNMfCFz+i0yfQPFVLjOP/cjcYHUTHy2thygPORlS3iCd74V0oSfIq2bUwsP88/hm/48yU6J2THI4qe3asI/zuP8tdqrqZt23lwqh4+i9SeaE1ZwuE/cRKrc3PWc/fNzbuGVSxgo8DFxGNvv/uSzXTl4G3roqnxNMqAs7BVHEkgAeZoexi5PJIjuO18wERscQrn/AFYaT8ygj41w7Iov17Lxc+EMvjp9TTTbV8ID1Yp2791APi9/hXLuRbjsLEPjKK8fQ6Rtaw/1E35P+qvPbLodfsN3++Pn6GVhtqmDY2ZJ07yikflYn4V6rURz2HiVwcX8/VI3mj9c8DNYJiYwTlZyYzfss4F/KulZF8ynbs7E1+9B/LX6Zm9U3zHCuykc0AoBQEdk1xw6Y18HK3RyDc3Gb1X3wDYN81rm1jxysSTap1h5uvfWqI/axUt18SRVASFR7btX848Yg42ilt+Rj8VJ9gVp4C3jW/kUcXX/AJIjGyrTno2kEVjaOf5JvEnqH8XV8HNWMZVv1581+Mhws92eXUvjS2N6CCWYjeEUbyWva+4pa1+V7VjQjvSUeppSlupswtW9ZcPjY9/Dvci28hydL8mX+ouDbImu7aZ1PKSPIWRms0bTEQK6MjgMrAqwPAgixB7iDUabTzR01msmeZNZ9DNg8VLh2udxuqT85DmreJUi/fccq+gpsVkFIx7Ybkmi5Nj2nOnwPRMbvhzufcOaHwAuv3KysbXu2Z9fxmjhp70Muhv9ZtaIcCYTOGCSsV3wL7hAvcqMyPC57qhqplbnu8iSdihxNvhcSkiK8bK6MLqykEEdoI41E008mSJ5kZ2l6v8ApmBcKLyxfKx9pKjNfvLcW7d3sqxhbfZ2LPgyG+vfhkef9F49oJo5o/WjZXXvsb2PceB7jW3OClFxfMy4ScZJnqLRuNWeGOWM3SRVdfBhfyNfOyi4txfI2U81mjJrk9FAKAUAoBQFdrr8I9KzRSt/o1xErckdMix+yWLAnlZTwvUPtMpa8Dd/anPBxnBdvj8U/wCNV8ywwamMI5oBQCgFAKAUBr9M6agwqb88ioOQOZbuVRmx8K5lJLiT0Ya2+W7WsytNP7U5XuuEQRr9Y4DP4hfVXz3qhla+R9Bhthwjrc830XDx4/QguMxs2JkHSvJM5OQJLn7q8vACo22+JtV1VUR7KUV4eL9Tc6P1Ex8tiICgPOQhPynrfCulCT5FS3amFr/zz+Gvnw8zd4fZPiT680K+zvv+oWulUynPb1K92LfgvUyTskl/90n8M/8AVXvsX1I/3+H/ANb8f4MLE7KsWPUkgceLKfdukfGvHVIlht3Dv3oyXg/uaDSOp2NhzkwzkdqWkHj1CSB4gVw4SXIvVbRw1nuzXz0+phaK03iMMfkJnjsc1But++NrrfxFeJtcCa7DU3L+pFP868SwNAbVeC42PL62MfFoz+oPlUqu/wBxh4nYXOh/J+vr4loKbi9TnzhzQFFbY9FTLjmnaNuhdUCvxW4UAgkeqbjgePKtjAzi693PUzsXCW9vcjr1L2kzYTdin3poBkM7yIPssT1h9k91iOFe34ONmsdGeVYpx0lqi3Wlw2k8G6xuJIpVKkjip4i6nNXU2ax7BWZlOmabWqL3ZsjkuB5wx+DeCZ4n6skbFTbtU8QezmD4VvRkpxTXBmRJOEsuh6A0fpBtI6HdksZZcPLGRkPldxkIz4AtmL8iKxJQVN+T4JrwNVP2lWnNFCo+IweIy6SCeM+yw8vnKfMEdorZ7FkeqMztVy6Mt3UvajHPuxY3dil4CThG/j9W3jl3i4FZl+CcdYaov04lS0lozq216A6SFMWg60XUktzjY5H7rH3OeyvcBblLcfP6nmLrzjvLkQbZdpv0XSEe8bRzfJP2dYjcPk9hfkGarmLr3631WpVw092fxLC20aKmmw0TQxs4idmfdzIBW193iR224eFUcDOMZvefEt4qDlHQq7VTW7EYF7wtvRk3aJs0bvH0W+0O69xlWjdh4WrXiUqrpVvuLy1S1yw+PX5NtyUC7RMRvDtI+mveO0Xscqx7sPOp68OppV3RsWhTW0zV/wBExzhRaKX5WPsFz1l8mvlyBWtXCW+0r14oz8TXuz+JPdiWnOkw8mFY9aE7yew5zHk9/wAa1Sx9eUlNcy1hJ5x3ehZdUC2KAUAoBQCgKK191SkwkrSC7wSMSH4lSxvuv33OR5+NVZx3WfZbNx8MRBQekly696/NDK1M2gSYQCKYGWAZCx68Y7Fv6y/ZNrcjyr2E93Qjx+yYXtzr0l5P0ff/AOy2dDaew+KW8Eqv2rezDxQ5jzFTqSfA+Zvwt1Dysi19PHgbKuiuKAUBodL644PD3Ek6lh8xOu1+whb7vnauXOKLtGz8Rd7sXl1ei8/sQHT21SV7rhI+iH03sz+S+qp8d6oZWt8Dbw2w4R1uefctF48foQcCfFzf4k8zeLtb+ii/cB3VHq2bH9LD18oxXy/H5ssDVzZYTZ8a9ufRRnPwaT+i/iqWNXUw8VtxLs0L5v7L18CxdFaGgwy7sESRjnYZnxY5se8k1MopcDBuxFtzzsk3+eRn16QigFAKAUBqdNat4bFD5eFWP0x1XHg4sfK9q5cU+JZoxl1H9uTX08OBBJ9lpTExNFIHgEiF1fJwoIJzGT3AI5cedROrXQ2o7cUqpKccpZPLLhn9vMtGpz5wUB14iBXUo6hlYWZWAIIPIg5EV6m080Gs+JVGueynjLo/xMDH/hsf5W8jwFaVGO5WeJStwmesCutFaUxOBnLRM8UimzqwIvb5roePgeHKxq9OELY5PVFOM51vQzdcNOR410xATo5yu7OozVitt2RTxzGRB4bq8eNcUVOpOPFcju6yNmUuZLdiGnNyaTCMcpR0kftqOsPEoAf93VbH15xU1yJ8HPVxLM1m1Xw+Oj3Z06w9SRcnTwbs7jcd1Z9V06nnEuTrjNZMo/XHUTEYEliOlg5SqOHtr8w9+Y4Z3yrYoxULdODM23DyhrxR96sa8y4eM4ecGfCOpRoyesqsLHcY8Mj6py7N3jXl2GjN70dJHtWIcVuy1RFsQqh2CMWUE7rWsSL5G3I25VZWbWpA8k9D0lqPpv0zAxTE9e25J7aZN4X9YdzCsDEV+zscTXqnvwTNFrps2gxe9LBaCc3JIHUc/aUcCfpDPPMNU1GMlXpLVEVuGjPVaMpnSmjMTgZwsqvDKpujAkXt85HHEd4OXOxrVhOFsc1qjPlCdb1N1pnXA47BiHFi88R3oZlHrcmRwOFxndciVW4GZqKGH9lPehwfFEs7vaQylxMDUbTfoeOimJsl9yT2HyJPhk33RXeIr9pW4nFE9yaZ6WrANcUAoBQCgFAdeIgV1KOoZWFmVhcEHkQeNGszqMnFqUXk0VlrNstzL4Fh29C5/kf+je+oJVdD6HCbc/xvXzX3Xp4FeaR0ZPhnHTRyRMDkSCM/suMj5GommuJu1XVXx7Ek1+cV6mbhNbcbGLJipbfabf8A5716pSXMhngMNP3q19PpkZD68aQPHFP5Kg/Rab8upwtmYRf4LxfqarHaYnlymnlcHk0jEfhvb4V423xLNeGqr1hBL4JfUzdFap4ye3RYd7fSYdGvjdrX8r16ot8iK7H4er35r5a/T7k40HsoGTYua/8Aq4sh5yEXPkB41JGrqY2I26+FMfm/T+WWForRMOGTcgjWNedhme9mObHvJNTKKXAw7r7Lpb1km3+eBm16QigFAKAUAoBQCgFAKAUAoBQEd1s1Nw2PX5Vd2UCyyrYMOwH6a9x7TaxzqenETqenDoRWUxsWpR2tmp2JwDfKrvRE2WVQd09gP0G7j32J41sU4iFq049DNtolX8DU6K0g2Hnjmj9aNww77HMHuIuD3GpJwU4uL5nEJbskz1Do/GLNEksZukiq6nuYXH6189KLi2mbKeazR3soIIIuDkQedcnpWOueypJLy4C0b8TCckb2D/hnu9Xh6taFGOa0s17ypbhVLWPEqHG4OSGRo5UZHXIqwsR/27+BrUjJSWaM+UXF5MsTYlpzo8RJhWPVmG+ntoMwPaTP/diqOPrziprkW8HPVxLprJNAwdMaIhxURixEauh5HiD2qwzU94ruFkoPOLOZRUlkyl9c9mc2FvJht6eDiRa8iDvUeuPtL5gWvWrRjIz0lo/Iz7cK46x1RAavFQ9D7L9OelaPj3jeSH5J+07oG6e+6Fc+29YWLr3LH0epr4ee/BEtqsTCgFAKAUAoBQHDqCLEAg8jQ9Ty4GoxGq2Cc3bCwEniejUE+YFc7kehZjjsTHRWS8WdSam4Af8ApYfNb/rXm5HodPaOKf8AzH4mxwWioIf3UMUfsIq/oK6UUuBBZfbZ78m/i2zMr0iFAKAUAoBQCgFAKAUAoBQCgFAKAUAoDrngV1KOoZWFmVgCCDyIORFeptPNBrPiVTrnsp4y6P8AEwMf+Gx/lbyPAVpUY7/GzxKVuEz1gbXY1pVjBLg5QyyYdrhWBDBHJNiDndW3vAMtRY6C3lNcGd4WT3d18UWLVEtCgNNrNqxh8dHuzpmPVkXJ08G7O43B7KlqunU84nE64zWTKY0/qji9FTJiE+UjjdXWVQbCxvaRfmX4HiDfjnatWvEV3x3Xo2Z86ZVS3lwL20ZjlnhjmjN0kRXXwYXz76x5RcZOL5Gknms0ZVcnooCC66bNoMXvSwWhnOZIHUc/bUcCfpDPPMNVyjGSr0lqivbh4z1WjIhs5afRuk/RcUhjGIG4L+qzLcoytwYG7LlzcXtVrFbt1W/DkQUKVU92XMumskvigFAKAUAoBQCgFAKAUAoBQCgFAKAUAoBQCgFAKAUAoBQCgFAKAUAoDEfRsRmWfcAlVSm+MiVPzSfnLcA2PAiut97u7yPN1Z5mXXJ6KAUBwygggi4ORBoDG0bo+OBOjhUIl2IUcF3jchR80XJNhkL5V1Kbk82eKKSyRlVyeigFAYmktGxTqFlQMAQynmrDMMrcVYdorqM3F5o8aT4mXXJ6KAUAoBQCgFAKAUAoBQCgFAKAUAoBQCgFAKAUAoBQCgFAKAUAoBQCgFAKAUAoBQCgFAKAUAoBQCgFAKAUBWuuum9KQYmYwBhhkCkP0SMoG4pY7xF/W3qhnKSeh9BgMNgbaoqx9t56Zvq8vI0Gj9btMThugJk3bb27Chte9r9XuNcb83wLtuz9n1Ze00z6tlzQk7ovxsL+NWT5N8dD7oeCgFAQDaprDicIcMMNL0e+Jd7qo193o7espt6x4dtQ2yaayZt7HwlN6n7WOeWXNrr0IvNrLpmGKPESOehexVikJVgwuL7g3lv32rjemtfQ0o4PZ1k3VFdpd8s/PR+ZZGpOsPp2FEpUK6sUkAvbeABuL52IYHuva5tepoS3kfP7Qwn6W7cTzXFfA39dlIUAoCAbU9YcThDhhhpej3xLvdVGvu9Hb1lNvWPDtqG2TTWTNvY+EpvU/axzyy5tdehK9V8U8uDw8kh3neJGY2AuSASbDIeVSQecVmZmLrjXfOEeCbNpXRXFAKAhu0DXP0ILHEA07i/W4IvDeI5kkEAdxJ4WMc57uiNXZmzv1Lc56RXm+nqQKDEaanXp0bEsvEFSFBHasYsGHgpqJOb1NuUNm1P2clHPx8+XiWtqfipJcFC8xJkKnfJAU3BIzAAscuyp4POKzPmcbCEL5Rhw5G5roqigFAKApzWfaFihi5lw0oWJGKL1Ea+7kTcg3uwJ8LVXlY89D6vB7JodMZWxzk9eL/OBZ2q2lvSsJDNzZev3OuTD8QPlapovNZnzuMo9hdKvp9OXkbWuisKAUANAUhobWvS+Kfo4Ji77pa25h1yFrm7KBzFVIzm+D+h9hfgNn0R3rI5Lhxl9mbrVXXzFLi1w2Os28/RklAjo5NlvugKRew4c737ZI2PPJlTGbLodDuo5LPjmmufHX8yyLVqc+aFAKAUBUet+tmPj0jLh8PMQu/GkaBIjm6JldkJzZuZ51WnKW80mfUYHAYWeFjbZHk23m+TfR9De6mz6WOKAxu/0O6195IQN7lmgv213Dfz1+xSx8cAqf6GW9mucuHzN/p7SEiuVRtxF6MMbhSzSE5Fij7ihVubKSSwzWxv3Jso4eqDWbWbefgu7NZt/HTLnnprZtaWw0cbyq8qzbxS+4GXdNj1gFDxsCpQ7oNjnxrzfyJ44JXScYtJxyz45a+OTWueuWfA2mvf/AJdiv9k1ez91kGzv9VX8UQ/YlwxXjF+klcU8zV2/xr+f2LOqY+dFAKAUBVm231sJ4T/8mq93FfP7H0n/AA/ws/6f/IimM1kxM+GhwO6iooiUfNLZDcLM7WAN1a+XLO1c7zaUTShg6arZYnNt6/Lrote4tzUTV44LC9G5BkZjI9uAJAFh2gBR53qeuO6j5jaOLWJu31wWiJFXZQFAKAqzbb62E8J/+VUF3FfP7H0n/D/Cz/p/8ic6lf8Al+F/2Mf8oqSHuoxsf/qbPi/qbquyoKAUBRm0O3/i8nTX6Pehvx/d7iXt3et53qrP3nmfZbM/0S3OPa8c3l9i8Y7WG7a1ha3C3K3dVo+OeeepyKHhzQCgFAaTXLS/ouCllBs27up7bZL7ib+ANczeUS3gcP7e+MOXP4LiU/qvoeKXCYxpJI1kCBYAzqpLLZzYMee6i3+01V4pNM+qxmIsruqUU2s9dHw4eWr8CU7GNL/vsKx/1yfBXH8ht3mu6nyM3b2H925fB/VfctKpz5wUAoDg0B501V03Jg5DNCiswjKneBIAYpmbEc90cedU63lqfe4zDQxEfZzeSz5fMk2pOh5dIY04yVl3UlEj2IuXWxVQgzC5LmeQ5m9dxi5PNmdtDEV4TD/p4J5tZL4c3n1/NC5qsnyYoBQCgKJ13LjTEpiv0nSw9HaxO/uR7uRyPWtxyqrP32fZ7P3f0Md/hlLP4ZvPyJ1qRiNKtiSMdv8AQ9G1t5IlG/dbZoAeG9UkN/PtfYxtoRwKq/8Aj5b2fWXDXqSrSGjC8gljYK43QQyllbdJK3AZSGG81iDbrG4bK0jXMzK7lGO5JZru0a69eOnLlo1qYsWrUbD/AEgJLYncXdISMMSSFUsxFyc87ZKAFAApurmSvGTT/p5rrrq/jw+nxzepxryL6OxIH1TV5P3WNnvLFV/FEQ2LRlRiri2cX6SVxTzNTb0k3Xl3/Ysypj58UAoBQFbbYdHySnC9Gu9uia+YFr9FbiR2GoLU20b+w7oVqzeeXu/cwtZdUWl0bhJkUdNFDGki3HWWwHG9rqT28Ce6vJQ7KZNhNoKGKsrk+zJtruf8kl2c6WneHoMSpEkY6rkg76cBcgnrLkLniLc71JXJ8GZ+1KKo2e0qej5dH6MmNSGUKAUBW22HR8kpwvRrvbomvmBa/RW4kdhqC1NtG/sO6Fas3nl7v3JlqhEVwOGVhYiGMEd4UdlSw91GVjZKWIm11f1NvXRVFAKAhm0DUv00LLCQs6Dd63quvHdJ5EEmx7yD2iOcN7VGtszaX6bOE9Yvyf5xK5XGaTw3+iiSSP5oTfQ27la53R4EVDnJaG868Df/AFmk+/J/Tn4FwanYaSPBQJMCJAvXuQxuSTcsCbk3ve9WILKKPlsdOE8RKUOGehua6KgoBQFV7ZMezPFh1B3UHSvwzY3VfcA/4qgteuR9JsKqMYytfF6L6v7eBk6O2UwtFG0s0okKqXC7lgxFyBdTkOFeqrTVkdu3bFNqEVlnpnn6kXOEbRelRukskTr1ja5jcDeuBzCseXFRUfuyNH2kcdg3nxa81w/OhedWj44UAoDg0BTezTQL+lOuIj+TfDyIwLKb7xTLI37aq1R1yfQ+r2ti4+xTrlqpJ8+8+dH4HF6Lx7dGpkiB3W6yjpIzmLgkWcA38QeRz9ScJHttuHx2GW88pfB6P0+3eXJBKGVWHBgCPAi9WT5SScW0z7oeCgFAUrrro7Ef+KTTRJweN0a6cVSOxsx5EcxVaae82fXYC6n9HGub5NPjzb6Ej1H0zpGXFhMU14txiRuxDMWt6gv213CUm9TP2hh8HCnOldrNf7vuWPUxgigP/9k=">
            <a:extLst>
              <a:ext uri="{FF2B5EF4-FFF2-40B4-BE49-F238E27FC236}">
                <a16:creationId xmlns:a16="http://schemas.microsoft.com/office/drawing/2014/main" id="{F61D6DB0-8B14-A040-9D32-6D394D8976CF}"/>
              </a:ext>
            </a:extLst>
          </p:cNvPr>
          <p:cNvSpPr>
            <a:spLocks noChangeAspect="1" noChangeArrowheads="1"/>
          </p:cNvSpPr>
          <p:nvPr/>
        </p:nvSpPr>
        <p:spPr bwMode="auto">
          <a:xfrm>
            <a:off x="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9397" name="AutoShape 10" descr="data:image/jpeg;base64,/9j/4AAQSkZJRgABAQAAAQABAAD/2wCEAAkGBxQTERUUEhQWFhUXGBgYFxgYFxsZHRocGRwaHx4bHhgcHSgiGBwlHRgYITIhJSkrMC4uGh82ODMsNyotLi0BCgoKDg0OGxAQGywmICU0LDQ0NywsLCw0LCw0LCwsLCw0LCw1LSwsLywsLCwsLCwsLCwvLCwsLCwsLCwsLCwsLP/AABEIAJ8BPQMBEQACEQEDEQH/xAAcAAEAAgIDAQAAAAAAAAAAAAAABgcEBQEDCAL/xABMEAACAQICBgYFCQYCCAcBAAABAgMAEQQhBQYHEjFBEyJRYXGBFDJykaEjQlJTYoKSorEXM5OywdNDwiRjc4Ozw9LhFTVEVNHw8TT/xAAaAQEAAwEBAQAAAAAAAAAAAAAAAwQFAgEG/8QAPBEAAgIAAwUFBwMDAgYDAAAAAAECAwQRIQUSMUFRImGRodETMnGBscHwFBXhIzNCNFIGQ4KSwvEkU2L/2gAMAwEAAhEDEQA/ALxoBQCgFAKAUAoBQCgFAKAUAoBQCgFAKAUAoDgmgIFs31t9MxGNRmv8oZYf9kbIABysFQnvermKo9nGL8fiV6bt9tE+qmWBQCgIftT042FwDGNt2WR1jQjl85j+FSPMVawlSss14IhvnuQzJFoPSS4nDxTrwkRWt2EjMeINx5VBZBwk4vkSRlvJMzq4OhQCgIDpbW3o9OwYbe+T6MxPn/iTWZcuZ6sQH+0arkKM8O58/svx+BXlblaok+qmWBQCgFAKAUAoBQCgFAKAUAoBQCgFAKAUAoBQCgFAKAUAoBQCgFAKAjG0nS3o2jpmBs7jokzsbyZEjvC7zfdqxha9+1IhvnuwbKT1A0v6LpCCQmyFujk7N18rnuB3W+7Wtia9+toz8PPdmj0nWCawoBQFIbbNLdJjEgB6sCXb25LE/lCfiNa+Aryg5dTOxk85KJJNiGl9/DS4ZjnC2+nsSXJA8HDH74qvj68pqfUmwk847vQsuqBbFAfE0oVSzGyqCSewDMmvUs9AeXdLaVefEyYm5DPIZF7Vzuo+6LDyr6GFajBQMac257x6T1c0oMVhYZ1t8ogJA5NwZfJgR5VgWw3JuPQ14S3opmyrg6FAKAUAoBQCgFAKAUAoBQCgFAKAUAoBQCgFAKAUAoBQCgFAKAUBTm3LS29LBhgckUyv7TdVfMAN+OtTZ9ejn8ihjJ8Ila4jCMqRsw6sqlkPaFdkP5kPwrQUk20uRTcWsmejtQ9MelYCCUm77u5J276dUnztvfeFYOIr9nY4mvVPfgmb+oSQ+J5QiszGyqCxPYALk+6vUs3kDzDi5pMdjGYC8mIl6oPLfayrfsAIHgK+gilVXlySMeTdk9OZtdmul/RtIwsclkPQv4SWA8LOEJ7gajxde/U+7U7w0t2w9GVhGqKAhu1jS3QaNkANmmIhXwa5f8gYeYq1g4b1q7tSDET3a2ULFg3aN5VF0jKBz2dJvbvv3TW05JNLqZai2my3Nh2mN6GbCsc426RPZfJgO4ML/frL2hXlJT6l/Bzzju9C0Kzy4KAUAoBQCgFAKAUAoBQCgFAKAUAoBQCgFAKAUAoBQCgFAKAUBwTQHmHWrSvpWMnnGYdzuewvVTLt3QtfQ0w3K1Ex7Zb82ywNp+rnQ6MwJA62HAicj7ai7H76D8VUcJdvWy7y3ia8q13HGwzS9pJ8KxyYCZPEWV/Mjc/Ca92hXop/I8wc+MS4Kyy8Qza1pboNHSKD1pyIR4Ncv5bgYeYq1g6961d2pBiJ7tbK02P6O6XSSMRlCjyd17bgHve/3a0MbPdqy6lPCRznn0NRr7o30fSOJjFwOkLryyk64t4b1vKpcNPfqTI747tjL81P0v6XgoJ/nMgD+2vVf8wPlasW6v2djialct6KZuaiOyktt2lukxceHByhS7e3JY2I7kCH7xrXwFeUHLqZ+MnnJRM7UvVvpdA4s2u85d07+g9QfxEb31Hfdu4iPd9/4O6a86X3kN2eaY9G0hBITZGPRv7MmVz3Bt1vu1bxVe/U0VsPPdsR6RrBNYUAoBQCgFAKAUAoBQGPpDGLDFJK/qxozt4KCf6V43kszuqt2TUI8W8jjRuPSeJJYjvI4DKf6HsIORHIg0TzWaPbapVTcJrVGTXpGKAUAoBQCgFAcMwAuTYDMk0CWZD9N7SMHBdY2M79kdt3zkOVvZvUbtSNXD7HxFuslurv4+HHxyIRpPaji5LiJY4RysN9vxN1fy1E7ZM2KdiYeHvty8l5a+ZG8ZrNi5DeTFTeAkKD8K2Hwrhyb5mhXgsPD3a14Z/U1smIZz1nZj3sW/U15nmTqCjwWXyEeJZD1XZT3MV/Q0zyDgpcVn8jZ4PWfGR5x4qbwMhcfha4+FdKTXMr2YLDz96teGX0yJHozajjI7CVY5hzuNxvxL1fy10rZIoW7Ew8/cbj5rz18zdab2mQzYGdY1kjxDIUVSLjr5Eq65dUEnO3CrWGsg7Fv6LvMXGbGxNUG61vfDj4cfDMrjUXRvT6Rw0ZGXSB29mPrkHuO7bzrdxFiVTkj5aqt+13ZLJovnXbRnpOAxEQF2MZZR9pOsv5lFY1E9yxSNK2O9Bo896r6W9FxcGI5I4Lewcn/KWrcur34OJlVS3Jpnp9WBFxmDwr542SkdtmlukxiQA9WBLn25LE/lCe81r4CvKDl1M7GTzkokh2GaO3cPPORnI4QezGL3Hm5H3ag2hPOSj0JsHHKLZqtumjbTYfEAZOjRse9DvL5kO34ak2fPRxI8ZHhIythmmP3+FY9kyfBXH8h8zXO0K+E/kdYOejiWvLIFUsxsACSewDiazVqXTy3p3SRxOImnN7yOzAcwCeqvkth5V9HXDcgo9DGslvzbPSmrWjvR8JBDzjjVW72t1j5tc1gWz35uXU14R3YpHnHWrRno+MxEFrBJGCj7DdZPyMtbtM9+tSMm2O7No9B6j6Y9LwMExN3K7sntp1WPmRfwIrEvr9nY4mpVPfgmb2oSQUAoBQCgFAKAUAoCIbVZJBo5xGpIZkEhHzUBuT4XCqe5jyqO15RNTY6g8UnJ9cu9/mpXWouuTYJ9x7th2N2UcUP0l/qOfjxhhNxfcb20dnLErejpJefc/sy69H4+OeNZIXV0bgym/l3HuOYqymnwPkbap1ScJrJoya9IxQCgFAcMwAuTYDiTQJZkM1h2kYWC6wn0iTsQ9QeMnD8N6ilalwNbDbHvt1n2V38fD1yKt1j1qxOMPy0lo+Ua9VB4j5x72v3WqGU2+J9JhcDTh/cWvV8f4+RmaA1ExeKswTooz8+W63H2U9Y+4A9texg2RYnamHo0zzfRevAn2itlmFQAztJM3MX6NfIKd73salVS5mJdty+X9tKK8X56eRKMDq7hYf3WHhU9oRb/iIua7UUuRm2Yu+z35t/M2ai3CuiuGUHiL0GZrMbq5hJf3mGhY9u4t/xAX+NcuMXyLNeMvr92bXzIvpTZZhXF4Gkhbln0i+Ybre5hXDqXI0aduXx/uJS8n5aeRBNPag4zDXbc6aMfOiuSB3p6w8rgdtRSrkjaw21cPdpnuvv9eH0N1sY0fvYiae2UaCNT3ubnzAT81S0ylk1noZ+39xKGi3nnrzy6fDXyLdqU+bPMOtejfRsbiIbWCSNuj7DdZPystfQ0z361Ix7o7s2iR6N2p42GGOJUw7LGqoC6SFiFFhciQAmw7Kglga5Sb11+HoTRxckssiIaV0g+ImkmktvyMWa3AX5C5NgBkM+AFWYQUIqK5FacnKWbJPq/tHxWDw6YeGPD7ib1iySFjvMWJJEgBzJ5VXswcLJOTb8vQnhipQjupHRrRr5iMfCIp44AocOCiuGBAI4mQi1mI4V1VhYVS3otnluIdiyaNNq/pmTB4hJ4d3fW4swJUhgQQQCCRnfjxAqWytWR3ZEVdjhLeRJtK7UcbiIZIXTDqsilGKI4azCxsTIRmMuFV4YKuMlJZ6fnQnli5SWWRDsJOY5EcAEoysA1yDukGxAIJBtnYirUlmmivF5PMnn7YMd9Xhf4cn92qf7fV1fl6Fr9ZLoiI6yadkxs5nlWNXKqp6MMAd3gSGZje1hx5CrNVSrjuor22Ox5s2equvOJwEbxwLEyu2+RIrNY2Ay3XXiAPdUd2Gha85ZndWIlWskjd/tgx31eF/hyf3ai/b6ur8vQl/WS6Iftgx31eF/hyf3aft9XV+XoP1kuiH7YMd9Xhf4cn92n7fV1fl6D9ZLoh+2DHfV4X+HJ/dp+31dX5eg/WS6Iftgx31eF/hyf3aft9XV+XoP1k+iLO1NxePmj6XHJDEGHUjRHVx3uWkIX2bX7bcKzr41ReVebLtbm1nIklQEgoBQHDqCCCLg5EHmKHqeWqKn102bshabBLvJxaH5y+x9IfZ4jlfgK8qstUfS4DbEZJQveT6+vr4kI0TpjEYSQmCRo2vZl5EjkyHInlmLjuqNNrgbF+HqxEcrEmuX8Mnei9rLAAYjDhu1omt+Rv+qpVd1Ma7YKetU/H1XobuLargzxSdfFFP8rmulaim9hYlcHF/P1R1T7V8KPUinb7qKPi9/hR3LodR2Fe+Morx9DQ6R2sTtlBBHH3uxkPuG6AffXLtfIu1bBrX9yTfw09fsQ7TGsGJxP8A/RM7j6N7L+BbLfyvUTk3xNajCU0/24pfXx4m10DqHjMTY9H0Mf05brl3J6x9wHfXUYNlXE7Uw9Ome8+i9eBZ2rWoWGwlnI6aUfPcDI/ZTgvjme+po1pHzuL2pdiOz7sei+75/TuJXUhmigFAKAUAoBQCgOqHDIhYoqqXO8xAA3jYC5txNgM68ySOpTlJJN8Dtr05IdrRs6w+NxBnkklRiqqQhQA7t7HrITe1hx5CrVOLnVHdSRBZRGbzZqP2OYT6/E++P+3Uv7hZ0XmcfpId4/Y5hPr8T74/7dP3CzovMfpId51YvZLgYkaSTEzoii7MzRAAd5MderH2t5KK8zx4StcSqtPLhRLu4MzNGPnylbse1VCgqvjmewVpV77Xbyz7ijZuZ9g7NW9Xp8bN0UC3tYu59VB2sf0HE28a8tujVHOR7VVKx5ItSPY3hbDexGILWFyOjAJ52BQ2Hdc+NZr2hPkl5l1YOB9fscwn1+J98f8Abp+4WdF5nv6SHeaDWzUrRmAS8uIxLSEdSJWi3m7/AN31V+0ficqmpxN1r0S8yKymqtZvMrNiLm2Q5XN8vGwv7hWgUmT7UbZrJi16bEloYSOpa2+/Yw3gQqd5GfLLOqWIxire7HVlqnDbyzlwJb+xzCfX4n3x/wBuq37hZ0XmWP0kO8fscwn1+J98f9un7hZ0XmP0kO8r3XPRej8Mxiws008oNmYsnRpbiLhAXblYGw5m4tV6ids9ZpJFS6NcdI8SN4TDPK6xxqXdjZVUXJPhU8pKKzZDGLk8kXds/wBnSYTdnxNpMRxUcVi8PpP9rly7TkYnFuzsx4fU0qMOoaviWBVIsigFAKA+Y5AwupBFyMjfMEgjxBBHiKHrTXE+qHhptO6r4XF5zxAt9MdV/wAQzI7jcVzKCfEt4fG34f8Aty06cV4EKx+yRb3gxLAdkiBvzKV/SonT0Zr17ff/ADIeDy+uf1NS+ynGXykw5He0g+HRn9a8dUi0tu4fnGXgvU7MPsnxJ9eaFfZ33/VVp7JnMtvUr3Yt/HJeputH7JoVzmnkk7kAjHhnvH3EV0qerKdu3rH7kEvjr6Eu0PqxhMNnDAit9Mjef8bXPxqRQS4GXfjb7/7km104LwWhuK6Kp8TSqilnYKozJJAA8SeFD2MXJ5JET0rtHwMNwrtMw5RLcfjJCnyJqN2xNOnY+Js1a3V3+nHyIzjdrbm/Q4ZR2F5CfeqgW99cO59DRr2BH/Ofgvu/Q1Um1HHHgIF8I2/q5rn2siyth4Zf7vFeh8rtPxw+pPjGf6NT2sj17Ewv/wCvH+DNwm1jEj95BC/slk/UtXvtWQz2DS/dk18cn6Eg0btWwz2E0ckR5kWkUeY635a7Vy5lG3YV0fcafk/TzJforTeHxIvBMknaAcx4rxXzFSKSfAy7sNbS8rItfnU2FekAoBQCgFAaPWrWrD4CPema7H1I1zd/Ach9o5edhU1NE7XlEjstjBZsojW3W/EY97yndjBukSnqr3n6bfaPfYC9q2acPCpacepmW3Ss+Bkak6kzY975xwKevKRx+yg+c3wHPkDziMTGpd51TQ7Hm+BfmhNDQ4SEQwIEQe9jzZj85j2/0rFsslN70jTjBRWSM+uDorbXnaekO9DgiskvBpOKJ4fWN8B35ir+HwTl2p6IqXYlR0jxKbxOIkmkLuzSSOcybszE5Ad/IADuArVSUVktEZ7bm+8tnZ/szCbuIxygtkUgOYXvk+k32eA53OQzMTjM+zX4l+jDZdqRalZxcMXSWkYsPG0szrGi8WY/DvJ5AZmuowcnlFankpKKzZSmvG0mXFb0OG3ooOBPB5B3keop+iMzzOdq1sPg1DtS1f0M67EuWkeBEdBaEmxcohw6bzHieCqPpM3zV/8AwXOVWrLI1rekQQrlN5IvzUrUuHAJcdedhZ5SM/ZUfNXu5875Wxb8RK19xp1UxrWnEk9VyYUAoBQGHpjHjD4eWZuEaM1u2wyHiTYedeN5LMloqdtka1zeRUmz3XY4eRosSxMUrFt8/wCG7HM+wxzPYc+2q8J7vE+n2ns1XRU6l2lpl1Xqv46Fyo4IBBBBFwRmCDzvVk+UaaeTPqh4KAUAoBQHXiMQsal5GVFAuWYgADvJyFG8jqMZSe7FZsr3WXajGl0wa9I31jAhB4DIv8B3moZW9DcwmxJy7V7yXRcfRFaaW0xiMU4M8jyEnqryBP0UGQPgL1C23xPoacPVRH+nFL85s3WiNn2OnsejEKnnKd0/gALe8CulXJlO/a2Gq0z3n3evD6kswOyRB++xLt3RoqfFt6/uFSKnqzMs2/P/AAgvm8/pkbiHZjgAM1lbvaQj+W1deyiVZbaxT4NL5ep9vs10ef8ADceEr/1NPZRPFtnF/wC5eCNditk+GN+jmmQ8rlWA8t0H4146kTw29evejF+K+/2I5pPZXikBMMkcw7M42PgCSvvYVw6mX6duUS0mnHzXr5EPx2j58LIOlSSFweqSCufarjI+Kmo2muJq121Xx7DUl+cV6k72ea6YuTEx4aUiZHv1mydAqk33h6wy+cLkkZ1LCcs8jF2ns6iFUrodlrpwevTl8vAtmpz5kUAoCu9edpseH3ocJuyzcGfikZ/zsOwZDmcrVew+Dc+1PRfUq3YlQ0jxKXx+NkmkaSZ2d2zZmNyf/gdgGQ5VrRiorKKM6UnJ5snez/Zw2K3Z8UGTD8VTg0o/VEPbxPK2RqlicYodmHH6FqjDb3alwLsw2HSNFSNQiKAFVRYADkAOFZLbbzZopZHTpXScWGiaWdwiLxJ/QDixPIDM17CEpvKK1PJSUVmykdeNo8uL3ooLxYfgeTyD7RHqr9keZN7DXw+DjX2pav6GddiXLSPAhujsBJPIsUKF5GNlVf8A7YAcychVuUlFZy4FaMXJ5IvTULZ/HggJZrSYm3rcVjvxCX58t7j2WBN8bEYp26LRGnTh1XrzJvVQsEa1w10w+ATrnfmIukKnrHsLH5i9577A2qxRh52vTh1Irbo1rUonWbWbEY6TfnbIepGMkTwHb2scz4WFbFVMKllEzLLZWPUydTtUJ9ISWj6kSn5SUjJe4fSa3Lwvaub8RGpa8Tqml2PuL91c1fgwUIigWw4sxzZz9JjzPwHIAVi22yslnI04QUFkja1GdigFAKAUB14mBZEZHUMrAhlIuCDxBFeNZ6M6jJxalF5NFJ68ajyYNjJEC+GPPiY+5+7sb358a04OPwPr9n7TjiFuT0n9fh6eHdi6q67YjBWQfKw/VuTl7DZ7nhYjjlfOkZuJJjNm1YntPSXVfdc/qWZojaLgpgN6Qwt9GUWH4xdfiPCplbFnz1+yMTXwW8u704+RJMPpKFxdJY3HarqR7wa7TTM+VNkHlKLXxRzPpGJBd5Y1HazqP1NM0I1TlpGLfyNJpDXvARccQrnsjvJ8VuB5muXZHqXK9l4qzhBr46fUh+mNrDG4wsFvtym5/hqbfm8qjdvQ1KNgpa2y+S9X6ED0tpnEYpwZ5XkN+qvIE/RQZA+AvUTbfE26cNVRH+nFL85skurmzfEz2af/AEeP7QvIR3J83xaxHYa7jW2Z2K2xTVpX2n5ePP5eJaWr+q+GwY+RjG9axkbrOfvcvAWHdU8YKPA+cxONuxD7b06cvA3NdFQUAoBQCgFAdOKwqSKUkRXU8VYBgfI140nozqE5Qe9F5PuNDobUvD4XFHEQby3Rk6Mm6jeKm63zHq2te2fKuVWk80Xb9o3X0qqzXXPPmSSuygKAx9IYQSxSRNcLIrIbGxswINiOBzr2Mt1po8azWR5e0to58NPJBJ60bFT324EdxFiO4ivooTU4qS5mNOLjJpk/2QarYfEl55iJGicAQkdUXFw7fSBNwBw6p45WpY26cMox58y1hK4y7TLqrJNAUBXe2jQZmwi4hLk4cneGfqPYE27QQpv2b1XsDZuz3XzKuKhvQzXIpAd/CtczUekNStVsPgoR0PXZ1BaY8XvmLfRTsUfE51g33zsl2vA16qowWhI6gJRQHn/azoM4fHtJmUxF5VJN+tkHW57DY9wZRyrbwVu/Xl0MzFQ3Z59TWah6DixmNSCZyikM1hxcrnuA/NuLm/Yp8akxNkq63KKOKK1OeTPReAwUcMaxRIERRZVUWA/78786wpScnmzVSSWSMiuT0UAoBQCgFAKA4IvxoCDaxbM8PMS+HPo7nkBeM/cy3fukDuqKVSfA2cLtq6vs2dpefjz+ZAtJbPcfEcohKPpRMD+U2b4VE65I2qtrYWz/ACy+K9M0aOXQeIX1sNMPGFx/lrnJ9C6sVS+E4/8AcjiPQmIb1cNMfCFz+i0yfQPFVLjOP/cjcYHUTHy2thygPORlS3iCd74V0oSfIq2bUwsP88/hm/48yU6J2THI4qe3asI/zuP8tdqrqZt23lwqh4+i9SeaE1ZwuE/cRKrc3PWc/fNzbuGVSxgo8DFxGNvv/uSzXTl4G3roqnxNMqAs7BVHEkgAeZoexi5PJIjuO18wERscQrn/AFYaT8ygj41w7Iov17Lxc+EMvjp9TTTbV8ID1Yp2791APi9/hXLuRbjsLEPjKK8fQ6Rtaw/1E35P+qvPbLodfsN3++Pn6GVhtqmDY2ZJ07yikflYn4V6rURz2HiVwcX8/VI3mj9c8DNYJiYwTlZyYzfss4F/KulZF8ynbs7E1+9B/LX6Zm9U3zHCuykc0AoBQEdk1xw6Y18HK3RyDc3Gb1X3wDYN81rm1jxysSTap1h5uvfWqI/axUt18SRVASFR7btX848Yg42ilt+Rj8VJ9gVp4C3jW/kUcXX/AJIjGyrTno2kEVjaOf5JvEnqH8XV8HNWMZVv1581+Mhws92eXUvjS2N6CCWYjeEUbyWva+4pa1+V7VjQjvSUeppSlupswtW9ZcPjY9/Dvci28hydL8mX+ouDbImu7aZ1PKSPIWRms0bTEQK6MjgMrAqwPAgixB7iDUabTzR01msmeZNZ9DNg8VLh2udxuqT85DmreJUi/fccq+gpsVkFIx7Ybkmi5Nj2nOnwPRMbvhzufcOaHwAuv3KysbXu2Z9fxmjhp70Muhv9ZtaIcCYTOGCSsV3wL7hAvcqMyPC57qhqplbnu8iSdihxNvhcSkiK8bK6MLqykEEdoI41E008mSJ5kZ2l6v8ApmBcKLyxfKx9pKjNfvLcW7d3sqxhbfZ2LPgyG+vfhkef9F49oJo5o/WjZXXvsb2PceB7jW3OClFxfMy4ScZJnqLRuNWeGOWM3SRVdfBhfyNfOyi4txfI2U81mjJrk9FAKAUAoBQFdrr8I9KzRSt/o1xErckdMix+yWLAnlZTwvUPtMpa8Dd/anPBxnBdvj8U/wCNV8ywwamMI5oBQCgFAKAUBr9M6agwqb88ioOQOZbuVRmx8K5lJLiT0Ya2+W7WsytNP7U5XuuEQRr9Y4DP4hfVXz3qhla+R9Bhthwjrc830XDx4/QguMxs2JkHSvJM5OQJLn7q8vACo22+JtV1VUR7KUV4eL9Tc6P1Ex8tiICgPOQhPynrfCulCT5FS3amFr/zz+Gvnw8zd4fZPiT680K+zvv+oWulUynPb1K92LfgvUyTskl/90n8M/8AVXvsX1I/3+H/ANb8f4MLE7KsWPUkgceLKfdukfGvHVIlht3Dv3oyXg/uaDSOp2NhzkwzkdqWkHj1CSB4gVw4SXIvVbRw1nuzXz0+phaK03iMMfkJnjsc1But++NrrfxFeJtcCa7DU3L+pFP868SwNAbVeC42PL62MfFoz+oPlUqu/wBxh4nYXOh/J+vr4loKbi9TnzhzQFFbY9FTLjmnaNuhdUCvxW4UAgkeqbjgePKtjAzi693PUzsXCW9vcjr1L2kzYTdin3poBkM7yIPssT1h9k91iOFe34ONmsdGeVYpx0lqi3Wlw2k8G6xuJIpVKkjip4i6nNXU2ax7BWZlOmabWqL3ZsjkuB5wx+DeCZ4n6skbFTbtU8QezmD4VvRkpxTXBmRJOEsuh6A0fpBtI6HdksZZcPLGRkPldxkIz4AtmL8iKxJQVN+T4JrwNVP2lWnNFCo+IweIy6SCeM+yw8vnKfMEdorZ7FkeqMztVy6Mt3UvajHPuxY3dil4CThG/j9W3jl3i4FZl+CcdYaov04lS0lozq216A6SFMWg60XUktzjY5H7rH3OeyvcBblLcfP6nmLrzjvLkQbZdpv0XSEe8bRzfJP2dYjcPk9hfkGarmLr3631WpVw092fxLC20aKmmw0TQxs4idmfdzIBW193iR224eFUcDOMZvefEt4qDlHQq7VTW7EYF7wtvRk3aJs0bvH0W+0O69xlWjdh4WrXiUqrpVvuLy1S1yw+PX5NtyUC7RMRvDtI+mveO0Xscqx7sPOp68OppV3RsWhTW0zV/wBExzhRaKX5WPsFz1l8mvlyBWtXCW+0r14oz8TXuz+JPdiWnOkw8mFY9aE7yew5zHk9/wAa1Sx9eUlNcy1hJ5x3ehZdUC2KAUAoBQCgKK191SkwkrSC7wSMSH4lSxvuv33OR5+NVZx3WfZbNx8MRBQekly696/NDK1M2gSYQCKYGWAZCx68Y7Fv6y/ZNrcjyr2E93Qjx+yYXtzr0l5P0ff/AOy2dDaew+KW8Eqv2rezDxQ5jzFTqSfA+Zvwt1Dysi19PHgbKuiuKAUBodL644PD3Ek6lh8xOu1+whb7vnauXOKLtGz8Rd7sXl1ei8/sQHT21SV7rhI+iH03sz+S+qp8d6oZWt8Dbw2w4R1uefctF48foQcCfFzf4k8zeLtb+ii/cB3VHq2bH9LD18oxXy/H5ssDVzZYTZ8a9ufRRnPwaT+i/iqWNXUw8VtxLs0L5v7L18CxdFaGgwy7sESRjnYZnxY5se8k1MopcDBuxFtzzsk3+eRn16QigFAKAUBqdNat4bFD5eFWP0x1XHg4sfK9q5cU+JZoxl1H9uTX08OBBJ9lpTExNFIHgEiF1fJwoIJzGT3AI5cedROrXQ2o7cUqpKccpZPLLhn9vMtGpz5wUB14iBXUo6hlYWZWAIIPIg5EV6m080Gs+JVGueynjLo/xMDH/hsf5W8jwFaVGO5WeJStwmesCutFaUxOBnLRM8UimzqwIvb5roePgeHKxq9OELY5PVFOM51vQzdcNOR410xATo5yu7OozVitt2RTxzGRB4bq8eNcUVOpOPFcju6yNmUuZLdiGnNyaTCMcpR0kftqOsPEoAf93VbH15xU1yJ8HPVxLM1m1Xw+Oj3Z06w9SRcnTwbs7jcd1Z9V06nnEuTrjNZMo/XHUTEYEliOlg5SqOHtr8w9+Y4Z3yrYoxULdODM23DyhrxR96sa8y4eM4ecGfCOpRoyesqsLHcY8Mj6py7N3jXl2GjN70dJHtWIcVuy1RFsQqh2CMWUE7rWsSL5G3I25VZWbWpA8k9D0lqPpv0zAxTE9e25J7aZN4X9YdzCsDEV+zscTXqnvwTNFrps2gxe9LBaCc3JIHUc/aUcCfpDPPMNU1GMlXpLVEVuGjPVaMpnSmjMTgZwsqvDKpujAkXt85HHEd4OXOxrVhOFsc1qjPlCdb1N1pnXA47BiHFi88R3oZlHrcmRwOFxndciVW4GZqKGH9lPehwfFEs7vaQylxMDUbTfoeOimJsl9yT2HyJPhk33RXeIr9pW4nFE9yaZ6WrANcUAoBQCgFAdeIgV1KOoZWFmVhcEHkQeNGszqMnFqUXk0VlrNstzL4Fh29C5/kf+je+oJVdD6HCbc/xvXzX3Xp4FeaR0ZPhnHTRyRMDkSCM/suMj5GommuJu1XVXx7Ek1+cV6mbhNbcbGLJipbfabf8A5716pSXMhngMNP3q19PpkZD68aQPHFP5Kg/Rab8upwtmYRf4LxfqarHaYnlymnlcHk0jEfhvb4V423xLNeGqr1hBL4JfUzdFap4ye3RYd7fSYdGvjdrX8r16ot8iK7H4er35r5a/T7k40HsoGTYua/8Aq4sh5yEXPkB41JGrqY2I26+FMfm/T+WWForRMOGTcgjWNedhme9mObHvJNTKKXAw7r7Lpb1km3+eBm16QigFAKAUAoBQCgFAKAUAoBQEd1s1Nw2PX5Vd2UCyyrYMOwH6a9x7TaxzqenETqenDoRWUxsWpR2tmp2JwDfKrvRE2WVQd09gP0G7j32J41sU4iFq049DNtolX8DU6K0g2Hnjmj9aNww77HMHuIuD3GpJwU4uL5nEJbskz1Do/GLNEksZukiq6nuYXH6189KLi2mbKeazR3soIIIuDkQedcnpWOueypJLy4C0b8TCckb2D/hnu9Xh6taFGOa0s17ypbhVLWPEqHG4OSGRo5UZHXIqwsR/27+BrUjJSWaM+UXF5MsTYlpzo8RJhWPVmG+ntoMwPaTP/diqOPrziprkW8HPVxLprJNAwdMaIhxURixEauh5HiD2qwzU94ruFkoPOLOZRUlkyl9c9mc2FvJht6eDiRa8iDvUeuPtL5gWvWrRjIz0lo/Iz7cK46x1RAavFQ9D7L9OelaPj3jeSH5J+07oG6e+6Fc+29YWLr3LH0epr4ee/BEtqsTCgFAKAUAoBQHDqCLEAg8jQ9Ty4GoxGq2Cc3bCwEniejUE+YFc7kehZjjsTHRWS8WdSam4Af8ApYfNb/rXm5HodPaOKf8AzH4mxwWioIf3UMUfsIq/oK6UUuBBZfbZ78m/i2zMr0iFAKAUAoBQCgFAKAUAoBQCgFAKAUAoDrngV1KOoZWFmVgCCDyIORFeptPNBrPiVTrnsp4y6P8AEwMf+Gx/lbyPAVpUY7/GzxKVuEz1gbXY1pVjBLg5QyyYdrhWBDBHJNiDndW3vAMtRY6C3lNcGd4WT3d18UWLVEtCgNNrNqxh8dHuzpmPVkXJ08G7O43B7KlqunU84nE64zWTKY0/qji9FTJiE+UjjdXWVQbCxvaRfmX4HiDfjnatWvEV3x3Xo2Z86ZVS3lwL20ZjlnhjmjN0kRXXwYXz76x5RcZOL5Gknms0ZVcnooCC66bNoMXvSwWhnOZIHUc/bUcCfpDPPMNVyjGSr0lqivbh4z1WjIhs5afRuk/RcUhjGIG4L+qzLcoytwYG7LlzcXtVrFbt1W/DkQUKVU92XMumskvigFAKAUAoBQCgFAKAUAoBQCgFAKAUAoBQCgFAKAUAoBQCgFAKAUAoDEfRsRmWfcAlVSm+MiVPzSfnLcA2PAiut97u7yPN1Z5mXXJ6KAUBwygggi4ORBoDG0bo+OBOjhUIl2IUcF3jchR80XJNhkL5V1Kbk82eKKSyRlVyeigFAYmktGxTqFlQMAQynmrDMMrcVYdorqM3F5o8aT4mXXJ6KAUAoBQCgFAKAUAoBQCgFAKAUAoBQCgFAKAUAoBQCgFAKAUAoBQCgFAKAUAoBQCgFAKAUAoBQCgFAKAUBWuuum9KQYmYwBhhkCkP0SMoG4pY7xF/W3qhnKSeh9BgMNgbaoqx9t56Zvq8vI0Gj9btMThugJk3bb27Chte9r9XuNcb83wLtuz9n1Ze00z6tlzQk7ovxsL+NWT5N8dD7oeCgFAQDaprDicIcMMNL0e+Jd7qo193o7espt6x4dtQ2yaayZt7HwlN6n7WOeWXNrr0IvNrLpmGKPESOehexVikJVgwuL7g3lv32rjemtfQ0o4PZ1k3VFdpd8s/PR+ZZGpOsPp2FEpUK6sUkAvbeABuL52IYHuva5tepoS3kfP7Qwn6W7cTzXFfA39dlIUAoCAbU9YcThDhhhpej3xLvdVGvu9Hb1lNvWPDtqG2TTWTNvY+EpvU/axzyy5tdehK9V8U8uDw8kh3neJGY2AuSASbDIeVSQecVmZmLrjXfOEeCbNpXRXFAKAhu0DXP0ILHEA07i/W4IvDeI5kkEAdxJ4WMc57uiNXZmzv1Lc56RXm+nqQKDEaanXp0bEsvEFSFBHasYsGHgpqJOb1NuUNm1P2clHPx8+XiWtqfipJcFC8xJkKnfJAU3BIzAAscuyp4POKzPmcbCEL5Rhw5G5roqigFAKApzWfaFihi5lw0oWJGKL1Ea+7kTcg3uwJ8LVXlY89D6vB7JodMZWxzk9eL/OBZ2q2lvSsJDNzZev3OuTD8QPlapovNZnzuMo9hdKvp9OXkbWuisKAUANAUhobWvS+Kfo4Ji77pa25h1yFrm7KBzFVIzm+D+h9hfgNn0R3rI5Lhxl9mbrVXXzFLi1w2Os28/RklAjo5NlvugKRew4c737ZI2PPJlTGbLodDuo5LPjmmufHX8yyLVqc+aFAKAUBUet+tmPj0jLh8PMQu/GkaBIjm6JldkJzZuZ51WnKW80mfUYHAYWeFjbZHk23m+TfR9De6mz6WOKAxu/0O6195IQN7lmgv213Dfz1+xSx8cAqf6GW9mucuHzN/p7SEiuVRtxF6MMbhSzSE5Fij7ihVubKSSwzWxv3Jso4eqDWbWbefgu7NZt/HTLnnprZtaWw0cbyq8qzbxS+4GXdNj1gFDxsCpQ7oNjnxrzfyJ44JXScYtJxyz45a+OTWueuWfA2mvf/AJdiv9k1ez91kGzv9VX8UQ/YlwxXjF+klcU8zV2/xr+f2LOqY+dFAKAUBVm231sJ4T/8mq93FfP7H0n/AA/ws/6f/IimM1kxM+GhwO6iooiUfNLZDcLM7WAN1a+XLO1c7zaUTShg6arZYnNt6/Lrote4tzUTV44LC9G5BkZjI9uAJAFh2gBR53qeuO6j5jaOLWJu31wWiJFXZQFAKAqzbb62E8J/+VUF3FfP7H0n/D/Cz/p/8ic6lf8Al+F/2Mf8oqSHuoxsf/qbPi/qbquyoKAUBRm0O3/i8nTX6Pehvx/d7iXt3et53qrP3nmfZbM/0S3OPa8c3l9i8Y7WG7a1ha3C3K3dVo+OeeepyKHhzQCgFAaTXLS/ouCllBs27up7bZL7ib+ANczeUS3gcP7e+MOXP4LiU/qvoeKXCYxpJI1kCBYAzqpLLZzYMee6i3+01V4pNM+qxmIsruqUU2s9dHw4eWr8CU7GNL/vsKx/1yfBXH8ht3mu6nyM3b2H925fB/VfctKpz5wUAoDg0B501V03Jg5DNCiswjKneBIAYpmbEc90cedU63lqfe4zDQxEfZzeSz5fMk2pOh5dIY04yVl3UlEj2IuXWxVQgzC5LmeQ5m9dxi5PNmdtDEV4TD/p4J5tZL4c3n1/NC5qsnyYoBQCgKJ13LjTEpiv0nSw9HaxO/uR7uRyPWtxyqrP32fZ7P3f0Md/hlLP4ZvPyJ1qRiNKtiSMdv8AQ9G1t5IlG/dbZoAeG9UkN/PtfYxtoRwKq/8Aj5b2fWXDXqSrSGjC8gljYK43QQyllbdJK3AZSGG81iDbrG4bK0jXMzK7lGO5JZru0a69eOnLlo1qYsWrUbD/AEgJLYncXdISMMSSFUsxFyc87ZKAFAApurmSvGTT/p5rrrq/jw+nxzepxryL6OxIH1TV5P3WNnvLFV/FEQ2LRlRiri2cX6SVxTzNTb0k3Xl3/Ysypj58UAoBQFbbYdHySnC9Gu9uia+YFr9FbiR2GoLU20b+w7oVqzeeXu/cwtZdUWl0bhJkUdNFDGki3HWWwHG9rqT28Ce6vJQ7KZNhNoKGKsrk+zJtruf8kl2c6WneHoMSpEkY6rkg76cBcgnrLkLniLc71JXJ8GZ+1KKo2e0qej5dH6MmNSGUKAUBW22HR8kpwvRrvbomvmBa/RW4kdhqC1NtG/sO6Fas3nl7v3JlqhEVwOGVhYiGMEd4UdlSw91GVjZKWIm11f1NvXRVFAKAhm0DUv00LLCQs6Dd63quvHdJ5EEmx7yD2iOcN7VGtszaX6bOE9Yvyf5xK5XGaTw3+iiSSP5oTfQ27la53R4EVDnJaG868Df/AFmk+/J/Tn4FwanYaSPBQJMCJAvXuQxuSTcsCbk3ve9WILKKPlsdOE8RKUOGehua6KgoBQFV7ZMezPFh1B3UHSvwzY3VfcA/4qgteuR9JsKqMYytfF6L6v7eBk6O2UwtFG0s0okKqXC7lgxFyBdTkOFeqrTVkdu3bFNqEVlnpnn6kXOEbRelRukskTr1ja5jcDeuBzCseXFRUfuyNH2kcdg3nxa81w/OhedWj44UAoDg0BTezTQL+lOuIj+TfDyIwLKb7xTLI37aq1R1yfQ+r2ti4+xTrlqpJ8+8+dH4HF6Lx7dGpkiB3W6yjpIzmLgkWcA38QeRz9ScJHttuHx2GW88pfB6P0+3eXJBKGVWHBgCPAi9WT5SScW0z7oeCgFAUrrro7Ef+KTTRJweN0a6cVSOxsx5EcxVaae82fXYC6n9HGub5NPjzb6Ej1H0zpGXFhMU14txiRuxDMWt6gv213CUm9TP2hh8HCnOldrNf7vuWPUxgigP/9k=">
            <a:extLst>
              <a:ext uri="{FF2B5EF4-FFF2-40B4-BE49-F238E27FC236}">
                <a16:creationId xmlns:a16="http://schemas.microsoft.com/office/drawing/2014/main" id="{CE11E04C-5B10-9D45-9F83-21E34064CC2E}"/>
              </a:ext>
            </a:extLst>
          </p:cNvPr>
          <p:cNvSpPr>
            <a:spLocks noChangeAspect="1" noChangeArrowheads="1"/>
          </p:cNvSpPr>
          <p:nvPr/>
        </p:nvSpPr>
        <p:spPr bwMode="auto">
          <a:xfrm>
            <a:off x="152400" y="15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9398" name="AutoShape 12" descr="data:image/jpeg;base64,/9j/4AAQSkZJRgABAQAAAQABAAD/2wCEAAkGBxQTERUUEhQWFhUXGBgYFxgYFxsZHRocGRwaHx4bHhgcHSgiGBwlHRgYITIhJSkrMC4uGh82ODMsNyotLi0BCgoKDg0OGxAQGywmICU0LDQ0NywsLCw0LCw0LCwsLCw0LCw1LSwsLywsLCwsLCwsLCwvLCwsLCwsLCwsLCwsLP/AABEIAJ8BPQMBEQACEQEDEQH/xAAcAAEAAgIDAQAAAAAAAAAAAAAABgcEBQEDCAL/xABMEAACAQICBgYFCQYCCAcBAAABAgMAEQQhBQYHEjFBEyJRYXGBFDJykaEjQlJTYoKSorEXM5OywdNDwiRjc4Ozw9LhFTVEVNHw8TT/xAAaAQEAAwEBAQAAAAAAAAAAAAAAAwQFAgEG/8QAPBEAAgIAAwUFBwMDAgYDAAAAAAECAwQRIQUSMUFRImGRodETMnGBscHwFBXhIzNCNFIGQ4KSwvEkU2L/2gAMAwEAAhEDEQA/ALxoBQCgFAKAUAoBQCgFAKAUAoBQCgFAKAUAoDgmgIFs31t9MxGNRmv8oZYf9kbIABysFQnvermKo9nGL8fiV6bt9tE+qmWBQCgIftT042FwDGNt2WR1jQjl85j+FSPMVawlSss14IhvnuQzJFoPSS4nDxTrwkRWt2EjMeINx5VBZBwk4vkSRlvJMzq4OhQCgIDpbW3o9OwYbe+T6MxPn/iTWZcuZ6sQH+0arkKM8O58/svx+BXlblaok+qmWBQCgFAKAUAoBQCgFAKAUAoBQCgFAKAUAoBQCgFAKAUAoBQCgFAKAjG0nS3o2jpmBs7jokzsbyZEjvC7zfdqxha9+1IhvnuwbKT1A0v6LpCCQmyFujk7N18rnuB3W+7Wtia9+toz8PPdmj0nWCawoBQFIbbNLdJjEgB6sCXb25LE/lCfiNa+Aryg5dTOxk85KJJNiGl9/DS4ZjnC2+nsSXJA8HDH74qvj68pqfUmwk847vQsuqBbFAfE0oVSzGyqCSewDMmvUs9AeXdLaVefEyYm5DPIZF7Vzuo+6LDyr6GFajBQMac257x6T1c0oMVhYZ1t8ogJA5NwZfJgR5VgWw3JuPQ14S3opmyrg6FAKAUAoBQCgFAKAUAoBQCgFAKAUAoBQCgFAKAUAoBQCgFAKAUBTm3LS29LBhgckUyv7TdVfMAN+OtTZ9ejn8ihjJ8Ila4jCMqRsw6sqlkPaFdkP5kPwrQUk20uRTcWsmejtQ9MelYCCUm77u5J276dUnztvfeFYOIr9nY4mvVPfgmb+oSQ+J5QiszGyqCxPYALk+6vUs3kDzDi5pMdjGYC8mIl6oPLfayrfsAIHgK+gilVXlySMeTdk9OZtdmul/RtIwsclkPQv4SWA8LOEJ7gajxde/U+7U7w0t2w9GVhGqKAhu1jS3QaNkANmmIhXwa5f8gYeYq1g4b1q7tSDET3a2ULFg3aN5VF0jKBz2dJvbvv3TW05JNLqZai2my3Nh2mN6GbCsc426RPZfJgO4ML/frL2hXlJT6l/Bzzju9C0Kzy4KAUAoBQCgFAKAUAoBQCgFAKAUAoBQCgFAKAUAoBQCgFAKAUBwTQHmHWrSvpWMnnGYdzuewvVTLt3QtfQ0w3K1Ex7Zb82ywNp+rnQ6MwJA62HAicj7ai7H76D8VUcJdvWy7y3ia8q13HGwzS9pJ8KxyYCZPEWV/Mjc/Ca92hXop/I8wc+MS4Kyy8Qza1pboNHSKD1pyIR4Ncv5bgYeYq1g6961d2pBiJ7tbK02P6O6XSSMRlCjyd17bgHve/3a0MbPdqy6lPCRznn0NRr7o30fSOJjFwOkLryyk64t4b1vKpcNPfqTI747tjL81P0v6XgoJ/nMgD+2vVf8wPlasW6v2djialct6KZuaiOyktt2lukxceHByhS7e3JY2I7kCH7xrXwFeUHLqZ+MnnJRM7UvVvpdA4s2u85d07+g9QfxEb31Hfdu4iPd9/4O6a86X3kN2eaY9G0hBITZGPRv7MmVz3Bt1vu1bxVe/U0VsPPdsR6RrBNYUAoBQCgFAKAUAoBQGPpDGLDFJK/qxozt4KCf6V43kszuqt2TUI8W8jjRuPSeJJYjvI4DKf6HsIORHIg0TzWaPbapVTcJrVGTXpGKAUAoBQCgFAcMwAuTYDMk0CWZD9N7SMHBdY2M79kdt3zkOVvZvUbtSNXD7HxFuslurv4+HHxyIRpPaji5LiJY4RysN9vxN1fy1E7ZM2KdiYeHvty8l5a+ZG8ZrNi5DeTFTeAkKD8K2Hwrhyb5mhXgsPD3a14Z/U1smIZz1nZj3sW/U15nmTqCjwWXyEeJZD1XZT3MV/Q0zyDgpcVn8jZ4PWfGR5x4qbwMhcfha4+FdKTXMr2YLDz96teGX0yJHozajjI7CVY5hzuNxvxL1fy10rZIoW7Ew8/cbj5rz18zdab2mQzYGdY1kjxDIUVSLjr5Eq65dUEnO3CrWGsg7Fv6LvMXGbGxNUG61vfDj4cfDMrjUXRvT6Rw0ZGXSB29mPrkHuO7bzrdxFiVTkj5aqt+13ZLJovnXbRnpOAxEQF2MZZR9pOsv5lFY1E9yxSNK2O9Bo896r6W9FxcGI5I4Lewcn/KWrcur34OJlVS3Jpnp9WBFxmDwr542SkdtmlukxiQA9WBLn25LE/lCe81r4CvKDl1M7GTzkokh2GaO3cPPORnI4QezGL3Hm5H3ag2hPOSj0JsHHKLZqtumjbTYfEAZOjRse9DvL5kO34ak2fPRxI8ZHhIythmmP3+FY9kyfBXH8h8zXO0K+E/kdYOejiWvLIFUsxsACSewDiazVqXTy3p3SRxOImnN7yOzAcwCeqvkth5V9HXDcgo9DGslvzbPSmrWjvR8JBDzjjVW72t1j5tc1gWz35uXU14R3YpHnHWrRno+MxEFrBJGCj7DdZPyMtbtM9+tSMm2O7No9B6j6Y9LwMExN3K7sntp1WPmRfwIrEvr9nY4mpVPfgmb2oSQUAoBQCgFAKAUAoCIbVZJBo5xGpIZkEhHzUBuT4XCqe5jyqO15RNTY6g8UnJ9cu9/mpXWouuTYJ9x7th2N2UcUP0l/qOfjxhhNxfcb20dnLErejpJefc/sy69H4+OeNZIXV0bgym/l3HuOYqymnwPkbap1ScJrJoya9IxQCgFAcMwAuTYDiTQJZkM1h2kYWC6wn0iTsQ9QeMnD8N6ilalwNbDbHvt1n2V38fD1yKt1j1qxOMPy0lo+Ua9VB4j5x72v3WqGU2+J9JhcDTh/cWvV8f4+RmaA1ExeKswTooz8+W63H2U9Y+4A9texg2RYnamHo0zzfRevAn2itlmFQAztJM3MX6NfIKd73salVS5mJdty+X9tKK8X56eRKMDq7hYf3WHhU9oRb/iIua7UUuRm2Yu+z35t/M2ai3CuiuGUHiL0GZrMbq5hJf3mGhY9u4t/xAX+NcuMXyLNeMvr92bXzIvpTZZhXF4Gkhbln0i+Ybre5hXDqXI0aduXx/uJS8n5aeRBNPag4zDXbc6aMfOiuSB3p6w8rgdtRSrkjaw21cPdpnuvv9eH0N1sY0fvYiae2UaCNT3ubnzAT81S0ylk1noZ+39xKGi3nnrzy6fDXyLdqU+bPMOtejfRsbiIbWCSNuj7DdZPystfQ0z361Ix7o7s2iR6N2p42GGOJUw7LGqoC6SFiFFhciQAmw7Kglga5Sb11+HoTRxckssiIaV0g+ImkmktvyMWa3AX5C5NgBkM+AFWYQUIqK5FacnKWbJPq/tHxWDw6YeGPD7ib1iySFjvMWJJEgBzJ5VXswcLJOTb8vQnhipQjupHRrRr5iMfCIp44AocOCiuGBAI4mQi1mI4V1VhYVS3otnluIdiyaNNq/pmTB4hJ4d3fW4swJUhgQQQCCRnfjxAqWytWR3ZEVdjhLeRJtK7UcbiIZIXTDqsilGKI4azCxsTIRmMuFV4YKuMlJZ6fnQnli5SWWRDsJOY5EcAEoysA1yDukGxAIJBtnYirUlmmivF5PMnn7YMd9Xhf4cn92qf7fV1fl6Fr9ZLoiI6yadkxs5nlWNXKqp6MMAd3gSGZje1hx5CrNVSrjuor22Ox5s2equvOJwEbxwLEyu2+RIrNY2Ay3XXiAPdUd2Gha85ZndWIlWskjd/tgx31eF/hyf3ai/b6ur8vQl/WS6Iftgx31eF/hyf3aft9XV+XoP1kuiH7YMd9Xhf4cn92n7fV1fl6D9ZLoh+2DHfV4X+HJ/dp+31dX5eg/WS6Iftgx31eF/hyf3aft9XV+XoP1k+iLO1NxePmj6XHJDEGHUjRHVx3uWkIX2bX7bcKzr41ReVebLtbm1nIklQEgoBQHDqCCCLg5EHmKHqeWqKn102bshabBLvJxaH5y+x9IfZ4jlfgK8qstUfS4DbEZJQveT6+vr4kI0TpjEYSQmCRo2vZl5EjkyHInlmLjuqNNrgbF+HqxEcrEmuX8Mnei9rLAAYjDhu1omt+Rv+qpVd1Ma7YKetU/H1XobuLargzxSdfFFP8rmulaim9hYlcHF/P1R1T7V8KPUinb7qKPi9/hR3LodR2Fe+Morx9DQ6R2sTtlBBHH3uxkPuG6AffXLtfIu1bBrX9yTfw09fsQ7TGsGJxP8A/RM7j6N7L+BbLfyvUTk3xNajCU0/24pfXx4m10DqHjMTY9H0Mf05brl3J6x9wHfXUYNlXE7Uw9Ome8+i9eBZ2rWoWGwlnI6aUfPcDI/ZTgvjme+po1pHzuL2pdiOz7sei+75/TuJXUhmigFAKAUAoBQCgOqHDIhYoqqXO8xAA3jYC5txNgM68ySOpTlJJN8Dtr05IdrRs6w+NxBnkklRiqqQhQA7t7HrITe1hx5CrVOLnVHdSRBZRGbzZqP2OYT6/E++P+3Uv7hZ0XmcfpId4/Y5hPr8T74/7dP3CzovMfpId51YvZLgYkaSTEzoii7MzRAAd5MderH2t5KK8zx4StcSqtPLhRLu4MzNGPnylbse1VCgqvjmewVpV77Xbyz7ijZuZ9g7NW9Xp8bN0UC3tYu59VB2sf0HE28a8tujVHOR7VVKx5ItSPY3hbDexGILWFyOjAJ52BQ2Hdc+NZr2hPkl5l1YOB9fscwn1+J98f8Abp+4WdF5nv6SHeaDWzUrRmAS8uIxLSEdSJWi3m7/AN31V+0ficqmpxN1r0S8yKymqtZvMrNiLm2Q5XN8vGwv7hWgUmT7UbZrJi16bEloYSOpa2+/Yw3gQqd5GfLLOqWIxire7HVlqnDbyzlwJb+xzCfX4n3x/wBuq37hZ0XmWP0kO8fscwn1+J98f9un7hZ0XmP0kO8r3XPRej8Mxiws008oNmYsnRpbiLhAXblYGw5m4tV6ids9ZpJFS6NcdI8SN4TDPK6xxqXdjZVUXJPhU8pKKzZDGLk8kXds/wBnSYTdnxNpMRxUcVi8PpP9rly7TkYnFuzsx4fU0qMOoaviWBVIsigFAKA+Y5AwupBFyMjfMEgjxBBHiKHrTXE+qHhptO6r4XF5zxAt9MdV/wAQzI7jcVzKCfEt4fG34f8Aty06cV4EKx+yRb3gxLAdkiBvzKV/SonT0Zr17ff/ADIeDy+uf1NS+ynGXykw5He0g+HRn9a8dUi0tu4fnGXgvU7MPsnxJ9eaFfZ33/VVp7JnMtvUr3Yt/HJeputH7JoVzmnkk7kAjHhnvH3EV0qerKdu3rH7kEvjr6Eu0PqxhMNnDAit9Mjef8bXPxqRQS4GXfjb7/7km104LwWhuK6Kp8TSqilnYKozJJAA8SeFD2MXJ5JET0rtHwMNwrtMw5RLcfjJCnyJqN2xNOnY+Js1a3V3+nHyIzjdrbm/Q4ZR2F5CfeqgW99cO59DRr2BH/Ofgvu/Q1Um1HHHgIF8I2/q5rn2siyth4Zf7vFeh8rtPxw+pPjGf6NT2sj17Ewv/wCvH+DNwm1jEj95BC/slk/UtXvtWQz2DS/dk18cn6Eg0btWwz2E0ckR5kWkUeY635a7Vy5lG3YV0fcafk/TzJforTeHxIvBMknaAcx4rxXzFSKSfAy7sNbS8rItfnU2FekAoBQCgFAaPWrWrD4CPema7H1I1zd/Ach9o5edhU1NE7XlEjstjBZsojW3W/EY97yndjBukSnqr3n6bfaPfYC9q2acPCpacepmW3Ss+Bkak6kzY975xwKevKRx+yg+c3wHPkDziMTGpd51TQ7Hm+BfmhNDQ4SEQwIEQe9jzZj85j2/0rFsslN70jTjBRWSM+uDorbXnaekO9DgiskvBpOKJ4fWN8B35ir+HwTl2p6IqXYlR0jxKbxOIkmkLuzSSOcybszE5Ad/IADuArVSUVktEZ7bm+8tnZ/szCbuIxygtkUgOYXvk+k32eA53OQzMTjM+zX4l+jDZdqRalZxcMXSWkYsPG0szrGi8WY/DvJ5AZmuowcnlFankpKKzZSmvG0mXFb0OG3ooOBPB5B3keop+iMzzOdq1sPg1DtS1f0M67EuWkeBEdBaEmxcohw6bzHieCqPpM3zV/8AwXOVWrLI1rekQQrlN5IvzUrUuHAJcdedhZ5SM/ZUfNXu5875Wxb8RK19xp1UxrWnEk9VyYUAoBQGHpjHjD4eWZuEaM1u2wyHiTYedeN5LMloqdtka1zeRUmz3XY4eRosSxMUrFt8/wCG7HM+wxzPYc+2q8J7vE+n2ns1XRU6l2lpl1Xqv46Fyo4IBBBBFwRmCDzvVk+UaaeTPqh4KAUAoBQHXiMQsal5GVFAuWYgADvJyFG8jqMZSe7FZsr3WXajGl0wa9I31jAhB4DIv8B3moZW9DcwmxJy7V7yXRcfRFaaW0xiMU4M8jyEnqryBP0UGQPgL1C23xPoacPVRH+nFL85s3WiNn2OnsejEKnnKd0/gALe8CulXJlO/a2Gq0z3n3evD6kswOyRB++xLt3RoqfFt6/uFSKnqzMs2/P/AAgvm8/pkbiHZjgAM1lbvaQj+W1deyiVZbaxT4NL5ep9vs10ef8ADceEr/1NPZRPFtnF/wC5eCNditk+GN+jmmQ8rlWA8t0H4146kTw29evejF+K+/2I5pPZXikBMMkcw7M42PgCSvvYVw6mX6duUS0mnHzXr5EPx2j58LIOlSSFweqSCufarjI+Kmo2muJq121Xx7DUl+cV6k72ea6YuTEx4aUiZHv1mydAqk33h6wy+cLkkZ1LCcs8jF2ns6iFUrodlrpwevTl8vAtmpz5kUAoCu9edpseH3ocJuyzcGfikZ/zsOwZDmcrVew+Dc+1PRfUq3YlQ0jxKXx+NkmkaSZ2d2zZmNyf/gdgGQ5VrRiorKKM6UnJ5snez/Zw2K3Z8UGTD8VTg0o/VEPbxPK2RqlicYodmHH6FqjDb3alwLsw2HSNFSNQiKAFVRYADkAOFZLbbzZopZHTpXScWGiaWdwiLxJ/QDixPIDM17CEpvKK1PJSUVmykdeNo8uL3ooLxYfgeTyD7RHqr9keZN7DXw+DjX2pav6GddiXLSPAhujsBJPIsUKF5GNlVf8A7YAcychVuUlFZy4FaMXJ5IvTULZ/HggJZrSYm3rcVjvxCX58t7j2WBN8bEYp26LRGnTh1XrzJvVQsEa1w10w+ATrnfmIukKnrHsLH5i9577A2qxRh52vTh1Irbo1rUonWbWbEY6TfnbIepGMkTwHb2scz4WFbFVMKllEzLLZWPUydTtUJ9ISWj6kSn5SUjJe4fSa3Lwvaub8RGpa8Tqml2PuL91c1fgwUIigWw4sxzZz9JjzPwHIAVi22yslnI04QUFkja1GdigFAKAUB14mBZEZHUMrAhlIuCDxBFeNZ6M6jJxalF5NFJ68ajyYNjJEC+GPPiY+5+7sb358a04OPwPr9n7TjiFuT0n9fh6eHdi6q67YjBWQfKw/VuTl7DZ7nhYjjlfOkZuJJjNm1YntPSXVfdc/qWZojaLgpgN6Qwt9GUWH4xdfiPCplbFnz1+yMTXwW8u704+RJMPpKFxdJY3HarqR7wa7TTM+VNkHlKLXxRzPpGJBd5Y1HazqP1NM0I1TlpGLfyNJpDXvARccQrnsjvJ8VuB5muXZHqXK9l4qzhBr46fUh+mNrDG4wsFvtym5/hqbfm8qjdvQ1KNgpa2y+S9X6ED0tpnEYpwZ5XkN+qvIE/RQZA+AvUTbfE26cNVRH+nFL85skurmzfEz2af/AEeP7QvIR3J83xaxHYa7jW2Z2K2xTVpX2n5ePP5eJaWr+q+GwY+RjG9axkbrOfvcvAWHdU8YKPA+cxONuxD7b06cvA3NdFQUAoBQCgFAdOKwqSKUkRXU8VYBgfI140nozqE5Qe9F5PuNDobUvD4XFHEQby3Rk6Mm6jeKm63zHq2te2fKuVWk80Xb9o3X0qqzXXPPmSSuygKAx9IYQSxSRNcLIrIbGxswINiOBzr2Mt1po8azWR5e0to58NPJBJ60bFT324EdxFiO4ivooTU4qS5mNOLjJpk/2QarYfEl55iJGicAQkdUXFw7fSBNwBw6p45WpY26cMox58y1hK4y7TLqrJNAUBXe2jQZmwi4hLk4cneGfqPYE27QQpv2b1XsDZuz3XzKuKhvQzXIpAd/CtczUekNStVsPgoR0PXZ1BaY8XvmLfRTsUfE51g33zsl2vA16qowWhI6gJRQHn/azoM4fHtJmUxF5VJN+tkHW57DY9wZRyrbwVu/Xl0MzFQ3Z59TWah6DixmNSCZyikM1hxcrnuA/NuLm/Yp8akxNkq63KKOKK1OeTPReAwUcMaxRIERRZVUWA/78786wpScnmzVSSWSMiuT0UAoBQCgFAKA4IvxoCDaxbM8PMS+HPo7nkBeM/cy3fukDuqKVSfA2cLtq6vs2dpefjz+ZAtJbPcfEcohKPpRMD+U2b4VE65I2qtrYWz/ACy+K9M0aOXQeIX1sNMPGFx/lrnJ9C6sVS+E4/8AcjiPQmIb1cNMfCFz+i0yfQPFVLjOP/cjcYHUTHy2thygPORlS3iCd74V0oSfIq2bUwsP88/hm/48yU6J2THI4qe3asI/zuP8tdqrqZt23lwqh4+i9SeaE1ZwuE/cRKrc3PWc/fNzbuGVSxgo8DFxGNvv/uSzXTl4G3roqnxNMqAs7BVHEkgAeZoexi5PJIjuO18wERscQrn/AFYaT8ygj41w7Iov17Lxc+EMvjp9TTTbV8ID1Yp2791APi9/hXLuRbjsLEPjKK8fQ6Rtaw/1E35P+qvPbLodfsN3++Pn6GVhtqmDY2ZJ07yikflYn4V6rURz2HiVwcX8/VI3mj9c8DNYJiYwTlZyYzfss4F/KulZF8ynbs7E1+9B/LX6Zm9U3zHCuykc0AoBQEdk1xw6Y18HK3RyDc3Gb1X3wDYN81rm1jxysSTap1h5uvfWqI/axUt18SRVASFR7btX848Yg42ilt+Rj8VJ9gVp4C3jW/kUcXX/AJIjGyrTno2kEVjaOf5JvEnqH8XV8HNWMZVv1581+Mhws92eXUvjS2N6CCWYjeEUbyWva+4pa1+V7VjQjvSUeppSlupswtW9ZcPjY9/Dvci28hydL8mX+ouDbImu7aZ1PKSPIWRms0bTEQK6MjgMrAqwPAgixB7iDUabTzR01msmeZNZ9DNg8VLh2udxuqT85DmreJUi/fccq+gpsVkFIx7Ybkmi5Nj2nOnwPRMbvhzufcOaHwAuv3KysbXu2Z9fxmjhp70Muhv9ZtaIcCYTOGCSsV3wL7hAvcqMyPC57qhqplbnu8iSdihxNvhcSkiK8bK6MLqykEEdoI41E008mSJ5kZ2l6v8ApmBcKLyxfKx9pKjNfvLcW7d3sqxhbfZ2LPgyG+vfhkef9F49oJo5o/WjZXXvsb2PceB7jW3OClFxfMy4ScZJnqLRuNWeGOWM3SRVdfBhfyNfOyi4txfI2U81mjJrk9FAKAUAoBQFdrr8I9KzRSt/o1xErckdMix+yWLAnlZTwvUPtMpa8Dd/anPBxnBdvj8U/wCNV8ywwamMI5oBQCgFAKAUBr9M6agwqb88ioOQOZbuVRmx8K5lJLiT0Ya2+W7WsytNP7U5XuuEQRr9Y4DP4hfVXz3qhla+R9Bhthwjrc830XDx4/QguMxs2JkHSvJM5OQJLn7q8vACo22+JtV1VUR7KUV4eL9Tc6P1Ex8tiICgPOQhPynrfCulCT5FS3amFr/zz+Gvnw8zd4fZPiT680K+zvv+oWulUynPb1K92LfgvUyTskl/90n8M/8AVXvsX1I/3+H/ANb8f4MLE7KsWPUkgceLKfdukfGvHVIlht3Dv3oyXg/uaDSOp2NhzkwzkdqWkHj1CSB4gVw4SXIvVbRw1nuzXz0+phaK03iMMfkJnjsc1But++NrrfxFeJtcCa7DU3L+pFP868SwNAbVeC42PL62MfFoz+oPlUqu/wBxh4nYXOh/J+vr4loKbi9TnzhzQFFbY9FTLjmnaNuhdUCvxW4UAgkeqbjgePKtjAzi693PUzsXCW9vcjr1L2kzYTdin3poBkM7yIPssT1h9k91iOFe34ONmsdGeVYpx0lqi3Wlw2k8G6xuJIpVKkjip4i6nNXU2ax7BWZlOmabWqL3ZsjkuB5wx+DeCZ4n6skbFTbtU8QezmD4VvRkpxTXBmRJOEsuh6A0fpBtI6HdksZZcPLGRkPldxkIz4AtmL8iKxJQVN+T4JrwNVP2lWnNFCo+IweIy6SCeM+yw8vnKfMEdorZ7FkeqMztVy6Mt3UvajHPuxY3dil4CThG/j9W3jl3i4FZl+CcdYaov04lS0lozq216A6SFMWg60XUktzjY5H7rH3OeyvcBblLcfP6nmLrzjvLkQbZdpv0XSEe8bRzfJP2dYjcPk9hfkGarmLr3631WpVw092fxLC20aKmmw0TQxs4idmfdzIBW193iR224eFUcDOMZvefEt4qDlHQq7VTW7EYF7wtvRk3aJs0bvH0W+0O69xlWjdh4WrXiUqrpVvuLy1S1yw+PX5NtyUC7RMRvDtI+mveO0Xscqx7sPOp68OppV3RsWhTW0zV/wBExzhRaKX5WPsFz1l8mvlyBWtXCW+0r14oz8TXuz+JPdiWnOkw8mFY9aE7yew5zHk9/wAa1Sx9eUlNcy1hJ5x3ehZdUC2KAUAoBQCgKK191SkwkrSC7wSMSH4lSxvuv33OR5+NVZx3WfZbNx8MRBQekly696/NDK1M2gSYQCKYGWAZCx68Y7Fv6y/ZNrcjyr2E93Qjx+yYXtzr0l5P0ff/AOy2dDaew+KW8Eqv2rezDxQ5jzFTqSfA+Zvwt1Dysi19PHgbKuiuKAUBodL644PD3Ek6lh8xOu1+whb7vnauXOKLtGz8Rd7sXl1ei8/sQHT21SV7rhI+iH03sz+S+qp8d6oZWt8Dbw2w4R1uefctF48foQcCfFzf4k8zeLtb+ii/cB3VHq2bH9LD18oxXy/H5ssDVzZYTZ8a9ufRRnPwaT+i/iqWNXUw8VtxLs0L5v7L18CxdFaGgwy7sESRjnYZnxY5se8k1MopcDBuxFtzzsk3+eRn16QigFAKAUBqdNat4bFD5eFWP0x1XHg4sfK9q5cU+JZoxl1H9uTX08OBBJ9lpTExNFIHgEiF1fJwoIJzGT3AI5cedROrXQ2o7cUqpKccpZPLLhn9vMtGpz5wUB14iBXUo6hlYWZWAIIPIg5EV6m080Gs+JVGueynjLo/xMDH/hsf5W8jwFaVGO5WeJStwmesCutFaUxOBnLRM8UimzqwIvb5roePgeHKxq9OELY5PVFOM51vQzdcNOR410xATo5yu7OozVitt2RTxzGRB4bq8eNcUVOpOPFcju6yNmUuZLdiGnNyaTCMcpR0kftqOsPEoAf93VbH15xU1yJ8HPVxLM1m1Xw+Oj3Z06w9SRcnTwbs7jcd1Z9V06nnEuTrjNZMo/XHUTEYEliOlg5SqOHtr8w9+Y4Z3yrYoxULdODM23DyhrxR96sa8y4eM4ecGfCOpRoyesqsLHcY8Mj6py7N3jXl2GjN70dJHtWIcVuy1RFsQqh2CMWUE7rWsSL5G3I25VZWbWpA8k9D0lqPpv0zAxTE9e25J7aZN4X9YdzCsDEV+zscTXqnvwTNFrps2gxe9LBaCc3JIHUc/aUcCfpDPPMNU1GMlXpLVEVuGjPVaMpnSmjMTgZwsqvDKpujAkXt85HHEd4OXOxrVhOFsc1qjPlCdb1N1pnXA47BiHFi88R3oZlHrcmRwOFxndciVW4GZqKGH9lPehwfFEs7vaQylxMDUbTfoeOimJsl9yT2HyJPhk33RXeIr9pW4nFE9yaZ6WrANcUAoBQCgFAdeIgV1KOoZWFmVhcEHkQeNGszqMnFqUXk0VlrNstzL4Fh29C5/kf+je+oJVdD6HCbc/xvXzX3Xp4FeaR0ZPhnHTRyRMDkSCM/suMj5GommuJu1XVXx7Ek1+cV6mbhNbcbGLJipbfabf8A5716pSXMhngMNP3q19PpkZD68aQPHFP5Kg/Rab8upwtmYRf4LxfqarHaYnlymnlcHk0jEfhvb4V423xLNeGqr1hBL4JfUzdFap4ye3RYd7fSYdGvjdrX8r16ot8iK7H4er35r5a/T7k40HsoGTYua/8Aq4sh5yEXPkB41JGrqY2I26+FMfm/T+WWForRMOGTcgjWNedhme9mObHvJNTKKXAw7r7Lpb1km3+eBm16QigFAKAUAoBQCgFAKAUAoBQEd1s1Nw2PX5Vd2UCyyrYMOwH6a9x7TaxzqenETqenDoRWUxsWpR2tmp2JwDfKrvRE2WVQd09gP0G7j32J41sU4iFq049DNtolX8DU6K0g2Hnjmj9aNww77HMHuIuD3GpJwU4uL5nEJbskz1Do/GLNEksZukiq6nuYXH6189KLi2mbKeazR3soIIIuDkQedcnpWOueypJLy4C0b8TCckb2D/hnu9Xh6taFGOa0s17ypbhVLWPEqHG4OSGRo5UZHXIqwsR/27+BrUjJSWaM+UXF5MsTYlpzo8RJhWPVmG+ntoMwPaTP/diqOPrziprkW8HPVxLprJNAwdMaIhxURixEauh5HiD2qwzU94ruFkoPOLOZRUlkyl9c9mc2FvJht6eDiRa8iDvUeuPtL5gWvWrRjIz0lo/Iz7cK46x1RAavFQ9D7L9OelaPj3jeSH5J+07oG6e+6Fc+29YWLr3LH0epr4ee/BEtqsTCgFAKAUAoBQHDqCLEAg8jQ9Ty4GoxGq2Cc3bCwEniejUE+YFc7kehZjjsTHRWS8WdSam4Af8ApYfNb/rXm5HodPaOKf8AzH4mxwWioIf3UMUfsIq/oK6UUuBBZfbZ78m/i2zMr0iFAKAUAoBQCgFAKAUAoBQCgFAKAUAoDrngV1KOoZWFmVgCCDyIORFeptPNBrPiVTrnsp4y6P8AEwMf+Gx/lbyPAVpUY7/GzxKVuEz1gbXY1pVjBLg5QyyYdrhWBDBHJNiDndW3vAMtRY6C3lNcGd4WT3d18UWLVEtCgNNrNqxh8dHuzpmPVkXJ08G7O43B7KlqunU84nE64zWTKY0/qji9FTJiE+UjjdXWVQbCxvaRfmX4HiDfjnatWvEV3x3Xo2Z86ZVS3lwL20ZjlnhjmjN0kRXXwYXz76x5RcZOL5Gknms0ZVcnooCC66bNoMXvSwWhnOZIHUc/bUcCfpDPPMNVyjGSr0lqivbh4z1WjIhs5afRuk/RcUhjGIG4L+qzLcoytwYG7LlzcXtVrFbt1W/DkQUKVU92XMumskvigFAKAUAoBQCgFAKAUAoBQCgFAKAUAoBQCgFAKAUAoBQCgFAKAUAoDEfRsRmWfcAlVSm+MiVPzSfnLcA2PAiut97u7yPN1Z5mXXJ6KAUBwygggi4ORBoDG0bo+OBOjhUIl2IUcF3jchR80XJNhkL5V1Kbk82eKKSyRlVyeigFAYmktGxTqFlQMAQynmrDMMrcVYdorqM3F5o8aT4mXXJ6KAUAoBQCgFAKAUAoBQCgFAKAUAoBQCgFAKAUAoBQCgFAKAUAoBQCgFAKAUAoBQCgFAKAUAoBQCgFAKAUBWuuum9KQYmYwBhhkCkP0SMoG4pY7xF/W3qhnKSeh9BgMNgbaoqx9t56Zvq8vI0Gj9btMThugJk3bb27Chte9r9XuNcb83wLtuz9n1Ze00z6tlzQk7ovxsL+NWT5N8dD7oeCgFAQDaprDicIcMMNL0e+Jd7qo193o7espt6x4dtQ2yaayZt7HwlN6n7WOeWXNrr0IvNrLpmGKPESOehexVikJVgwuL7g3lv32rjemtfQ0o4PZ1k3VFdpd8s/PR+ZZGpOsPp2FEpUK6sUkAvbeABuL52IYHuva5tepoS3kfP7Qwn6W7cTzXFfA39dlIUAoCAbU9YcThDhhhpej3xLvdVGvu9Hb1lNvWPDtqG2TTWTNvY+EpvU/axzyy5tdehK9V8U8uDw8kh3neJGY2AuSASbDIeVSQecVmZmLrjXfOEeCbNpXRXFAKAhu0DXP0ILHEA07i/W4IvDeI5kkEAdxJ4WMc57uiNXZmzv1Lc56RXm+nqQKDEaanXp0bEsvEFSFBHasYsGHgpqJOb1NuUNm1P2clHPx8+XiWtqfipJcFC8xJkKnfJAU3BIzAAscuyp4POKzPmcbCEL5Rhw5G5roqigFAKApzWfaFihi5lw0oWJGKL1Ea+7kTcg3uwJ8LVXlY89D6vB7JodMZWxzk9eL/OBZ2q2lvSsJDNzZev3OuTD8QPlapovNZnzuMo9hdKvp9OXkbWuisKAUANAUhobWvS+Kfo4Ji77pa25h1yFrm7KBzFVIzm+D+h9hfgNn0R3rI5Lhxl9mbrVXXzFLi1w2Os28/RklAjo5NlvugKRew4c737ZI2PPJlTGbLodDuo5LPjmmufHX8yyLVqc+aFAKAUBUet+tmPj0jLh8PMQu/GkaBIjm6JldkJzZuZ51WnKW80mfUYHAYWeFjbZHk23m+TfR9De6mz6WOKAxu/0O6195IQN7lmgv213Dfz1+xSx8cAqf6GW9mucuHzN/p7SEiuVRtxF6MMbhSzSE5Fij7ihVubKSSwzWxv3Jso4eqDWbWbefgu7NZt/HTLnnprZtaWw0cbyq8qzbxS+4GXdNj1gFDxsCpQ7oNjnxrzfyJ44JXScYtJxyz45a+OTWueuWfA2mvf/AJdiv9k1ez91kGzv9VX8UQ/YlwxXjF+klcU8zV2/xr+f2LOqY+dFAKAUBVm231sJ4T/8mq93FfP7H0n/AA/ws/6f/IimM1kxM+GhwO6iooiUfNLZDcLM7WAN1a+XLO1c7zaUTShg6arZYnNt6/Lrote4tzUTV44LC9G5BkZjI9uAJAFh2gBR53qeuO6j5jaOLWJu31wWiJFXZQFAKAqzbb62E8J/+VUF3FfP7H0n/D/Cz/p/8ic6lf8Al+F/2Mf8oqSHuoxsf/qbPi/qbquyoKAUBRm0O3/i8nTX6Pehvx/d7iXt3et53qrP3nmfZbM/0S3OPa8c3l9i8Y7WG7a1ha3C3K3dVo+OeeepyKHhzQCgFAaTXLS/ouCllBs27up7bZL7ib+ANczeUS3gcP7e+MOXP4LiU/qvoeKXCYxpJI1kCBYAzqpLLZzYMee6i3+01V4pNM+qxmIsruqUU2s9dHw4eWr8CU7GNL/vsKx/1yfBXH8ht3mu6nyM3b2H925fB/VfctKpz5wUAoDg0B501V03Jg5DNCiswjKneBIAYpmbEc90cedU63lqfe4zDQxEfZzeSz5fMk2pOh5dIY04yVl3UlEj2IuXWxVQgzC5LmeQ5m9dxi5PNmdtDEV4TD/p4J5tZL4c3n1/NC5qsnyYoBQCgKJ13LjTEpiv0nSw9HaxO/uR7uRyPWtxyqrP32fZ7P3f0Md/hlLP4ZvPyJ1qRiNKtiSMdv8AQ9G1t5IlG/dbZoAeG9UkN/PtfYxtoRwKq/8Aj5b2fWXDXqSrSGjC8gljYK43QQyllbdJK3AZSGG81iDbrG4bK0jXMzK7lGO5JZru0a69eOnLlo1qYsWrUbD/AEgJLYncXdISMMSSFUsxFyc87ZKAFAApurmSvGTT/p5rrrq/jw+nxzepxryL6OxIH1TV5P3WNnvLFV/FEQ2LRlRiri2cX6SVxTzNTb0k3Xl3/Ysypj58UAoBQFbbYdHySnC9Gu9uia+YFr9FbiR2GoLU20b+w7oVqzeeXu/cwtZdUWl0bhJkUdNFDGki3HWWwHG9rqT28Ce6vJQ7KZNhNoKGKsrk+zJtruf8kl2c6WneHoMSpEkY6rkg76cBcgnrLkLniLc71JXJ8GZ+1KKo2e0qej5dH6MmNSGUKAUBW22HR8kpwvRrvbomvmBa/RW4kdhqC1NtG/sO6Fas3nl7v3JlqhEVwOGVhYiGMEd4UdlSw91GVjZKWIm11f1NvXRVFAKAhm0DUv00LLCQs6Dd63quvHdJ5EEmx7yD2iOcN7VGtszaX6bOE9Yvyf5xK5XGaTw3+iiSSP5oTfQ27la53R4EVDnJaG868Df/AFmk+/J/Tn4FwanYaSPBQJMCJAvXuQxuSTcsCbk3ve9WILKKPlsdOE8RKUOGehua6KgoBQFV7ZMezPFh1B3UHSvwzY3VfcA/4qgteuR9JsKqMYytfF6L6v7eBk6O2UwtFG0s0okKqXC7lgxFyBdTkOFeqrTVkdu3bFNqEVlnpnn6kXOEbRelRukskTr1ja5jcDeuBzCseXFRUfuyNH2kcdg3nxa81w/OhedWj44UAoDg0BTezTQL+lOuIj+TfDyIwLKb7xTLI37aq1R1yfQ+r2ti4+xTrlqpJ8+8+dH4HF6Lx7dGpkiB3W6yjpIzmLgkWcA38QeRz9ScJHttuHx2GW88pfB6P0+3eXJBKGVWHBgCPAi9WT5SScW0z7oeCgFAUrrro7Ef+KTTRJweN0a6cVSOxsx5EcxVaae82fXYC6n9HGub5NPjzb6Ej1H0zpGXFhMU14txiRuxDMWt6gv213CUm9TP2hh8HCnOldrNf7vuWPUxgigP/9k=">
            <a:hlinkClick r:id="rId3"/>
            <a:extLst>
              <a:ext uri="{FF2B5EF4-FFF2-40B4-BE49-F238E27FC236}">
                <a16:creationId xmlns:a16="http://schemas.microsoft.com/office/drawing/2014/main" id="{34379F28-D5C5-B742-9CEF-8ED65B3B500D}"/>
              </a:ext>
            </a:extLst>
          </p:cNvPr>
          <p:cNvSpPr>
            <a:spLocks noChangeAspect="1" noChangeArrowheads="1"/>
          </p:cNvSpPr>
          <p:nvPr/>
        </p:nvSpPr>
        <p:spPr bwMode="auto">
          <a:xfrm>
            <a:off x="71438" y="-1028700"/>
            <a:ext cx="42846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59399" name="Picture 13">
            <a:extLst>
              <a:ext uri="{FF2B5EF4-FFF2-40B4-BE49-F238E27FC236}">
                <a16:creationId xmlns:a16="http://schemas.microsoft.com/office/drawing/2014/main" id="{C91D31AC-0CF3-5042-8471-0DB4D2138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057400"/>
            <a:ext cx="2841625" cy="142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400" name="Picture 16">
            <a:extLst>
              <a:ext uri="{FF2B5EF4-FFF2-40B4-BE49-F238E27FC236}">
                <a16:creationId xmlns:a16="http://schemas.microsoft.com/office/drawing/2014/main" id="{6E7728DC-6ADC-FE4E-A025-7014651653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8825" y="1931988"/>
            <a:ext cx="2057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401" name="Picture 17">
            <a:extLst>
              <a:ext uri="{FF2B5EF4-FFF2-40B4-BE49-F238E27FC236}">
                <a16:creationId xmlns:a16="http://schemas.microsoft.com/office/drawing/2014/main" id="{1DCB1687-8B9C-A74D-BBE5-7802AA5A44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806825"/>
            <a:ext cx="2322513" cy="173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402" name="Picture 18">
            <a:extLst>
              <a:ext uri="{FF2B5EF4-FFF2-40B4-BE49-F238E27FC236}">
                <a16:creationId xmlns:a16="http://schemas.microsoft.com/office/drawing/2014/main" id="{550FDB48-926C-0E4B-9C1E-A6D43BD87C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3900" y="3806825"/>
            <a:ext cx="2838450" cy="119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403" name="Picture 21">
            <a:extLst>
              <a:ext uri="{FF2B5EF4-FFF2-40B4-BE49-F238E27FC236}">
                <a16:creationId xmlns:a16="http://schemas.microsoft.com/office/drawing/2014/main" id="{32203853-A52C-0D42-9EDB-B4F3CC3662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5181600"/>
            <a:ext cx="3624263" cy="93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06D58C8-E483-384B-9C1A-BF29A4C3D19D}"/>
              </a:ext>
            </a:extLst>
          </p:cNvPr>
          <p:cNvSpPr>
            <a:spLocks noGrp="1" noChangeArrowheads="1"/>
          </p:cNvSpPr>
          <p:nvPr>
            <p:ph type="title"/>
          </p:nvPr>
        </p:nvSpPr>
        <p:spPr>
          <a:xfrm>
            <a:off x="0" y="0"/>
            <a:ext cx="9144000" cy="609600"/>
          </a:xfrm>
          <a:solidFill>
            <a:schemeClr val="bg1">
              <a:lumMod val="75000"/>
            </a:schemeClr>
          </a:solidFill>
        </p:spPr>
        <p:txBody>
          <a:bodyPr rtlCol="0">
            <a:normAutofit fontScale="90000"/>
          </a:bodyPr>
          <a:lstStyle/>
          <a:p>
            <a:pPr eaLnBrk="1" fontAlgn="auto" hangingPunct="1">
              <a:spcAft>
                <a:spcPts val="0"/>
              </a:spcAft>
              <a:defRPr/>
            </a:pPr>
            <a:r>
              <a:rPr lang="en-US" altLang="en-US" sz="3600" b="1" dirty="0"/>
              <a:t>Fair Market Value</a:t>
            </a:r>
          </a:p>
        </p:txBody>
      </p:sp>
      <p:sp>
        <p:nvSpPr>
          <p:cNvPr id="44035" name="Rectangle 3">
            <a:extLst>
              <a:ext uri="{FF2B5EF4-FFF2-40B4-BE49-F238E27FC236}">
                <a16:creationId xmlns:a16="http://schemas.microsoft.com/office/drawing/2014/main" id="{7088C449-5B6D-5F45-8F7E-40E75BA01D00}"/>
              </a:ext>
            </a:extLst>
          </p:cNvPr>
          <p:cNvSpPr>
            <a:spLocks noGrp="1" noChangeArrowheads="1"/>
          </p:cNvSpPr>
          <p:nvPr>
            <p:ph idx="1"/>
          </p:nvPr>
        </p:nvSpPr>
        <p:spPr>
          <a:xfrm>
            <a:off x="457200" y="1295400"/>
            <a:ext cx="8229600" cy="4525963"/>
          </a:xfrm>
        </p:spPr>
        <p:txBody>
          <a:bodyPr rtlCol="0">
            <a:normAutofit/>
          </a:bodyPr>
          <a:lstStyle/>
          <a:p>
            <a:pPr marL="0" indent="0" eaLnBrk="1" fontAlgn="auto" hangingPunct="1">
              <a:spcAft>
                <a:spcPts val="0"/>
              </a:spcAft>
              <a:buFont typeface="Arial" panose="020B0604020202020204" pitchFamily="34" charset="0"/>
              <a:buNone/>
              <a:defRPr/>
            </a:pPr>
            <a:r>
              <a:rPr lang="en-US" altLang="en-US" dirty="0"/>
              <a:t>Fair Market Value (FMV) is an elusive concept</a:t>
            </a:r>
          </a:p>
          <a:p>
            <a:pPr algn="just" eaLnBrk="1" fontAlgn="auto" hangingPunct="1">
              <a:spcAft>
                <a:spcPts val="0"/>
              </a:spcAft>
              <a:defRPr/>
            </a:pPr>
            <a:endParaRPr lang="en-US" altLang="en-US" dirty="0"/>
          </a:p>
          <a:p>
            <a:pPr lvl="1" algn="just" eaLnBrk="1" fontAlgn="auto" hangingPunct="1">
              <a:spcAft>
                <a:spcPts val="0"/>
              </a:spcAft>
              <a:defRPr/>
            </a:pPr>
            <a:r>
              <a:rPr lang="en-US" altLang="en-US" dirty="0"/>
              <a:t>Not a legal issue but has legal implications</a:t>
            </a:r>
          </a:p>
          <a:p>
            <a:pPr lvl="2" algn="just" eaLnBrk="1" fontAlgn="auto" hangingPunct="1">
              <a:spcAft>
                <a:spcPts val="0"/>
              </a:spcAft>
              <a:defRPr/>
            </a:pPr>
            <a:r>
              <a:rPr lang="en-US" altLang="en-US" dirty="0"/>
              <a:t>Consider need for valuation consultant</a:t>
            </a:r>
          </a:p>
          <a:p>
            <a:pPr lvl="1" algn="just" eaLnBrk="1" fontAlgn="auto" hangingPunct="1">
              <a:spcAft>
                <a:spcPts val="0"/>
              </a:spcAft>
              <a:defRPr/>
            </a:pPr>
            <a:r>
              <a:rPr lang="en-US" altLang="en-US" dirty="0"/>
              <a:t>Generally not one number but a range</a:t>
            </a:r>
          </a:p>
          <a:p>
            <a:pPr lvl="2" algn="just" eaLnBrk="1" fontAlgn="auto" hangingPunct="1">
              <a:spcAft>
                <a:spcPts val="0"/>
              </a:spcAft>
              <a:defRPr/>
            </a:pPr>
            <a:r>
              <a:rPr lang="en-US" altLang="en-US" dirty="0"/>
              <a:t>Willing buyer/willing seller?</a:t>
            </a:r>
          </a:p>
          <a:p>
            <a:pPr lvl="1" algn="just" eaLnBrk="1" fontAlgn="auto" hangingPunct="1">
              <a:spcAft>
                <a:spcPts val="0"/>
              </a:spcAft>
              <a:defRPr/>
            </a:pPr>
            <a:r>
              <a:rPr lang="en-US" altLang="en-US" dirty="0"/>
              <a:t>Government is increasingly willing to challenge FMV of compensation </a:t>
            </a:r>
          </a:p>
          <a:p>
            <a:pPr eaLnBrk="1" fontAlgn="auto" hangingPunct="1">
              <a:spcAft>
                <a:spcPts val="0"/>
              </a:spcAft>
              <a:defRPr/>
            </a:pP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0898725D-DBAB-FB40-A248-3A22A8B99880}"/>
              </a:ext>
            </a:extLst>
          </p:cNvPr>
          <p:cNvSpPr>
            <a:spLocks noGrp="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Intent</a:t>
            </a:r>
          </a:p>
        </p:txBody>
      </p:sp>
      <p:sp>
        <p:nvSpPr>
          <p:cNvPr id="6147" name="Content Placeholder 2">
            <a:extLst>
              <a:ext uri="{FF2B5EF4-FFF2-40B4-BE49-F238E27FC236}">
                <a16:creationId xmlns:a16="http://schemas.microsoft.com/office/drawing/2014/main" id="{50815840-EB79-AD49-848B-99C34C0E2184}"/>
              </a:ext>
            </a:extLst>
          </p:cNvPr>
          <p:cNvSpPr>
            <a:spLocks noGrp="1"/>
          </p:cNvSpPr>
          <p:nvPr>
            <p:ph idx="1"/>
          </p:nvPr>
        </p:nvSpPr>
        <p:spPr>
          <a:xfrm>
            <a:off x="304800" y="1219200"/>
            <a:ext cx="8229600" cy="4525963"/>
          </a:xfrm>
        </p:spPr>
        <p:txBody>
          <a:bodyPr rtlCol="0">
            <a:normAutofit fontScale="77500" lnSpcReduction="20000"/>
          </a:bodyPr>
          <a:lstStyle/>
          <a:p>
            <a:pPr marL="320040" indent="-320040" algn="just" eaLnBrk="1" fontAlgn="auto" hangingPunct="1">
              <a:spcAft>
                <a:spcPts val="0"/>
              </a:spcAft>
              <a:buFont typeface="Wingdings" pitchFamily="2" charset="2"/>
              <a:buChar char="q"/>
              <a:defRPr/>
            </a:pPr>
            <a:r>
              <a:rPr lang="en-US" altLang="en-US" dirty="0"/>
              <a:t>The purpose of the offer or acceptance of remuneration is relevant in determining a violation</a:t>
            </a:r>
          </a:p>
          <a:p>
            <a:pPr marL="320040" indent="-320040" algn="just" eaLnBrk="1" fontAlgn="auto" hangingPunct="1">
              <a:spcAft>
                <a:spcPts val="0"/>
              </a:spcAft>
              <a:buFont typeface="Wingdings" pitchFamily="2" charset="2"/>
              <a:buChar char="q"/>
              <a:defRPr/>
            </a:pPr>
            <a:endParaRPr lang="en-US" altLang="en-US" dirty="0"/>
          </a:p>
          <a:p>
            <a:pPr marL="320040" indent="-320040" algn="just" eaLnBrk="1" fontAlgn="auto" hangingPunct="1">
              <a:spcAft>
                <a:spcPts val="0"/>
              </a:spcAft>
              <a:buFont typeface="Wingdings" pitchFamily="2" charset="2"/>
              <a:buChar char="q"/>
              <a:defRPr/>
            </a:pPr>
            <a:r>
              <a:rPr lang="en-US" altLang="en-US" dirty="0"/>
              <a:t>Appropriate Purposes:</a:t>
            </a:r>
          </a:p>
          <a:p>
            <a:pPr marL="640080" lvl="1" indent="-274320" algn="just" eaLnBrk="1" fontAlgn="auto" hangingPunct="1">
              <a:spcAft>
                <a:spcPts val="0"/>
              </a:spcAft>
              <a:buFont typeface="Wingdings" panose="05000000000000000000" pitchFamily="2" charset="2"/>
              <a:buChar char="q"/>
              <a:defRPr/>
            </a:pPr>
            <a:r>
              <a:rPr lang="en-US" altLang="en-US" dirty="0"/>
              <a:t>Increase in quality of care</a:t>
            </a:r>
          </a:p>
          <a:p>
            <a:pPr marL="640080" lvl="1" indent="-274320" algn="just" eaLnBrk="1" fontAlgn="auto" hangingPunct="1">
              <a:spcAft>
                <a:spcPts val="0"/>
              </a:spcAft>
              <a:buFont typeface="Wingdings" panose="05000000000000000000" pitchFamily="2" charset="2"/>
              <a:buChar char="q"/>
              <a:defRPr/>
            </a:pPr>
            <a:r>
              <a:rPr lang="en-US" altLang="en-US" dirty="0"/>
              <a:t>Increase in patient satisfaction</a:t>
            </a:r>
          </a:p>
          <a:p>
            <a:pPr marL="640080" lvl="1" indent="-274320" algn="just" eaLnBrk="1" fontAlgn="auto" hangingPunct="1">
              <a:spcAft>
                <a:spcPts val="0"/>
              </a:spcAft>
              <a:buFont typeface="Wingdings" panose="05000000000000000000" pitchFamily="2" charset="2"/>
              <a:buChar char="q"/>
              <a:defRPr/>
            </a:pPr>
            <a:endParaRPr lang="en-US" altLang="en-US" dirty="0"/>
          </a:p>
          <a:p>
            <a:pPr marL="320040" indent="-320040" algn="just" eaLnBrk="1" fontAlgn="auto" hangingPunct="1">
              <a:spcAft>
                <a:spcPts val="0"/>
              </a:spcAft>
              <a:buFont typeface="Wingdings" pitchFamily="2" charset="2"/>
              <a:buChar char="q"/>
              <a:defRPr/>
            </a:pPr>
            <a:r>
              <a:rPr lang="en-US" altLang="en-US" dirty="0"/>
              <a:t>Inappropriate Purposes:</a:t>
            </a:r>
          </a:p>
          <a:p>
            <a:pPr marL="640080" lvl="1" indent="-274320" algn="just" eaLnBrk="1" fontAlgn="auto" hangingPunct="1">
              <a:spcAft>
                <a:spcPts val="0"/>
              </a:spcAft>
              <a:buFont typeface="Wingdings" panose="05000000000000000000" pitchFamily="2" charset="2"/>
              <a:buChar char="q"/>
              <a:defRPr/>
            </a:pPr>
            <a:r>
              <a:rPr lang="en-US" altLang="en-US" dirty="0"/>
              <a:t>Inducement of referrals</a:t>
            </a:r>
          </a:p>
          <a:p>
            <a:pPr marL="640080" lvl="1" indent="-274320" algn="just" eaLnBrk="1" fontAlgn="auto" hangingPunct="1">
              <a:spcAft>
                <a:spcPts val="0"/>
              </a:spcAft>
              <a:buFont typeface="Wingdings" panose="05000000000000000000" pitchFamily="2" charset="2"/>
              <a:buChar char="q"/>
              <a:defRPr/>
            </a:pPr>
            <a:r>
              <a:rPr lang="en-US" altLang="en-US" dirty="0"/>
              <a:t>The OIG and most Federal courts adopt the “one purpose test”: even if there are other legitimate reasons for the payment, if just </a:t>
            </a:r>
            <a:r>
              <a:rPr lang="en-US" altLang="en-US" i="1" dirty="0"/>
              <a:t>one purpose</a:t>
            </a:r>
            <a:r>
              <a:rPr lang="en-US" altLang="en-US" dirty="0"/>
              <a:t> is to induce referrals, it is illegal</a:t>
            </a:r>
          </a:p>
          <a:p>
            <a:pPr marL="640080" lvl="1" indent="-274320" eaLnBrk="1" fontAlgn="auto" hangingPunct="1">
              <a:spcAft>
                <a:spcPts val="0"/>
              </a:spcAft>
              <a:buFont typeface="Wingdings" panose="05000000000000000000" pitchFamily="2" charset="2"/>
              <a:buChar char="q"/>
              <a:defRPr/>
            </a:pPr>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93CEC6DF-D093-3E4F-B750-859D38EA166D}"/>
              </a:ext>
            </a:extLst>
          </p:cNvPr>
          <p:cNvSpPr>
            <a:spLocks noGrp="1" noChangeArrowheads="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altLang="en-US" sz="3600" b="1" dirty="0"/>
              <a:t>Knowingly &amp; Willfully </a:t>
            </a:r>
          </a:p>
        </p:txBody>
      </p:sp>
      <p:sp>
        <p:nvSpPr>
          <p:cNvPr id="65539" name="Rectangle 3">
            <a:extLst>
              <a:ext uri="{FF2B5EF4-FFF2-40B4-BE49-F238E27FC236}">
                <a16:creationId xmlns:a16="http://schemas.microsoft.com/office/drawing/2014/main" id="{39566FB7-BB93-B44E-89CA-773E51F2BE22}"/>
              </a:ext>
            </a:extLst>
          </p:cNvPr>
          <p:cNvSpPr>
            <a:spLocks noGrp="1" noChangeArrowheads="1"/>
          </p:cNvSpPr>
          <p:nvPr>
            <p:ph sz="half" idx="2"/>
          </p:nvPr>
        </p:nvSpPr>
        <p:spPr>
          <a:xfrm>
            <a:off x="457200" y="1219200"/>
            <a:ext cx="8153400" cy="4525963"/>
          </a:xfrm>
        </p:spPr>
        <p:txBody>
          <a:bodyPr/>
          <a:lstStyle/>
          <a:p>
            <a:pPr marL="319088" indent="-319088" algn="just" eaLnBrk="1" hangingPunct="1">
              <a:lnSpc>
                <a:spcPct val="90000"/>
              </a:lnSpc>
              <a:buFont typeface="Wingdings" pitchFamily="2" charset="2"/>
              <a:buChar char=""/>
            </a:pPr>
            <a:r>
              <a:rPr lang="en-US" altLang="en-US"/>
              <a:t>Intent standard settled by Affordable Care Act (ACA)</a:t>
            </a:r>
          </a:p>
          <a:p>
            <a:pPr marL="319088" indent="-319088" algn="just" eaLnBrk="1" hangingPunct="1">
              <a:lnSpc>
                <a:spcPct val="90000"/>
              </a:lnSpc>
              <a:buFont typeface="Wingdings" pitchFamily="2" charset="2"/>
              <a:buChar char=""/>
            </a:pPr>
            <a:endParaRPr lang="en-US" altLang="en-US"/>
          </a:p>
          <a:p>
            <a:pPr marL="319088" indent="-319088" algn="just" eaLnBrk="1" hangingPunct="1">
              <a:lnSpc>
                <a:spcPct val="90000"/>
              </a:lnSpc>
              <a:buFont typeface="Wingdings" pitchFamily="2" charset="2"/>
              <a:buChar char=""/>
            </a:pPr>
            <a:r>
              <a:rPr lang="en-US" altLang="en-US"/>
              <a:t>Historically the standard ranged from requiring an </a:t>
            </a:r>
            <a:r>
              <a:rPr lang="en-US" altLang="en-US" i="1"/>
              <a:t>intent to commit the act</a:t>
            </a:r>
            <a:r>
              <a:rPr lang="en-US" altLang="en-US"/>
              <a:t> to an intent </a:t>
            </a:r>
            <a:r>
              <a:rPr lang="en-US" altLang="en-US" i="1"/>
              <a:t>to violate the anti-kickback statute (Hanlester*)</a:t>
            </a:r>
          </a:p>
          <a:p>
            <a:pPr marL="319088" indent="-319088" algn="just" eaLnBrk="1" hangingPunct="1">
              <a:lnSpc>
                <a:spcPct val="90000"/>
              </a:lnSpc>
              <a:buFont typeface="Wingdings" pitchFamily="2" charset="2"/>
              <a:buChar char=""/>
            </a:pPr>
            <a:endParaRPr lang="en-US" altLang="en-US" i="1"/>
          </a:p>
          <a:p>
            <a:pPr marL="319088" indent="-319088" algn="just" eaLnBrk="1" hangingPunct="1">
              <a:lnSpc>
                <a:spcPct val="90000"/>
              </a:lnSpc>
              <a:buFont typeface="Wingdings" pitchFamily="2" charset="2"/>
              <a:buChar char=""/>
            </a:pPr>
            <a:r>
              <a:rPr lang="en-US" altLang="en-US"/>
              <a:t>ACA rejects </a:t>
            </a:r>
            <a:r>
              <a:rPr lang="en-US" altLang="en-US" i="1"/>
              <a:t>Hanlester*</a:t>
            </a:r>
          </a:p>
          <a:p>
            <a:pPr marL="708025" lvl="1" indent="-342900" algn="just" eaLnBrk="1" hangingPunct="1">
              <a:lnSpc>
                <a:spcPct val="90000"/>
              </a:lnSpc>
              <a:buFont typeface="Wingdings" pitchFamily="2" charset="2"/>
              <a:buChar char="§"/>
            </a:pPr>
            <a:r>
              <a:rPr lang="en-US" altLang="en-US"/>
              <a:t>No specific intent required</a:t>
            </a:r>
          </a:p>
        </p:txBody>
      </p:sp>
      <p:sp>
        <p:nvSpPr>
          <p:cNvPr id="65540" name="TextBox 3">
            <a:extLst>
              <a:ext uri="{FF2B5EF4-FFF2-40B4-BE49-F238E27FC236}">
                <a16:creationId xmlns:a16="http://schemas.microsoft.com/office/drawing/2014/main" id="{D130CD07-8D8B-BD49-A17B-E44C2AACDE4A}"/>
              </a:ext>
            </a:extLst>
          </p:cNvPr>
          <p:cNvSpPr txBox="1">
            <a:spLocks noChangeArrowheads="1"/>
          </p:cNvSpPr>
          <p:nvPr/>
        </p:nvSpPr>
        <p:spPr bwMode="auto">
          <a:xfrm>
            <a:off x="1219200" y="4953000"/>
            <a:ext cx="7696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600" i="1"/>
              <a:t>*The court ruled in the Hanlester Network v. Shalala case that the statute is not violated unless the defendant knew the law prohibited the giving or receiving of remuneration in return for referrals and acted with specific intent to violate the statute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EDD98FB5-9D2B-E84F-850D-A78531F4E8DA}"/>
              </a:ext>
            </a:extLst>
          </p:cNvPr>
          <p:cNvSpPr>
            <a:spLocks noGrp="1" noChangeArrowheads="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altLang="en-US" sz="3600" b="1" dirty="0"/>
              <a:t>Referral</a:t>
            </a:r>
          </a:p>
        </p:txBody>
      </p:sp>
      <p:sp>
        <p:nvSpPr>
          <p:cNvPr id="67587" name="Rectangle 3">
            <a:extLst>
              <a:ext uri="{FF2B5EF4-FFF2-40B4-BE49-F238E27FC236}">
                <a16:creationId xmlns:a16="http://schemas.microsoft.com/office/drawing/2014/main" id="{1EA9F450-72DD-9040-9BE7-00F03C92AA99}"/>
              </a:ext>
            </a:extLst>
          </p:cNvPr>
          <p:cNvSpPr>
            <a:spLocks noGrp="1" noChangeArrowheads="1"/>
          </p:cNvSpPr>
          <p:nvPr>
            <p:ph idx="1"/>
          </p:nvPr>
        </p:nvSpPr>
        <p:spPr>
          <a:xfrm>
            <a:off x="876300" y="1828800"/>
            <a:ext cx="7391400" cy="3581400"/>
          </a:xfrm>
        </p:spPr>
        <p:txBody>
          <a:bodyPr/>
          <a:lstStyle/>
          <a:p>
            <a:pPr algn="just" eaLnBrk="1" hangingPunct="1"/>
            <a:r>
              <a:rPr lang="en-US" altLang="en-US"/>
              <a:t>There is </a:t>
            </a:r>
            <a:r>
              <a:rPr lang="en-US" altLang="en-US" i="1"/>
              <a:t>no</a:t>
            </a:r>
            <a:r>
              <a:rPr lang="en-US" altLang="en-US"/>
              <a:t> definition of “referral” in </a:t>
            </a:r>
            <a:br>
              <a:rPr lang="en-US" altLang="en-US"/>
            </a:br>
            <a:r>
              <a:rPr lang="en-US" altLang="en-US"/>
              <a:t>Anti-Kickback Law</a:t>
            </a:r>
          </a:p>
          <a:p>
            <a:pPr algn="just" eaLnBrk="1" hangingPunct="1"/>
            <a:endParaRPr lang="en-US" altLang="en-US"/>
          </a:p>
          <a:p>
            <a:pPr algn="just" eaLnBrk="1" hangingPunct="1"/>
            <a:r>
              <a:rPr lang="en-US" altLang="en-US"/>
              <a:t>A “recommendation” is probably sufficient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C953B6E-F561-4942-A28E-C943C10B793D}"/>
              </a:ext>
            </a:extLst>
          </p:cNvPr>
          <p:cNvSpPr>
            <a:spLocks noGrp="1" noChangeArrowheads="1"/>
          </p:cNvSpPr>
          <p:nvPr>
            <p:ph type="title"/>
          </p:nvPr>
        </p:nvSpPr>
        <p:spPr>
          <a:xfrm>
            <a:off x="-26988" y="0"/>
            <a:ext cx="9144001" cy="838200"/>
          </a:xfrm>
          <a:solidFill>
            <a:schemeClr val="bg1">
              <a:lumMod val="75000"/>
            </a:schemeClr>
          </a:solidFill>
        </p:spPr>
        <p:txBody>
          <a:bodyPr rtlCol="0">
            <a:normAutofit/>
          </a:bodyPr>
          <a:lstStyle/>
          <a:p>
            <a:pPr eaLnBrk="1" fontAlgn="auto" hangingPunct="1">
              <a:spcAft>
                <a:spcPts val="0"/>
              </a:spcAft>
              <a:defRPr/>
            </a:pPr>
            <a:r>
              <a:rPr lang="en-US" altLang="en-US" sz="3600" b="1" dirty="0"/>
              <a:t>In Return for Referring</a:t>
            </a:r>
          </a:p>
        </p:txBody>
      </p:sp>
      <p:sp>
        <p:nvSpPr>
          <p:cNvPr id="69635" name="Rectangle 3">
            <a:extLst>
              <a:ext uri="{FF2B5EF4-FFF2-40B4-BE49-F238E27FC236}">
                <a16:creationId xmlns:a16="http://schemas.microsoft.com/office/drawing/2014/main" id="{4882D68F-E7A5-994E-8C44-04ECE21C84B0}"/>
              </a:ext>
            </a:extLst>
          </p:cNvPr>
          <p:cNvSpPr>
            <a:spLocks noGrp="1" noChangeArrowheads="1"/>
          </p:cNvSpPr>
          <p:nvPr>
            <p:ph idx="1"/>
          </p:nvPr>
        </p:nvSpPr>
        <p:spPr>
          <a:xfrm>
            <a:off x="457200" y="1447800"/>
            <a:ext cx="8229600" cy="4525963"/>
          </a:xfrm>
        </p:spPr>
        <p:txBody>
          <a:bodyPr/>
          <a:lstStyle/>
          <a:p>
            <a:pPr algn="just" eaLnBrk="1" hangingPunct="1"/>
            <a:r>
              <a:rPr lang="en-US" altLang="en-US" sz="2800"/>
              <a:t>Most courts adopt the “one purpose test”: even if there are other legitimate reasons for the payment, if just </a:t>
            </a:r>
            <a:r>
              <a:rPr lang="en-US" altLang="en-US" sz="2800" i="1"/>
              <a:t>one purpose</a:t>
            </a:r>
            <a:r>
              <a:rPr lang="en-US" altLang="en-US" sz="2800"/>
              <a:t> is to induce referrals, it is illegal</a:t>
            </a:r>
          </a:p>
          <a:p>
            <a:pPr algn="just" eaLnBrk="1" hangingPunct="1"/>
            <a:endParaRPr lang="en-US" altLang="en-US" sz="2800"/>
          </a:p>
          <a:p>
            <a:pPr algn="just" eaLnBrk="1" hangingPunct="1"/>
            <a:r>
              <a:rPr lang="en-US" altLang="en-US" sz="2800">
                <a:solidFill>
                  <a:srgbClr val="262626"/>
                </a:solidFill>
              </a:rPr>
              <a:t>In the Massachusetts state case, Bay State Ambulance, the 1</a:t>
            </a:r>
            <a:r>
              <a:rPr lang="en-US" altLang="en-US" sz="2800" baseline="30000">
                <a:solidFill>
                  <a:srgbClr val="262626"/>
                </a:solidFill>
              </a:rPr>
              <a:t>st</a:t>
            </a:r>
            <a:r>
              <a:rPr lang="en-US" altLang="en-US" sz="2800">
                <a:solidFill>
                  <a:srgbClr val="262626"/>
                </a:solidFill>
              </a:rPr>
              <a:t> Circuit defined the </a:t>
            </a:r>
            <a:r>
              <a:rPr lang="en-US" altLang="en-US" sz="2800"/>
              <a:t>“primary purpose” test </a:t>
            </a:r>
            <a:r>
              <a:rPr lang="en-US" altLang="en-US" sz="2800" u="sng"/>
              <a:t>-</a:t>
            </a:r>
            <a:r>
              <a:rPr lang="en-US" altLang="en-US" sz="2800"/>
              <a:t> Referrals must be the primary purpose of the remuneration; not enough to be a minor purpose or incidental benefit</a:t>
            </a:r>
            <a:endParaRPr lang="en-US" altLang="en-US" sz="2400" b="1" i="1">
              <a:solidFill>
                <a:srgbClr val="7030A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FB2AAD6-5E12-924C-8DCD-45F55834BAB7}"/>
              </a:ext>
            </a:extLst>
          </p:cNvPr>
          <p:cNvSpPr>
            <a:spLocks noGrp="1" noChangeArrowheads="1"/>
          </p:cNvSpPr>
          <p:nvPr>
            <p:ph type="title"/>
          </p:nvPr>
        </p:nvSpPr>
        <p:spPr>
          <a:xfrm>
            <a:off x="-26988" y="0"/>
            <a:ext cx="9170988" cy="685800"/>
          </a:xfrm>
          <a:solidFill>
            <a:schemeClr val="bg1">
              <a:lumMod val="75000"/>
            </a:schemeClr>
          </a:solidFill>
        </p:spPr>
        <p:txBody>
          <a:bodyPr rtlCol="0">
            <a:normAutofit fontScale="90000"/>
          </a:bodyPr>
          <a:lstStyle/>
          <a:p>
            <a:pPr eaLnBrk="1" fontAlgn="auto" hangingPunct="1">
              <a:spcAft>
                <a:spcPts val="0"/>
              </a:spcAft>
              <a:defRPr/>
            </a:pPr>
            <a:r>
              <a:rPr lang="en-US" altLang="en-US" sz="4000" b="1" dirty="0"/>
              <a:t>Offers, Pays, Solicits, Receives Remuneration</a:t>
            </a:r>
          </a:p>
        </p:txBody>
      </p:sp>
      <p:sp>
        <p:nvSpPr>
          <p:cNvPr id="49155" name="Rectangle 3">
            <a:extLst>
              <a:ext uri="{FF2B5EF4-FFF2-40B4-BE49-F238E27FC236}">
                <a16:creationId xmlns:a16="http://schemas.microsoft.com/office/drawing/2014/main" id="{0D85CFD1-6342-8446-BF29-8DDB7A4D5D27}"/>
              </a:ext>
            </a:extLst>
          </p:cNvPr>
          <p:cNvSpPr>
            <a:spLocks noGrp="1" noChangeArrowheads="1"/>
          </p:cNvSpPr>
          <p:nvPr>
            <p:ph idx="1"/>
          </p:nvPr>
        </p:nvSpPr>
        <p:spPr>
          <a:xfrm>
            <a:off x="152400" y="990600"/>
            <a:ext cx="6477000" cy="4876800"/>
          </a:xfrm>
        </p:spPr>
        <p:txBody>
          <a:bodyPr rtlCol="0">
            <a:normAutofit lnSpcReduction="10000"/>
          </a:bodyPr>
          <a:lstStyle/>
          <a:p>
            <a:pPr algn="just" eaLnBrk="1" fontAlgn="auto" hangingPunct="1">
              <a:lnSpc>
                <a:spcPct val="90000"/>
              </a:lnSpc>
              <a:spcBef>
                <a:spcPct val="0"/>
              </a:spcBef>
              <a:spcAft>
                <a:spcPts val="0"/>
              </a:spcAft>
              <a:defRPr/>
            </a:pPr>
            <a:r>
              <a:rPr lang="en-US" altLang="en-US" dirty="0"/>
              <a:t>Paying a kickback is illegal</a:t>
            </a:r>
          </a:p>
          <a:p>
            <a:pPr algn="just" eaLnBrk="1" fontAlgn="auto" hangingPunct="1">
              <a:lnSpc>
                <a:spcPct val="90000"/>
              </a:lnSpc>
              <a:spcBef>
                <a:spcPct val="0"/>
              </a:spcBef>
              <a:spcAft>
                <a:spcPts val="0"/>
              </a:spcAft>
              <a:defRPr/>
            </a:pPr>
            <a:endParaRPr lang="en-US" altLang="en-US" dirty="0"/>
          </a:p>
          <a:p>
            <a:pPr algn="just" eaLnBrk="1" fontAlgn="auto" hangingPunct="1">
              <a:lnSpc>
                <a:spcPct val="90000"/>
              </a:lnSpc>
              <a:spcBef>
                <a:spcPct val="0"/>
              </a:spcBef>
              <a:spcAft>
                <a:spcPts val="0"/>
              </a:spcAft>
              <a:defRPr/>
            </a:pPr>
            <a:r>
              <a:rPr lang="en-US" altLang="en-US" dirty="0"/>
              <a:t>Accepting a kickback is illegal </a:t>
            </a:r>
          </a:p>
          <a:p>
            <a:pPr algn="just" eaLnBrk="1" fontAlgn="auto" hangingPunct="1">
              <a:lnSpc>
                <a:spcPct val="90000"/>
              </a:lnSpc>
              <a:spcBef>
                <a:spcPct val="0"/>
              </a:spcBef>
              <a:spcAft>
                <a:spcPts val="0"/>
              </a:spcAft>
              <a:defRPr/>
            </a:pPr>
            <a:endParaRPr lang="en-US" altLang="en-US" dirty="0"/>
          </a:p>
          <a:p>
            <a:pPr algn="just" eaLnBrk="1" fontAlgn="auto" hangingPunct="1">
              <a:lnSpc>
                <a:spcPct val="90000"/>
              </a:lnSpc>
              <a:spcBef>
                <a:spcPct val="0"/>
              </a:spcBef>
              <a:spcAft>
                <a:spcPts val="0"/>
              </a:spcAft>
              <a:defRPr/>
            </a:pPr>
            <a:r>
              <a:rPr lang="en-US" altLang="en-US" dirty="0"/>
              <a:t>Both sides can violate the statute, but an offer made with nefarious intent is not necessarily accepted with the same mindset </a:t>
            </a:r>
          </a:p>
          <a:p>
            <a:pPr algn="just" eaLnBrk="1" fontAlgn="auto" hangingPunct="1">
              <a:lnSpc>
                <a:spcPct val="90000"/>
              </a:lnSpc>
              <a:spcBef>
                <a:spcPct val="0"/>
              </a:spcBef>
              <a:spcAft>
                <a:spcPts val="0"/>
              </a:spcAft>
              <a:defRPr/>
            </a:pPr>
            <a:endParaRPr lang="en-US" altLang="en-US" dirty="0"/>
          </a:p>
          <a:p>
            <a:pPr algn="just" eaLnBrk="1" fontAlgn="auto" hangingPunct="1">
              <a:lnSpc>
                <a:spcPct val="90000"/>
              </a:lnSpc>
              <a:spcBef>
                <a:spcPct val="0"/>
              </a:spcBef>
              <a:spcAft>
                <a:spcPts val="0"/>
              </a:spcAft>
              <a:defRPr/>
            </a:pPr>
            <a:r>
              <a:rPr lang="en-US" altLang="en-US" dirty="0"/>
              <a:t>Payment need not actually be made for the law to be violated; an offer or solicitation is enough</a:t>
            </a:r>
          </a:p>
          <a:p>
            <a:pPr eaLnBrk="1" fontAlgn="auto" hangingPunct="1">
              <a:spcBef>
                <a:spcPct val="0"/>
              </a:spcBef>
              <a:spcAft>
                <a:spcPts val="0"/>
              </a:spcAft>
              <a:defRPr/>
            </a:pPr>
            <a:endParaRPr lang="en-US" altLang="en-US" dirty="0"/>
          </a:p>
        </p:txBody>
      </p:sp>
      <p:pic>
        <p:nvPicPr>
          <p:cNvPr id="71684" name="Picture 7" descr="C:\Users\10012326\AppData\Local\Microsoft\Windows\Temporary Internet Files\Content.IE5\BN29F76D\MC900440394[1].png">
            <a:extLst>
              <a:ext uri="{FF2B5EF4-FFF2-40B4-BE49-F238E27FC236}">
                <a16:creationId xmlns:a16="http://schemas.microsoft.com/office/drawing/2014/main" id="{0C98E6AE-3E3A-A04B-8E74-FBE7B0443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981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F4F2F46-C94E-A94C-AEA0-D0927C61E2BA}"/>
              </a:ext>
            </a:extLst>
          </p:cNvPr>
          <p:cNvSpPr>
            <a:spLocks noGrp="1"/>
          </p:cNvSpPr>
          <p:nvPr>
            <p:ph type="title"/>
          </p:nvPr>
        </p:nvSpPr>
        <p:spPr>
          <a:xfrm>
            <a:off x="0" y="0"/>
            <a:ext cx="9144000" cy="762000"/>
          </a:xfrm>
          <a:solidFill>
            <a:schemeClr val="bg1">
              <a:lumMod val="75000"/>
            </a:schemeClr>
          </a:solidFill>
        </p:spPr>
        <p:txBody>
          <a:bodyPr rtlCol="0">
            <a:normAutofit/>
          </a:bodyPr>
          <a:lstStyle/>
          <a:p>
            <a:pPr eaLnBrk="1" fontAlgn="auto" hangingPunct="1">
              <a:spcAft>
                <a:spcPts val="0"/>
              </a:spcAft>
              <a:defRPr/>
            </a:pPr>
            <a:r>
              <a:rPr lang="en-US" altLang="en-US" sz="3600" b="1" dirty="0"/>
              <a:t>Inducing, Recommending, Arranging For</a:t>
            </a:r>
          </a:p>
        </p:txBody>
      </p:sp>
      <p:sp>
        <p:nvSpPr>
          <p:cNvPr id="50179" name="Content Placeholder 2">
            <a:extLst>
              <a:ext uri="{FF2B5EF4-FFF2-40B4-BE49-F238E27FC236}">
                <a16:creationId xmlns:a16="http://schemas.microsoft.com/office/drawing/2014/main" id="{E6B64B86-0A22-6241-B3E1-CECBB1103F88}"/>
              </a:ext>
            </a:extLst>
          </p:cNvPr>
          <p:cNvSpPr>
            <a:spLocks noGrp="1"/>
          </p:cNvSpPr>
          <p:nvPr>
            <p:ph idx="1"/>
          </p:nvPr>
        </p:nvSpPr>
        <p:spPr>
          <a:xfrm>
            <a:off x="228600" y="1295400"/>
            <a:ext cx="8229600" cy="4525963"/>
          </a:xfrm>
        </p:spPr>
        <p:txBody>
          <a:bodyPr rtlCol="0">
            <a:normAutofit/>
          </a:bodyPr>
          <a:lstStyle/>
          <a:p>
            <a:pPr marL="0" indent="0" eaLnBrk="1" fontAlgn="auto" hangingPunct="1">
              <a:spcBef>
                <a:spcPct val="0"/>
              </a:spcBef>
              <a:spcAft>
                <a:spcPts val="0"/>
              </a:spcAft>
              <a:buFont typeface="Arial" panose="020B0604020202020204" pitchFamily="34" charset="0"/>
              <a:buNone/>
              <a:defRPr/>
            </a:pPr>
            <a:r>
              <a:rPr lang="en-US" altLang="en-US" dirty="0"/>
              <a:t>The kickback prohibition is very broad</a:t>
            </a:r>
          </a:p>
          <a:p>
            <a:pPr marL="0" indent="0" eaLnBrk="1" fontAlgn="auto" hangingPunct="1">
              <a:spcBef>
                <a:spcPct val="0"/>
              </a:spcBef>
              <a:spcAft>
                <a:spcPts val="0"/>
              </a:spcAft>
              <a:buFont typeface="Arial" panose="020B0604020202020204" pitchFamily="34" charset="0"/>
              <a:buNone/>
              <a:defRPr/>
            </a:pPr>
            <a:endParaRPr lang="en-US" altLang="en-US" dirty="0"/>
          </a:p>
          <a:p>
            <a:pPr lvl="1" eaLnBrk="1" fontAlgn="auto" hangingPunct="1">
              <a:spcBef>
                <a:spcPct val="0"/>
              </a:spcBef>
              <a:spcAft>
                <a:spcPts val="0"/>
              </a:spcAft>
              <a:defRPr/>
            </a:pPr>
            <a:r>
              <a:rPr lang="en-US" altLang="en-US" sz="2400" dirty="0"/>
              <a:t>“Inducing” referrals or purchases of items or services paid for with Federal health care program dollars</a:t>
            </a:r>
          </a:p>
          <a:p>
            <a:pPr lvl="2" eaLnBrk="1" fontAlgn="auto" hangingPunct="1">
              <a:spcBef>
                <a:spcPct val="0"/>
              </a:spcBef>
              <a:spcAft>
                <a:spcPts val="0"/>
              </a:spcAft>
              <a:defRPr/>
            </a:pPr>
            <a:r>
              <a:rPr lang="en-US" altLang="en-US" dirty="0"/>
              <a:t>Price discounts have been interpreted to be within the scope of the statute </a:t>
            </a:r>
          </a:p>
          <a:p>
            <a:pPr lvl="2" eaLnBrk="1" fontAlgn="auto" hangingPunct="1">
              <a:spcBef>
                <a:spcPct val="0"/>
              </a:spcBef>
              <a:spcAft>
                <a:spcPts val="0"/>
              </a:spcAft>
              <a:defRPr/>
            </a:pPr>
            <a:endParaRPr lang="en-US" altLang="en-US" dirty="0"/>
          </a:p>
          <a:p>
            <a:pPr lvl="1" eaLnBrk="1" fontAlgn="auto" hangingPunct="1">
              <a:spcBef>
                <a:spcPct val="0"/>
              </a:spcBef>
              <a:spcAft>
                <a:spcPts val="0"/>
              </a:spcAft>
              <a:defRPr/>
            </a:pPr>
            <a:r>
              <a:rPr lang="en-US" altLang="en-US" sz="2400" dirty="0"/>
              <a:t>“Arranging for” purchase or sale–again, very broad language</a:t>
            </a:r>
          </a:p>
          <a:p>
            <a:pPr lvl="2" eaLnBrk="1" fontAlgn="auto" hangingPunct="1">
              <a:spcBef>
                <a:spcPct val="0"/>
              </a:spcBef>
              <a:spcAft>
                <a:spcPts val="0"/>
              </a:spcAft>
              <a:defRPr/>
            </a:pPr>
            <a:r>
              <a:rPr lang="en-US" altLang="en-US" dirty="0"/>
              <a:t>Even includes traditional marketing activities</a:t>
            </a:r>
          </a:p>
          <a:p>
            <a:pPr eaLnBrk="1" fontAlgn="auto" hangingPunct="1">
              <a:spcBef>
                <a:spcPct val="0"/>
              </a:spcBef>
              <a:spcAft>
                <a:spcPts val="0"/>
              </a:spcAft>
              <a:defRPr/>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8B4BCE-4D01-384C-99E0-02053CA2DA6E}"/>
              </a:ext>
            </a:extLst>
          </p:cNvPr>
          <p:cNvSpPr txBox="1"/>
          <p:nvPr/>
        </p:nvSpPr>
        <p:spPr>
          <a:xfrm>
            <a:off x="76200" y="6410325"/>
            <a:ext cx="9144000" cy="369888"/>
          </a:xfrm>
          <a:prstGeom prst="rect">
            <a:avLst/>
          </a:prstGeom>
          <a:solidFill>
            <a:schemeClr val="bg1">
              <a:lumMod val="85000"/>
            </a:schemeClr>
          </a:solidFill>
        </p:spPr>
        <p:txBody>
          <a:bodyPr>
            <a:spAutoFit/>
          </a:bodyPr>
          <a:lstStyle/>
          <a:p>
            <a:pPr algn="r" eaLnBrk="1" hangingPunct="1">
              <a:defRPr/>
            </a:pPr>
            <a:endParaRPr lang="en-US" b="1" dirty="0"/>
          </a:p>
        </p:txBody>
      </p:sp>
      <p:sp>
        <p:nvSpPr>
          <p:cNvPr id="5" name="Rectangle 4">
            <a:extLst>
              <a:ext uri="{FF2B5EF4-FFF2-40B4-BE49-F238E27FC236}">
                <a16:creationId xmlns:a16="http://schemas.microsoft.com/office/drawing/2014/main" id="{0A823491-2721-754C-9127-C089F3655941}"/>
              </a:ext>
            </a:extLst>
          </p:cNvPr>
          <p:cNvSpPr/>
          <p:nvPr/>
        </p:nvSpPr>
        <p:spPr>
          <a:xfrm>
            <a:off x="0" y="-3175"/>
            <a:ext cx="9144000" cy="708025"/>
          </a:xfrm>
          <a:prstGeom prst="rect">
            <a:avLst/>
          </a:prstGeom>
          <a:solidFill>
            <a:schemeClr val="bg1">
              <a:lumMod val="75000"/>
            </a:schemeClr>
          </a:solidFill>
        </p:spPr>
        <p:txBody>
          <a:bodyPr>
            <a:spAutoFit/>
          </a:bodyPr>
          <a:lstStyle/>
          <a:p>
            <a:pPr algn="ctr" eaLnBrk="1" hangingPunct="1">
              <a:defRPr/>
            </a:pPr>
            <a:r>
              <a:rPr lang="en-US" altLang="en-US" sz="4000" b="1" dirty="0"/>
              <a:t>Why Compliance Matters</a:t>
            </a:r>
            <a:endParaRPr lang="en-US" sz="4000" b="1" dirty="0"/>
          </a:p>
        </p:txBody>
      </p:sp>
      <p:sp>
        <p:nvSpPr>
          <p:cNvPr id="6" name="Rectangle 5">
            <a:extLst>
              <a:ext uri="{FF2B5EF4-FFF2-40B4-BE49-F238E27FC236}">
                <a16:creationId xmlns:a16="http://schemas.microsoft.com/office/drawing/2014/main" id="{3EE32EA6-F514-C74B-B0A9-9B6EA9999988}"/>
              </a:ext>
            </a:extLst>
          </p:cNvPr>
          <p:cNvSpPr/>
          <p:nvPr/>
        </p:nvSpPr>
        <p:spPr>
          <a:xfrm>
            <a:off x="506413" y="1295400"/>
            <a:ext cx="8104187" cy="4524375"/>
          </a:xfrm>
          <a:prstGeom prst="rect">
            <a:avLst/>
          </a:prstGeom>
        </p:spPr>
        <p:txBody>
          <a:bodyPr>
            <a:spAutoFit/>
          </a:bodyPr>
          <a:lstStyle/>
          <a:p>
            <a:pPr algn="just" eaLnBrk="1" hangingPunct="1">
              <a:defRPr/>
            </a:pPr>
            <a:r>
              <a:rPr lang="en-US" dirty="0"/>
              <a:t>Through the Compliance Plan, the Medical Center will:</a:t>
            </a:r>
            <a:endParaRPr lang="en-US" sz="1600" dirty="0"/>
          </a:p>
          <a:p>
            <a:pPr algn="just" eaLnBrk="1" hangingPunct="1">
              <a:defRPr/>
            </a:pPr>
            <a:r>
              <a:rPr lang="en-US" dirty="0"/>
              <a:t> </a:t>
            </a:r>
            <a:endParaRPr lang="en-US" sz="1600" dirty="0"/>
          </a:p>
          <a:p>
            <a:pPr marL="285750" indent="-285750" algn="just" eaLnBrk="1" hangingPunct="1">
              <a:buFont typeface="Arial" panose="020B0604020202020204" pitchFamily="34" charset="0"/>
              <a:buChar char="•"/>
              <a:defRPr/>
            </a:pPr>
            <a:r>
              <a:rPr lang="en-US" dirty="0"/>
              <a:t>Routinely assess the Medical Center’s business activities and consequent legal risks;</a:t>
            </a:r>
            <a:endParaRPr lang="en-US" sz="1600" dirty="0"/>
          </a:p>
          <a:p>
            <a:pPr algn="just" eaLnBrk="1" hangingPunct="1">
              <a:defRPr/>
            </a:pPr>
            <a:r>
              <a:rPr lang="en-US" dirty="0"/>
              <a:t> </a:t>
            </a:r>
            <a:endParaRPr lang="en-US" sz="1600" dirty="0"/>
          </a:p>
          <a:p>
            <a:pPr marL="285750" indent="-285750" algn="just" eaLnBrk="1" hangingPunct="1">
              <a:buFont typeface="Arial" panose="020B0604020202020204" pitchFamily="34" charset="0"/>
              <a:buChar char="•"/>
              <a:defRPr/>
            </a:pPr>
            <a:r>
              <a:rPr lang="en-US" dirty="0"/>
              <a:t>Provide education and training on compliance and healthcare requirements;</a:t>
            </a:r>
            <a:endParaRPr lang="en-US" sz="1600" dirty="0"/>
          </a:p>
          <a:p>
            <a:pPr algn="just" eaLnBrk="1" hangingPunct="1">
              <a:defRPr/>
            </a:pPr>
            <a:r>
              <a:rPr lang="en-US" dirty="0"/>
              <a:t> </a:t>
            </a:r>
            <a:endParaRPr lang="en-US" sz="1600" dirty="0"/>
          </a:p>
          <a:p>
            <a:pPr marL="285750" indent="-285750" algn="just" eaLnBrk="1" hangingPunct="1">
              <a:buFont typeface="Arial" panose="020B0604020202020204" pitchFamily="34" charset="0"/>
              <a:buChar char="•"/>
              <a:defRPr/>
            </a:pPr>
            <a:r>
              <a:rPr lang="en-US" dirty="0"/>
              <a:t>Implement monitoring and reporting functions; and</a:t>
            </a:r>
            <a:endParaRPr lang="en-US" sz="1600" dirty="0"/>
          </a:p>
          <a:p>
            <a:pPr algn="just" eaLnBrk="1" hangingPunct="1">
              <a:defRPr/>
            </a:pPr>
            <a:r>
              <a:rPr lang="en-US" dirty="0"/>
              <a:t> </a:t>
            </a:r>
            <a:endParaRPr lang="en-US" sz="1600" dirty="0"/>
          </a:p>
          <a:p>
            <a:pPr marL="285750" indent="-285750" algn="just" eaLnBrk="1" hangingPunct="1">
              <a:buFont typeface="Arial" panose="020B0604020202020204" pitchFamily="34" charset="0"/>
              <a:buChar char="•"/>
              <a:defRPr/>
            </a:pPr>
            <a:r>
              <a:rPr lang="en-US" dirty="0"/>
              <a:t>Include enforcement and discipline components that ensure that each person take their compliance responsibilities seriously.</a:t>
            </a:r>
            <a:endParaRPr lang="en-US" sz="1600" dirty="0"/>
          </a:p>
          <a:p>
            <a:pPr algn="just" eaLnBrk="1" hangingPunct="1">
              <a:defRPr/>
            </a:pPr>
            <a:r>
              <a:rPr lang="en-US" dirty="0"/>
              <a:t> </a:t>
            </a:r>
            <a:endParaRPr lang="en-US" sz="1600" dirty="0"/>
          </a:p>
          <a:p>
            <a:pPr algn="just" eaLnBrk="1" hangingPunct="1">
              <a:defRPr/>
            </a:pPr>
            <a:r>
              <a:rPr lang="en-US" dirty="0"/>
              <a:t>Overall responsibility for operation and oversight of the Corporate Compliance Plan belongs to the Board; however, the day-to-day responsibility for operations and oversight of the Plan rests with the Compliance &amp; Integrity Department.  </a:t>
            </a:r>
            <a:endParaRPr lang="en-US" sz="1600" dirty="0"/>
          </a:p>
          <a:p>
            <a:pPr algn="just" eaLnBrk="1" hangingPunct="1">
              <a:defRPr/>
            </a:pPr>
            <a:r>
              <a:rPr lang="en-US" dirty="0"/>
              <a:t> </a:t>
            </a:r>
            <a:endParaRPr lang="en-US"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A44DED9-ACC5-B24F-9541-CD29D98AE7CD}"/>
              </a:ext>
            </a:extLst>
          </p:cNvPr>
          <p:cNvSpPr>
            <a:spLocks noGrp="1" noChangeArrowheads="1"/>
          </p:cNvSpPr>
          <p:nvPr>
            <p:ph type="title"/>
          </p:nvPr>
        </p:nvSpPr>
        <p:spPr>
          <a:xfrm>
            <a:off x="0" y="0"/>
            <a:ext cx="9144000" cy="609600"/>
          </a:xfrm>
          <a:solidFill>
            <a:schemeClr val="bg1">
              <a:lumMod val="75000"/>
            </a:schemeClr>
          </a:solidFill>
        </p:spPr>
        <p:txBody>
          <a:bodyPr rtlCol="0">
            <a:normAutofit fontScale="90000"/>
          </a:bodyPr>
          <a:lstStyle/>
          <a:p>
            <a:pPr eaLnBrk="1" fontAlgn="auto" hangingPunct="1">
              <a:spcAft>
                <a:spcPts val="0"/>
              </a:spcAft>
              <a:defRPr/>
            </a:pPr>
            <a:r>
              <a:rPr lang="en-US" altLang="en-US" sz="3600" b="1" dirty="0"/>
              <a:t>Exceptions and Safe Harbors </a:t>
            </a:r>
          </a:p>
        </p:txBody>
      </p:sp>
      <p:sp>
        <p:nvSpPr>
          <p:cNvPr id="28675" name="Rectangle 3">
            <a:extLst>
              <a:ext uri="{FF2B5EF4-FFF2-40B4-BE49-F238E27FC236}">
                <a16:creationId xmlns:a16="http://schemas.microsoft.com/office/drawing/2014/main" id="{8DC6D8A7-C25D-3840-AB8A-C588CBBA001C}"/>
              </a:ext>
            </a:extLst>
          </p:cNvPr>
          <p:cNvSpPr>
            <a:spLocks noGrp="1" noChangeArrowheads="1"/>
          </p:cNvSpPr>
          <p:nvPr>
            <p:ph idx="1"/>
          </p:nvPr>
        </p:nvSpPr>
        <p:spPr>
          <a:xfrm>
            <a:off x="304800" y="1143000"/>
            <a:ext cx="8229600" cy="4525963"/>
          </a:xfrm>
        </p:spPr>
        <p:txBody>
          <a:bodyPr rtlCol="0">
            <a:normAutofit fontScale="77500" lnSpcReduction="20000"/>
          </a:bodyPr>
          <a:lstStyle/>
          <a:p>
            <a:pPr algn="just" eaLnBrk="1" fontAlgn="auto" hangingPunct="1">
              <a:spcAft>
                <a:spcPts val="0"/>
              </a:spcAft>
              <a:defRPr/>
            </a:pPr>
            <a:r>
              <a:rPr lang="en-US" dirty="0"/>
              <a:t>A </a:t>
            </a:r>
            <a:r>
              <a:rPr lang="en-US" i="1" dirty="0"/>
              <a:t>safe harbor</a:t>
            </a:r>
            <a:r>
              <a:rPr lang="en-US" dirty="0"/>
              <a:t> is a provision of a statute or a regulation that specifies that certain conduct will be deemed not to violate a given law</a:t>
            </a:r>
            <a:endParaRPr lang="en-US" altLang="en-US" dirty="0"/>
          </a:p>
          <a:p>
            <a:pPr algn="just" eaLnBrk="1" fontAlgn="auto" hangingPunct="1">
              <a:spcAft>
                <a:spcPts val="0"/>
              </a:spcAft>
              <a:defRPr/>
            </a:pPr>
            <a:endParaRPr lang="en-US" altLang="en-US" dirty="0"/>
          </a:p>
          <a:p>
            <a:pPr algn="just" eaLnBrk="1" fontAlgn="auto" hangingPunct="1">
              <a:spcAft>
                <a:spcPts val="0"/>
              </a:spcAft>
              <a:defRPr/>
            </a:pPr>
            <a:r>
              <a:rPr lang="en-US" altLang="en-US" dirty="0"/>
              <a:t>There are two types of exceptions:  statutory exceptions (Congress) vs. regulatory safe harbors (OIG)</a:t>
            </a:r>
          </a:p>
          <a:p>
            <a:pPr algn="just" eaLnBrk="1" fontAlgn="auto" hangingPunct="1">
              <a:spcAft>
                <a:spcPts val="0"/>
              </a:spcAft>
              <a:defRPr/>
            </a:pPr>
            <a:endParaRPr lang="en-US" altLang="en-US" dirty="0"/>
          </a:p>
          <a:p>
            <a:pPr algn="just" eaLnBrk="1" fontAlgn="auto" hangingPunct="1">
              <a:spcAft>
                <a:spcPts val="0"/>
              </a:spcAft>
              <a:defRPr/>
            </a:pPr>
            <a:r>
              <a:rPr lang="en-US" altLang="en-US" dirty="0"/>
              <a:t>Transactions satisfying </a:t>
            </a:r>
            <a:r>
              <a:rPr lang="en-US" altLang="en-US" i="1" dirty="0"/>
              <a:t>all</a:t>
            </a:r>
            <a:r>
              <a:rPr lang="en-US" altLang="en-US" dirty="0"/>
              <a:t> elements of Safe Harbor will not be prosecuted </a:t>
            </a:r>
          </a:p>
          <a:p>
            <a:pPr algn="just" eaLnBrk="1" fontAlgn="auto" hangingPunct="1">
              <a:spcAft>
                <a:spcPts val="0"/>
              </a:spcAft>
              <a:defRPr/>
            </a:pPr>
            <a:endParaRPr lang="en-US" altLang="en-US" dirty="0"/>
          </a:p>
          <a:p>
            <a:pPr algn="just" eaLnBrk="1" fontAlgn="auto" hangingPunct="1">
              <a:spcAft>
                <a:spcPts val="0"/>
              </a:spcAft>
              <a:defRPr/>
            </a:pPr>
            <a:r>
              <a:rPr lang="en-US" altLang="en-US" dirty="0"/>
              <a:t>Transactions </a:t>
            </a:r>
            <a:r>
              <a:rPr lang="en-US" altLang="en-US" i="1" dirty="0"/>
              <a:t>not</a:t>
            </a:r>
            <a:r>
              <a:rPr lang="en-US" altLang="en-US" dirty="0"/>
              <a:t> satisfying all elements are not </a:t>
            </a:r>
            <a:r>
              <a:rPr lang="en-US" altLang="en-US" b="1" i="1" dirty="0"/>
              <a:t>per se</a:t>
            </a:r>
            <a:r>
              <a:rPr lang="en-US" altLang="en-US" b="1" dirty="0"/>
              <a:t> </a:t>
            </a:r>
            <a:r>
              <a:rPr lang="en-US" altLang="en-US" dirty="0"/>
              <a:t>illegal, but are subject to a facts-and-circumstances analysis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5F3E05A-853C-4641-8136-0D21E436E682}"/>
              </a:ext>
            </a:extLst>
          </p:cNvPr>
          <p:cNvSpPr>
            <a:spLocks noGrp="1"/>
          </p:cNvSpPr>
          <p:nvPr>
            <p:ph type="title"/>
          </p:nvPr>
        </p:nvSpPr>
        <p:spPr>
          <a:xfrm>
            <a:off x="0" y="0"/>
            <a:ext cx="9144000" cy="1371600"/>
          </a:xfrm>
          <a:solidFill>
            <a:schemeClr val="bg1">
              <a:lumMod val="75000"/>
            </a:schemeClr>
          </a:solidFill>
        </p:spPr>
        <p:txBody>
          <a:bodyPr rtlCol="0">
            <a:noAutofit/>
          </a:bodyPr>
          <a:lstStyle/>
          <a:p>
            <a:pPr eaLnBrk="1" fontAlgn="auto" hangingPunct="1">
              <a:spcAft>
                <a:spcPts val="0"/>
              </a:spcAft>
              <a:defRPr/>
            </a:pPr>
            <a:r>
              <a:rPr lang="en-US" altLang="en-US" sz="3200" b="1" dirty="0"/>
              <a:t>The Anti-Kickback Statute: </a:t>
            </a:r>
            <a:br>
              <a:rPr lang="en-US" altLang="en-US" sz="3200" b="1" dirty="0"/>
            </a:br>
            <a:r>
              <a:rPr lang="en-US" altLang="en-US" sz="3200" b="1" dirty="0"/>
              <a:t>Statutory Exceptions and Regulatory Safe Harbors</a:t>
            </a:r>
          </a:p>
        </p:txBody>
      </p:sp>
      <p:pic>
        <p:nvPicPr>
          <p:cNvPr id="77827" name="Picture 2">
            <a:extLst>
              <a:ext uri="{FF2B5EF4-FFF2-40B4-BE49-F238E27FC236}">
                <a16:creationId xmlns:a16="http://schemas.microsoft.com/office/drawing/2014/main" id="{0EB5FD7F-96DB-1E40-87E0-270D59F5F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831975"/>
            <a:ext cx="830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D8C4E41D-4967-CD4B-AC76-15F5686609C5}"/>
              </a:ext>
            </a:extLst>
          </p:cNvPr>
          <p:cNvSpPr>
            <a:spLocks noChangeArrowheads="1"/>
          </p:cNvSpPr>
          <p:nvPr/>
        </p:nvSpPr>
        <p:spPr bwMode="auto">
          <a:xfrm>
            <a:off x="2493963" y="2260600"/>
            <a:ext cx="4572000" cy="3028950"/>
          </a:xfrm>
          <a:prstGeom prst="rect">
            <a:avLst/>
          </a:prstGeom>
          <a:solidFill>
            <a:schemeClr val="bg1">
              <a:lumMod val="95000"/>
            </a:schemeClr>
          </a:solidFill>
          <a:ln w="9525">
            <a:noFill/>
            <a:miter lim="800000"/>
            <a:headEnd/>
            <a:tailEnd/>
          </a:ln>
        </p:spPr>
        <p:txBody>
          <a:bodyPr>
            <a:spAutoFit/>
          </a:bodyPr>
          <a:lstStyle/>
          <a:p>
            <a:pPr marL="285750" indent="-285750" eaLnBrk="1" hangingPunct="1">
              <a:spcBef>
                <a:spcPct val="20000"/>
              </a:spcBef>
              <a:buClr>
                <a:schemeClr val="bg2"/>
              </a:buClr>
              <a:buFont typeface="Arial" panose="020B0604020202020204" pitchFamily="34" charset="0"/>
              <a:buChar char="•"/>
              <a:defRPr/>
            </a:pPr>
            <a:r>
              <a:rPr lang="en-US" b="1" dirty="0">
                <a:latin typeface="Arial" pitchFamily="34" charset="0"/>
                <a:cs typeface="Arial" charset="0"/>
              </a:rPr>
              <a:t>Statutory Exceptions</a:t>
            </a:r>
          </a:p>
          <a:p>
            <a:pPr marL="742950" lvl="1" indent="-285750" eaLnBrk="1" hangingPunct="1">
              <a:spcBef>
                <a:spcPct val="20000"/>
              </a:spcBef>
              <a:buClr>
                <a:schemeClr val="bg2"/>
              </a:buClr>
              <a:buFont typeface="Wingdings" panose="05000000000000000000" pitchFamily="2" charset="2"/>
              <a:buChar char="§"/>
              <a:defRPr/>
            </a:pPr>
            <a:r>
              <a:rPr lang="en-US" b="1" dirty="0">
                <a:latin typeface="Arial" pitchFamily="34" charset="0"/>
                <a:cs typeface="Arial" charset="0"/>
              </a:rPr>
              <a:t>42 U.S.C. § 1320a-7b(b)(3)</a:t>
            </a:r>
          </a:p>
          <a:p>
            <a:pPr marL="742950" lvl="1" indent="-285750" eaLnBrk="1" hangingPunct="1">
              <a:spcBef>
                <a:spcPct val="20000"/>
              </a:spcBef>
              <a:buClr>
                <a:schemeClr val="bg2"/>
              </a:buClr>
              <a:buFont typeface="Wingdings" panose="05000000000000000000" pitchFamily="2" charset="2"/>
              <a:buChar char="§"/>
              <a:defRPr/>
            </a:pPr>
            <a:endParaRPr lang="en-US" b="1" dirty="0">
              <a:latin typeface="Arial" pitchFamily="34" charset="0"/>
              <a:cs typeface="Arial" charset="0"/>
            </a:endParaRPr>
          </a:p>
          <a:p>
            <a:pPr marL="285750" indent="-285750" eaLnBrk="1" hangingPunct="1">
              <a:spcBef>
                <a:spcPct val="20000"/>
              </a:spcBef>
              <a:buClr>
                <a:schemeClr val="bg2"/>
              </a:buClr>
              <a:buFont typeface="Wingdings" panose="05000000000000000000" pitchFamily="2" charset="2"/>
              <a:buChar char="§"/>
              <a:defRPr/>
            </a:pPr>
            <a:r>
              <a:rPr lang="en-US" b="1" dirty="0">
                <a:latin typeface="+mn-lt"/>
                <a:cs typeface="Arial" charset="0"/>
              </a:rPr>
              <a:t>Regulatory Safe Harbors</a:t>
            </a:r>
          </a:p>
          <a:p>
            <a:pPr marL="742950" lvl="1" indent="-285750" eaLnBrk="1" hangingPunct="1">
              <a:spcBef>
                <a:spcPct val="20000"/>
              </a:spcBef>
              <a:buClr>
                <a:schemeClr val="bg2"/>
              </a:buClr>
              <a:buFont typeface="Wingdings" panose="05000000000000000000" pitchFamily="2" charset="2"/>
              <a:buChar char="§"/>
              <a:defRPr/>
            </a:pPr>
            <a:r>
              <a:rPr lang="en-US" b="1" dirty="0">
                <a:latin typeface="+mn-lt"/>
                <a:cs typeface="Arial" charset="0"/>
              </a:rPr>
              <a:t>42 C.F.R. § 1001.952</a:t>
            </a:r>
          </a:p>
          <a:p>
            <a:pPr marL="742950" lvl="1" indent="-285750" eaLnBrk="1" hangingPunct="1">
              <a:spcBef>
                <a:spcPct val="20000"/>
              </a:spcBef>
              <a:buClr>
                <a:schemeClr val="bg2"/>
              </a:buClr>
              <a:buFont typeface="Wingdings" panose="05000000000000000000" pitchFamily="2" charset="2"/>
              <a:buChar char="§"/>
              <a:defRPr/>
            </a:pPr>
            <a:endParaRPr lang="en-US" b="1" dirty="0">
              <a:latin typeface="+mn-lt"/>
              <a:cs typeface="Arial" charset="0"/>
            </a:endParaRPr>
          </a:p>
          <a:p>
            <a:pPr marL="285750" indent="-285750" eaLnBrk="1" hangingPunct="1">
              <a:spcBef>
                <a:spcPct val="20000"/>
              </a:spcBef>
              <a:buClr>
                <a:schemeClr val="bg2"/>
              </a:buClr>
              <a:buFont typeface="Wingdings" panose="05000000000000000000" pitchFamily="2" charset="2"/>
              <a:buChar char="§"/>
              <a:defRPr/>
            </a:pPr>
            <a:r>
              <a:rPr lang="en-US" b="1" dirty="0">
                <a:latin typeface="+mn-lt"/>
                <a:cs typeface="Arial" charset="0"/>
              </a:rPr>
              <a:t>Must fit exactly</a:t>
            </a:r>
          </a:p>
          <a:p>
            <a:pPr marL="285750" indent="-285750" eaLnBrk="1" hangingPunct="1">
              <a:spcBef>
                <a:spcPct val="20000"/>
              </a:spcBef>
              <a:buClr>
                <a:schemeClr val="bg2"/>
              </a:buClr>
              <a:buFont typeface="Wingdings" panose="05000000000000000000" pitchFamily="2" charset="2"/>
              <a:buChar char="§"/>
              <a:defRPr/>
            </a:pPr>
            <a:endParaRPr lang="en-US" b="1" dirty="0">
              <a:latin typeface="+mn-lt"/>
              <a:cs typeface="Arial" charset="0"/>
            </a:endParaRPr>
          </a:p>
          <a:p>
            <a:pPr marL="285750" indent="-285750" eaLnBrk="1" hangingPunct="1">
              <a:spcBef>
                <a:spcPct val="20000"/>
              </a:spcBef>
              <a:buClr>
                <a:schemeClr val="bg2"/>
              </a:buClr>
              <a:buFont typeface="Wingdings" panose="05000000000000000000" pitchFamily="2" charset="2"/>
              <a:buChar char="§"/>
              <a:defRPr/>
            </a:pPr>
            <a:r>
              <a:rPr lang="en-US" b="1" i="1" dirty="0">
                <a:latin typeface="+mn-lt"/>
                <a:cs typeface="Arial" charset="0"/>
              </a:rPr>
              <a:t>Voluntary</a:t>
            </a:r>
            <a:r>
              <a:rPr lang="en-US" b="1" dirty="0">
                <a:latin typeface="+mn-lt"/>
                <a:cs typeface="Arial" charset="0"/>
              </a:rPr>
              <a:t> regulations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B1A9DD0-9C3F-F648-8747-DBB4B9BC43D4}"/>
              </a:ext>
            </a:extLst>
          </p:cNvPr>
          <p:cNvSpPr>
            <a:spLocks noGrp="1" noChangeArrowheads="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altLang="en-US" sz="3600" b="1" dirty="0"/>
              <a:t>Statutory Exceptions </a:t>
            </a:r>
          </a:p>
        </p:txBody>
      </p:sp>
      <p:sp>
        <p:nvSpPr>
          <p:cNvPr id="32771" name="Rectangle 3">
            <a:extLst>
              <a:ext uri="{FF2B5EF4-FFF2-40B4-BE49-F238E27FC236}">
                <a16:creationId xmlns:a16="http://schemas.microsoft.com/office/drawing/2014/main" id="{B2F31815-A374-CD4F-970F-0E5142799FDF}"/>
              </a:ext>
            </a:extLst>
          </p:cNvPr>
          <p:cNvSpPr>
            <a:spLocks noGrp="1" noChangeArrowheads="1"/>
          </p:cNvSpPr>
          <p:nvPr>
            <p:ph idx="1"/>
          </p:nvPr>
        </p:nvSpPr>
        <p:spPr>
          <a:xfrm>
            <a:off x="381000" y="1066800"/>
            <a:ext cx="8229600" cy="4525963"/>
          </a:xfrm>
        </p:spPr>
        <p:txBody>
          <a:bodyPr rtlCol="0">
            <a:normAutofit fontScale="85000" lnSpcReduction="20000"/>
          </a:bodyPr>
          <a:lstStyle/>
          <a:p>
            <a:pPr marL="0" indent="0" eaLnBrk="1" fontAlgn="auto" hangingPunct="1">
              <a:lnSpc>
                <a:spcPct val="90000"/>
              </a:lnSpc>
              <a:spcAft>
                <a:spcPts val="0"/>
              </a:spcAft>
              <a:buFont typeface="Arial" panose="020B0604020202020204" pitchFamily="34" charset="0"/>
              <a:buNone/>
              <a:defRPr/>
            </a:pPr>
            <a:r>
              <a:rPr lang="en-US" altLang="en-US" sz="2800" b="1" dirty="0"/>
              <a:t>Statutory exceptions</a:t>
            </a:r>
          </a:p>
          <a:p>
            <a:pPr marL="320040" indent="-320040" eaLnBrk="1" fontAlgn="auto" hangingPunct="1">
              <a:lnSpc>
                <a:spcPct val="90000"/>
              </a:lnSpc>
              <a:spcAft>
                <a:spcPts val="0"/>
              </a:spcAft>
              <a:buFont typeface="Wingdings"/>
              <a:buChar char=""/>
              <a:defRPr/>
            </a:pPr>
            <a:endParaRPr lang="en-US" altLang="en-US" sz="2800" dirty="0"/>
          </a:p>
          <a:p>
            <a:pPr marL="708660" lvl="1" indent="-342900" algn="just" eaLnBrk="1" fontAlgn="auto" hangingPunct="1">
              <a:lnSpc>
                <a:spcPct val="90000"/>
              </a:lnSpc>
              <a:spcAft>
                <a:spcPts val="0"/>
              </a:spcAft>
              <a:buFont typeface="Wingdings" panose="05000000000000000000" pitchFamily="2" charset="2"/>
              <a:buChar char="§"/>
              <a:defRPr/>
            </a:pPr>
            <a:r>
              <a:rPr lang="en-US" altLang="en-US" sz="2400" dirty="0"/>
              <a:t> Discounts</a:t>
            </a:r>
          </a:p>
          <a:p>
            <a:pPr marL="708660" lvl="1" indent="-342900" algn="just" eaLnBrk="1" fontAlgn="auto" hangingPunct="1">
              <a:lnSpc>
                <a:spcPct val="90000"/>
              </a:lnSpc>
              <a:spcAft>
                <a:spcPts val="0"/>
              </a:spcAft>
              <a:buFont typeface="Wingdings" panose="05000000000000000000" pitchFamily="2" charset="2"/>
              <a:buChar char="§"/>
              <a:defRPr/>
            </a:pPr>
            <a:r>
              <a:rPr lang="en-US" altLang="en-US" sz="2400" dirty="0"/>
              <a:t> Employer/employee</a:t>
            </a:r>
          </a:p>
          <a:p>
            <a:pPr marL="708660" lvl="1" indent="-342900" algn="just" eaLnBrk="1" fontAlgn="auto" hangingPunct="1">
              <a:lnSpc>
                <a:spcPct val="90000"/>
              </a:lnSpc>
              <a:spcAft>
                <a:spcPts val="0"/>
              </a:spcAft>
              <a:buFont typeface="Wingdings" panose="05000000000000000000" pitchFamily="2" charset="2"/>
              <a:buChar char="§"/>
              <a:defRPr/>
            </a:pPr>
            <a:r>
              <a:rPr lang="en-US" altLang="en-US" sz="2400" dirty="0"/>
              <a:t> Group purchasing</a:t>
            </a:r>
          </a:p>
          <a:p>
            <a:pPr marL="708660" lvl="1" indent="-342900" algn="just" eaLnBrk="1" fontAlgn="auto" hangingPunct="1">
              <a:lnSpc>
                <a:spcPct val="90000"/>
              </a:lnSpc>
              <a:spcAft>
                <a:spcPts val="0"/>
              </a:spcAft>
              <a:buFont typeface="Wingdings" panose="05000000000000000000" pitchFamily="2" charset="2"/>
              <a:buChar char="§"/>
              <a:defRPr/>
            </a:pPr>
            <a:r>
              <a:rPr lang="en-US" altLang="en-US" sz="2400" dirty="0"/>
              <a:t> Part B co-insurance waivers</a:t>
            </a:r>
          </a:p>
          <a:p>
            <a:pPr marL="708660" lvl="1" indent="-342900" algn="just" eaLnBrk="1" fontAlgn="auto" hangingPunct="1">
              <a:lnSpc>
                <a:spcPct val="90000"/>
              </a:lnSpc>
              <a:spcAft>
                <a:spcPts val="0"/>
              </a:spcAft>
              <a:buFont typeface="Wingdings" panose="05000000000000000000" pitchFamily="2" charset="2"/>
              <a:buChar char="§"/>
              <a:defRPr/>
            </a:pPr>
            <a:r>
              <a:rPr lang="en-US" altLang="en-US" sz="2400" dirty="0"/>
              <a:t> Managed care plans</a:t>
            </a:r>
          </a:p>
          <a:p>
            <a:pPr marL="708660" lvl="1" indent="-342900" algn="just" eaLnBrk="1" fontAlgn="auto" hangingPunct="1">
              <a:lnSpc>
                <a:spcPct val="90000"/>
              </a:lnSpc>
              <a:spcAft>
                <a:spcPts val="0"/>
              </a:spcAft>
              <a:buFont typeface="Wingdings" panose="05000000000000000000" pitchFamily="2" charset="2"/>
              <a:buChar char="§"/>
              <a:defRPr/>
            </a:pPr>
            <a:r>
              <a:rPr lang="en-US" altLang="en-US" sz="2400" dirty="0"/>
              <a:t> Pharmacy waivers or Part D cost-sharing</a:t>
            </a:r>
          </a:p>
          <a:p>
            <a:pPr marL="708660" lvl="1" indent="-342900" algn="just" eaLnBrk="1" fontAlgn="auto" hangingPunct="1">
              <a:lnSpc>
                <a:spcPct val="90000"/>
              </a:lnSpc>
              <a:spcAft>
                <a:spcPts val="0"/>
              </a:spcAft>
              <a:buFont typeface="Wingdings" panose="05000000000000000000" pitchFamily="2" charset="2"/>
              <a:buChar char="§"/>
              <a:defRPr/>
            </a:pPr>
            <a:r>
              <a:rPr lang="en-US" altLang="en-US" sz="2400" dirty="0"/>
              <a:t> FQHC and Medicare Advantage organization</a:t>
            </a:r>
          </a:p>
          <a:p>
            <a:pPr marL="708660" lvl="1" indent="-342900" algn="just" eaLnBrk="1" fontAlgn="auto" hangingPunct="1">
              <a:lnSpc>
                <a:spcPct val="90000"/>
              </a:lnSpc>
              <a:spcAft>
                <a:spcPts val="0"/>
              </a:spcAft>
              <a:buFont typeface="Wingdings" panose="05000000000000000000" pitchFamily="2" charset="2"/>
              <a:buChar char="§"/>
              <a:defRPr/>
            </a:pPr>
            <a:r>
              <a:rPr lang="en-US" altLang="en-US" sz="2400" dirty="0"/>
              <a:t> FQHC and donor</a:t>
            </a:r>
          </a:p>
          <a:p>
            <a:pPr marL="708660" lvl="1" indent="-342900" algn="just" eaLnBrk="1" fontAlgn="auto" hangingPunct="1">
              <a:lnSpc>
                <a:spcPct val="90000"/>
              </a:lnSpc>
              <a:spcAft>
                <a:spcPts val="0"/>
              </a:spcAft>
              <a:buFont typeface="Wingdings" panose="05000000000000000000" pitchFamily="2" charset="2"/>
              <a:buChar char="§"/>
              <a:defRPr/>
            </a:pPr>
            <a:r>
              <a:rPr lang="en-US" altLang="en-US" sz="2400" dirty="0"/>
              <a:t> E-prescribing</a:t>
            </a:r>
          </a:p>
          <a:p>
            <a:pPr marL="822960" lvl="1" indent="-457200" algn="just" eaLnBrk="1" fontAlgn="auto" hangingPunct="1">
              <a:lnSpc>
                <a:spcPct val="90000"/>
              </a:lnSpc>
              <a:spcAft>
                <a:spcPts val="0"/>
              </a:spcAft>
              <a:buFont typeface="Wingdings" panose="05000000000000000000" pitchFamily="2" charset="2"/>
              <a:buChar char="§"/>
              <a:defRPr/>
            </a:pPr>
            <a:r>
              <a:rPr lang="en-US" altLang="en-US" sz="2400" dirty="0"/>
              <a:t>Drug discounts for beneficiaries in the doughnut</a:t>
            </a:r>
            <a:r>
              <a:rPr lang="en-US" altLang="en-US" dirty="0"/>
              <a:t> </a:t>
            </a:r>
            <a:r>
              <a:rPr lang="en-US" altLang="en-US" sz="2400" dirty="0"/>
              <a:t>hole (</a:t>
            </a:r>
            <a:r>
              <a:rPr lang="en-US" sz="2400" dirty="0"/>
              <a:t>The Medicare prescription drug "donut hole" is the difference between what a beneficiary has to pay for after reaching the initial coverage limit and the amount the government pays for "catastrophic" drug coverage) </a:t>
            </a:r>
            <a:endParaRPr lang="en-US" altLang="en-US" sz="2400" dirty="0"/>
          </a:p>
          <a:p>
            <a:pPr marL="320040" indent="-320040" algn="just" eaLnBrk="1" fontAlgn="auto" hangingPunct="1">
              <a:lnSpc>
                <a:spcPct val="90000"/>
              </a:lnSpc>
              <a:spcAft>
                <a:spcPts val="0"/>
              </a:spcAft>
              <a:buFont typeface="Wingdings"/>
              <a:buChar char=""/>
              <a:defRPr/>
            </a:pPr>
            <a:endParaRPr lang="en-US" alt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36D3A61-B7B6-F648-913F-91C3D2855212}"/>
              </a:ext>
            </a:extLst>
          </p:cNvPr>
          <p:cNvSpPr>
            <a:spLocks noGrp="1" noChangeArrowheads="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altLang="en-US" sz="3600" b="1" dirty="0"/>
              <a:t>Regulatory Safe Harbors </a:t>
            </a:r>
          </a:p>
        </p:txBody>
      </p:sp>
      <p:sp>
        <p:nvSpPr>
          <p:cNvPr id="81923" name="Rectangle 3">
            <a:extLst>
              <a:ext uri="{FF2B5EF4-FFF2-40B4-BE49-F238E27FC236}">
                <a16:creationId xmlns:a16="http://schemas.microsoft.com/office/drawing/2014/main" id="{36E4D813-E1C5-D841-B222-5F7E414F6245}"/>
              </a:ext>
            </a:extLst>
          </p:cNvPr>
          <p:cNvSpPr>
            <a:spLocks noGrp="1" noChangeArrowheads="1"/>
          </p:cNvSpPr>
          <p:nvPr>
            <p:ph idx="1"/>
          </p:nvPr>
        </p:nvSpPr>
        <p:spPr/>
        <p:txBody>
          <a:bodyPr/>
          <a:lstStyle/>
          <a:p>
            <a:pPr algn="just" eaLnBrk="1" hangingPunct="1"/>
            <a:r>
              <a:rPr lang="en-US" altLang="en-US" sz="2800"/>
              <a:t>In 1987 Congress, concerned about the breadth of the statute, directed OIG to promulgate safe harbors</a:t>
            </a:r>
          </a:p>
          <a:p>
            <a:pPr algn="just" eaLnBrk="1" hangingPunct="1"/>
            <a:endParaRPr lang="en-US" altLang="en-US" sz="2800"/>
          </a:p>
          <a:p>
            <a:pPr algn="just" eaLnBrk="1" hangingPunct="1"/>
            <a:r>
              <a:rPr lang="en-US" altLang="en-US" sz="2800"/>
              <a:t>OIG initially adopted safe harbors for</a:t>
            </a:r>
          </a:p>
          <a:p>
            <a:pPr lvl="1" algn="just" eaLnBrk="1" hangingPunct="1"/>
            <a:r>
              <a:rPr lang="en-US" altLang="en-US" sz="2500"/>
              <a:t> Investments in publicly traded and small</a:t>
            </a:r>
            <a:br>
              <a:rPr lang="en-US" altLang="en-US" sz="2500"/>
            </a:br>
            <a:r>
              <a:rPr lang="en-US" altLang="en-US" sz="2500"/>
              <a:t> entities</a:t>
            </a:r>
          </a:p>
          <a:p>
            <a:pPr lvl="1" algn="just" eaLnBrk="1" hangingPunct="1"/>
            <a:r>
              <a:rPr lang="en-US" altLang="en-US" sz="2500"/>
              <a:t> Referral services</a:t>
            </a:r>
          </a:p>
          <a:p>
            <a:pPr lvl="1" algn="just" eaLnBrk="1" hangingPunct="1"/>
            <a:r>
              <a:rPr lang="en-US" altLang="en-US" sz="2500"/>
              <a:t> Discounts</a:t>
            </a:r>
          </a:p>
          <a:p>
            <a:pPr lvl="1" algn="just" eaLnBrk="1" hangingPunct="1">
              <a:buFont typeface="Wingdings" pitchFamily="2" charset="2"/>
              <a:buNone/>
            </a:pPr>
            <a:endParaRPr lang="en-US" altLang="en-US" sz="25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F30AC464-6B25-2B4E-9A40-907DBC66C179}"/>
              </a:ext>
            </a:extLst>
          </p:cNvPr>
          <p:cNvSpPr>
            <a:spLocks noGrp="1" noChangeArrowheads="1"/>
          </p:cNvSpPr>
          <p:nvPr>
            <p:ph type="title"/>
          </p:nvPr>
        </p:nvSpPr>
        <p:spPr>
          <a:xfrm>
            <a:off x="-34925" y="0"/>
            <a:ext cx="9178925" cy="914400"/>
          </a:xfrm>
          <a:solidFill>
            <a:schemeClr val="bg1">
              <a:lumMod val="75000"/>
            </a:schemeClr>
          </a:solidFill>
        </p:spPr>
        <p:txBody>
          <a:bodyPr rtlCol="0">
            <a:normAutofit/>
          </a:bodyPr>
          <a:lstStyle/>
          <a:p>
            <a:pPr eaLnBrk="1" fontAlgn="auto" hangingPunct="1">
              <a:spcAft>
                <a:spcPts val="0"/>
              </a:spcAft>
              <a:defRPr/>
            </a:pPr>
            <a:r>
              <a:rPr lang="en-US" altLang="en-US" sz="3600" b="1" dirty="0"/>
              <a:t>Safe Harbors</a:t>
            </a:r>
          </a:p>
        </p:txBody>
      </p:sp>
      <p:sp>
        <p:nvSpPr>
          <p:cNvPr id="83971" name="Rectangle 3">
            <a:extLst>
              <a:ext uri="{FF2B5EF4-FFF2-40B4-BE49-F238E27FC236}">
                <a16:creationId xmlns:a16="http://schemas.microsoft.com/office/drawing/2014/main" id="{C6B63016-0177-054E-A05B-958CB54B7E23}"/>
              </a:ext>
            </a:extLst>
          </p:cNvPr>
          <p:cNvSpPr>
            <a:spLocks noGrp="1" noChangeArrowheads="1"/>
          </p:cNvSpPr>
          <p:nvPr>
            <p:ph idx="1"/>
          </p:nvPr>
        </p:nvSpPr>
        <p:spPr/>
        <p:txBody>
          <a:bodyPr/>
          <a:lstStyle/>
          <a:p>
            <a:pPr lvl="1" eaLnBrk="1" hangingPunct="1"/>
            <a:r>
              <a:rPr lang="en-US" altLang="en-US"/>
              <a:t> Warranties</a:t>
            </a:r>
          </a:p>
          <a:p>
            <a:pPr lvl="1" eaLnBrk="1" hangingPunct="1"/>
            <a:r>
              <a:rPr lang="en-US" altLang="en-US"/>
              <a:t> Space Rentals</a:t>
            </a:r>
          </a:p>
          <a:p>
            <a:pPr lvl="1" eaLnBrk="1" hangingPunct="1"/>
            <a:r>
              <a:rPr lang="en-US" altLang="en-US"/>
              <a:t> Equipment Rentals</a:t>
            </a:r>
          </a:p>
          <a:p>
            <a:pPr lvl="1" eaLnBrk="1" hangingPunct="1"/>
            <a:r>
              <a:rPr lang="en-US" altLang="en-US"/>
              <a:t> Personal services/management agreements</a:t>
            </a:r>
          </a:p>
          <a:p>
            <a:pPr lvl="1" eaLnBrk="1" hangingPunct="1"/>
            <a:r>
              <a:rPr lang="en-US" altLang="en-US"/>
              <a:t> Group purchasing </a:t>
            </a:r>
          </a:p>
          <a:p>
            <a:pPr lvl="1" eaLnBrk="1" hangingPunct="1"/>
            <a:r>
              <a:rPr lang="en-US" altLang="en-US"/>
              <a:t> Co-insurance waivers</a:t>
            </a:r>
          </a:p>
          <a:p>
            <a:pPr lvl="1" eaLnBrk="1" hangingPunct="1"/>
            <a:r>
              <a:rPr lang="en-US" altLang="en-US"/>
              <a:t> Sale of professional practices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a:extLst>
              <a:ext uri="{FF2B5EF4-FFF2-40B4-BE49-F238E27FC236}">
                <a16:creationId xmlns:a16="http://schemas.microsoft.com/office/drawing/2014/main" id="{FAE0821C-A652-B44C-AF66-CADEB84D673D}"/>
              </a:ext>
            </a:extLst>
          </p:cNvPr>
          <p:cNvSpPr>
            <a:spLocks noGrp="1" noChangeArrowheads="1"/>
          </p:cNvSpPr>
          <p:nvPr>
            <p:ph idx="1"/>
          </p:nvPr>
        </p:nvSpPr>
        <p:spPr/>
        <p:txBody>
          <a:bodyPr/>
          <a:lstStyle/>
          <a:p>
            <a:pPr algn="just" eaLnBrk="1" hangingPunct="1">
              <a:lnSpc>
                <a:spcPct val="90000"/>
              </a:lnSpc>
            </a:pPr>
            <a:r>
              <a:rPr lang="en-US" altLang="en-US" sz="3300"/>
              <a:t>Additional safe harbors added through the years to address increasingly complex healthcare financial arrangements</a:t>
            </a:r>
            <a:r>
              <a:rPr lang="en-US" altLang="en-US"/>
              <a:t>—</a:t>
            </a:r>
            <a:r>
              <a:rPr lang="en-US" altLang="en-US" sz="3300"/>
              <a:t>ASCs, recruitment, shared-risk arrangements</a:t>
            </a:r>
          </a:p>
          <a:p>
            <a:pPr algn="just" eaLnBrk="1" hangingPunct="1">
              <a:lnSpc>
                <a:spcPct val="90000"/>
              </a:lnSpc>
            </a:pPr>
            <a:endParaRPr lang="en-US" altLang="en-US" sz="3300"/>
          </a:p>
          <a:p>
            <a:pPr algn="just" eaLnBrk="1" hangingPunct="1">
              <a:lnSpc>
                <a:spcPct val="90000"/>
              </a:lnSpc>
            </a:pPr>
            <a:r>
              <a:rPr lang="en-US" altLang="en-US" sz="3300"/>
              <a:t>Safe harbors adopted in 2006 permitting donations of </a:t>
            </a:r>
            <a:r>
              <a:rPr lang="en-US" altLang="en-US"/>
              <a:t>e-prescribing (same as Stark) and EHR technology</a:t>
            </a:r>
          </a:p>
          <a:p>
            <a:pPr eaLnBrk="1" hangingPunct="1">
              <a:lnSpc>
                <a:spcPct val="90000"/>
              </a:lnSpc>
            </a:pPr>
            <a:endParaRPr lang="en-US" altLang="en-US" sz="3300"/>
          </a:p>
        </p:txBody>
      </p:sp>
      <p:sp>
        <p:nvSpPr>
          <p:cNvPr id="7" name="Rectangle 2">
            <a:extLst>
              <a:ext uri="{FF2B5EF4-FFF2-40B4-BE49-F238E27FC236}">
                <a16:creationId xmlns:a16="http://schemas.microsoft.com/office/drawing/2014/main" id="{F7B6C212-3806-E241-A9FE-8EEE4839AE9A}"/>
              </a:ext>
            </a:extLst>
          </p:cNvPr>
          <p:cNvSpPr>
            <a:spLocks noGrp="1" noChangeArrowheads="1"/>
          </p:cNvSpPr>
          <p:nvPr>
            <p:ph type="title"/>
          </p:nvPr>
        </p:nvSpPr>
        <p:spPr>
          <a:xfrm>
            <a:off x="-34925" y="0"/>
            <a:ext cx="9178925" cy="914400"/>
          </a:xfrm>
          <a:solidFill>
            <a:schemeClr val="bg1">
              <a:lumMod val="75000"/>
            </a:schemeClr>
          </a:solidFill>
        </p:spPr>
        <p:txBody>
          <a:bodyPr rtlCol="0">
            <a:normAutofit/>
          </a:bodyPr>
          <a:lstStyle/>
          <a:p>
            <a:pPr eaLnBrk="1" fontAlgn="auto" hangingPunct="1">
              <a:spcAft>
                <a:spcPts val="0"/>
              </a:spcAft>
              <a:defRPr/>
            </a:pPr>
            <a:r>
              <a:rPr lang="en-US" altLang="en-US" sz="3600" b="1" dirty="0"/>
              <a:t>Safe Harbors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A22FFD10-5EA1-9147-BBC1-AD89D2231122}"/>
              </a:ext>
            </a:extLst>
          </p:cNvPr>
          <p:cNvSpPr>
            <a:spLocks noGrp="1" noChangeArrowheads="1"/>
          </p:cNvSpPr>
          <p:nvPr>
            <p:ph type="title"/>
          </p:nvPr>
        </p:nvSpPr>
        <p:spPr>
          <a:xfrm>
            <a:off x="0" y="0"/>
            <a:ext cx="9144000" cy="609600"/>
          </a:xfrm>
          <a:solidFill>
            <a:schemeClr val="bg1">
              <a:lumMod val="75000"/>
            </a:schemeClr>
          </a:solidFill>
        </p:spPr>
        <p:txBody>
          <a:bodyPr rtlCol="0">
            <a:normAutofit fontScale="90000"/>
          </a:bodyPr>
          <a:lstStyle/>
          <a:p>
            <a:pPr eaLnBrk="1" fontAlgn="auto" hangingPunct="1">
              <a:spcAft>
                <a:spcPts val="0"/>
              </a:spcAft>
              <a:defRPr/>
            </a:pPr>
            <a:r>
              <a:rPr lang="en-US" altLang="en-US" sz="3600" b="1" dirty="0"/>
              <a:t>AKS Decision Tree</a:t>
            </a:r>
          </a:p>
        </p:txBody>
      </p:sp>
      <p:graphicFrame>
        <p:nvGraphicFramePr>
          <p:cNvPr id="302083" name="Group 3">
            <a:extLst>
              <a:ext uri="{FF2B5EF4-FFF2-40B4-BE49-F238E27FC236}">
                <a16:creationId xmlns:a16="http://schemas.microsoft.com/office/drawing/2014/main" id="{83BD3237-9147-914D-8DEC-1222C26D086F}"/>
              </a:ext>
            </a:extLst>
          </p:cNvPr>
          <p:cNvGraphicFramePr>
            <a:graphicFrameLocks noGrp="1"/>
          </p:cNvGraphicFramePr>
          <p:nvPr/>
        </p:nvGraphicFramePr>
        <p:xfrm>
          <a:off x="304800" y="1008063"/>
          <a:ext cx="8610600" cy="4752975"/>
        </p:xfrm>
        <a:graphic>
          <a:graphicData uri="http://schemas.openxmlformats.org/drawingml/2006/table">
            <a:tbl>
              <a:tblPr/>
              <a:tblGrid>
                <a:gridCol w="7085806">
                  <a:extLst>
                    <a:ext uri="{9D8B030D-6E8A-4147-A177-3AD203B41FA5}">
                      <a16:colId xmlns:a16="http://schemas.microsoft.com/office/drawing/2014/main" val="20000"/>
                    </a:ext>
                  </a:extLst>
                </a:gridCol>
                <a:gridCol w="1524794">
                  <a:extLst>
                    <a:ext uri="{9D8B030D-6E8A-4147-A177-3AD203B41FA5}">
                      <a16:colId xmlns:a16="http://schemas.microsoft.com/office/drawing/2014/main" val="20001"/>
                    </a:ext>
                  </a:extLst>
                </a:gridCol>
              </a:tblGrid>
              <a:tr h="482422">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altLang="en-US" sz="2000" b="1" i="0" u="none" strike="noStrike" cap="none" normalizeH="0" baseline="0" dirty="0">
                          <a:ln>
                            <a:noFill/>
                          </a:ln>
                          <a:solidFill>
                            <a:schemeClr val="bg2"/>
                          </a:solidFill>
                          <a:effectLst/>
                          <a:latin typeface="Verdana" pitchFamily="34" charset="0"/>
                        </a:rPr>
                        <a:t>1. Is there an economic benefit?</a:t>
                      </a:r>
                    </a:p>
                  </a:txBody>
                  <a:tcPr marT="45703" marB="45703" horzOverflow="overflow">
                    <a:lnL cap="flat">
                      <a:noFill/>
                    </a:lnL>
                    <a:lnR w="12700" cap="flat" cmpd="sng" algn="ctr">
                      <a:solidFill>
                        <a:srgbClr val="FFFF66"/>
                      </a:solidFill>
                      <a:prstDash val="solid"/>
                      <a:round/>
                      <a:headEnd type="none" w="sm" len="sm"/>
                      <a:tailEnd type="none" w="sm" len="sm"/>
                    </a:lnR>
                    <a:lnT w="12700" cap="flat" cmpd="sng" algn="ctr">
                      <a:solidFill>
                        <a:srgbClr val="FFFF66"/>
                      </a:solidFill>
                      <a:prstDash val="solid"/>
                      <a:round/>
                      <a:headEnd type="none" w="sm" len="sm"/>
                      <a:tailEnd type="none" w="sm" len="sm"/>
                    </a:lnT>
                    <a:lnB w="12700" cap="flat" cmpd="sng" algn="ctr">
                      <a:solidFill>
                        <a:srgbClr val="FFFF66"/>
                      </a:solidFill>
                      <a:prstDash val="solid"/>
                      <a:round/>
                      <a:headEnd type="none" w="sm" len="sm"/>
                      <a:tailEnd type="none" w="sm" len="sm"/>
                    </a:lnB>
                    <a:lnTlToBr>
                      <a:noFill/>
                    </a:lnTlToBr>
                    <a:lnBlToTr>
                      <a:noFill/>
                    </a:lnBlToTr>
                    <a:solidFill>
                      <a:schemeClr val="accent2">
                        <a:lumMod val="75000"/>
                      </a:schemeClr>
                    </a:solidFill>
                  </a:tcPr>
                </a:tc>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altLang="en-US" sz="2000" b="0" i="1" u="none" strike="noStrike" cap="none" normalizeH="0" baseline="0" dirty="0">
                          <a:ln>
                            <a:noFill/>
                          </a:ln>
                          <a:solidFill>
                            <a:schemeClr val="bg1"/>
                          </a:solidFill>
                          <a:effectLst/>
                          <a:latin typeface="Verdana" pitchFamily="34" charset="0"/>
                        </a:rPr>
                        <a:t>If No</a:t>
                      </a:r>
                    </a:p>
                  </a:txBody>
                  <a:tcPr marT="45703" marB="45703" horzOverflow="overflow">
                    <a:lnL w="12700" cap="flat" cmpd="sng" algn="ctr">
                      <a:solidFill>
                        <a:srgbClr val="FFFF66"/>
                      </a:solidFill>
                      <a:prstDash val="solid"/>
                      <a:round/>
                      <a:headEnd type="none" w="sm" len="sm"/>
                      <a:tailEnd type="none" w="sm" len="sm"/>
                    </a:lnL>
                    <a:lnR cap="flat">
                      <a:noFill/>
                    </a:lnR>
                    <a:lnT cap="flat">
                      <a:noFill/>
                    </a:lnT>
                    <a:lnB>
                      <a:noFill/>
                    </a:lnB>
                    <a:lnTlToBr>
                      <a:noFill/>
                    </a:lnTlToBr>
                    <a:lnBlToTr>
                      <a:noFill/>
                    </a:lnBlToTr>
                    <a:solidFill>
                      <a:schemeClr val="accent4">
                        <a:lumMod val="75000"/>
                      </a:schemeClr>
                    </a:solidFill>
                  </a:tcPr>
                </a:tc>
                <a:extLst>
                  <a:ext uri="{0D108BD9-81ED-4DB2-BD59-A6C34878D82A}">
                    <a16:rowId xmlns:a16="http://schemas.microsoft.com/office/drawing/2014/main" val="10000"/>
                  </a:ext>
                </a:extLst>
              </a:tr>
              <a:tr h="396206">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altLang="en-US" sz="2000" b="0" i="1" u="none" strike="noStrike" cap="none" normalizeH="0" baseline="0" dirty="0">
                          <a:ln>
                            <a:noFill/>
                          </a:ln>
                          <a:solidFill>
                            <a:schemeClr val="tx1"/>
                          </a:solidFill>
                          <a:effectLst/>
                          <a:latin typeface="Verdana" pitchFamily="34" charset="0"/>
                        </a:rPr>
                        <a:t>If Yes</a:t>
                      </a:r>
                    </a:p>
                  </a:txBody>
                  <a:tcPr marT="45703" marB="45703" horzOverflow="overflow">
                    <a:lnL cap="flat">
                      <a:noFill/>
                    </a:lnL>
                    <a:lnR>
                      <a:noFill/>
                    </a:lnR>
                    <a:lnT w="12700" cap="flat" cmpd="sng" algn="ctr">
                      <a:solidFill>
                        <a:srgbClr val="FFFF66"/>
                      </a:solidFill>
                      <a:prstDash val="solid"/>
                      <a:round/>
                      <a:headEnd type="none" w="sm" len="sm"/>
                      <a:tailEnd type="none" w="sm" len="sm"/>
                    </a:lnT>
                    <a:lnB w="12700" cap="flat" cmpd="sng" algn="ctr">
                      <a:solidFill>
                        <a:srgbClr val="FFFF66"/>
                      </a:solidFill>
                      <a:prstDash val="solid"/>
                      <a:round/>
                      <a:headEnd type="none" w="sm" len="sm"/>
                      <a:tailEnd type="none" w="sm" len="sm"/>
                    </a:lnB>
                    <a:lnTlToBr>
                      <a:noFill/>
                    </a:lnTlToBr>
                    <a:lnBlToTr>
                      <a:noFill/>
                    </a:lnBlToTr>
                    <a:solidFill>
                      <a:schemeClr val="accent6">
                        <a:lumMod val="40000"/>
                        <a:lumOff val="60000"/>
                      </a:schemeClr>
                    </a:solidFill>
                  </a:tcPr>
                </a:tc>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endParaRPr kumimoji="0" lang="en-US" altLang="en-US" sz="2000" b="0" i="1" u="none" strike="noStrike" cap="none" normalizeH="0" baseline="0" dirty="0">
                        <a:ln>
                          <a:noFill/>
                        </a:ln>
                        <a:solidFill>
                          <a:schemeClr val="bg1"/>
                        </a:solidFill>
                        <a:effectLst/>
                        <a:latin typeface="Verdana" pitchFamily="34" charset="0"/>
                      </a:endParaRPr>
                    </a:p>
                  </a:txBody>
                  <a:tcPr marT="45703" marB="45703" horzOverflow="overflow">
                    <a:lnL>
                      <a:noFill/>
                    </a:lnL>
                    <a:lnR cap="flat">
                      <a:noFill/>
                    </a:lnR>
                    <a:lnT>
                      <a:noFill/>
                    </a:lnT>
                    <a:lnB>
                      <a:noFill/>
                    </a:lnB>
                    <a:lnTlToBr>
                      <a:noFill/>
                    </a:lnTlToBr>
                    <a:lnBlToTr>
                      <a:noFill/>
                    </a:lnBlToTr>
                    <a:solidFill>
                      <a:schemeClr val="accent4">
                        <a:lumMod val="75000"/>
                      </a:schemeClr>
                    </a:solidFill>
                  </a:tcPr>
                </a:tc>
                <a:extLst>
                  <a:ext uri="{0D108BD9-81ED-4DB2-BD59-A6C34878D82A}">
                    <a16:rowId xmlns:a16="http://schemas.microsoft.com/office/drawing/2014/main" val="10001"/>
                  </a:ext>
                </a:extLst>
              </a:tr>
              <a:tr h="701005">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altLang="en-US" sz="2000" b="1" i="0" u="none" strike="noStrike" cap="none" normalizeH="0" baseline="0" dirty="0">
                          <a:ln>
                            <a:noFill/>
                          </a:ln>
                          <a:solidFill>
                            <a:schemeClr val="bg2"/>
                          </a:solidFill>
                          <a:effectLst/>
                          <a:latin typeface="Verdana" pitchFamily="34" charset="0"/>
                        </a:rPr>
                        <a:t>2. Is there a referral or recommendation?</a:t>
                      </a:r>
                    </a:p>
                  </a:txBody>
                  <a:tcPr marT="45703" marB="45703" horzOverflow="overflow">
                    <a:lnL cap="flat">
                      <a:noFill/>
                    </a:lnL>
                    <a:lnR w="12700" cap="flat" cmpd="sng" algn="ctr">
                      <a:solidFill>
                        <a:srgbClr val="FFFF66"/>
                      </a:solidFill>
                      <a:prstDash val="solid"/>
                      <a:round/>
                      <a:headEnd type="none" w="sm" len="sm"/>
                      <a:tailEnd type="none" w="sm" len="sm"/>
                    </a:lnR>
                    <a:lnT w="12700" cap="flat" cmpd="sng" algn="ctr">
                      <a:solidFill>
                        <a:srgbClr val="FFFF66"/>
                      </a:solidFill>
                      <a:prstDash val="solid"/>
                      <a:round/>
                      <a:headEnd type="none" w="sm" len="sm"/>
                      <a:tailEnd type="none" w="sm" len="sm"/>
                    </a:lnT>
                    <a:lnB w="12700" cap="flat" cmpd="sng" algn="ctr">
                      <a:solidFill>
                        <a:srgbClr val="FFFF66"/>
                      </a:solidFill>
                      <a:prstDash val="solid"/>
                      <a:round/>
                      <a:headEnd type="none" w="sm" len="sm"/>
                      <a:tailEnd type="none" w="sm" len="sm"/>
                    </a:lnB>
                    <a:lnTlToBr>
                      <a:noFill/>
                    </a:lnTlToBr>
                    <a:lnBlToTr>
                      <a:noFill/>
                    </a:lnBlToTr>
                    <a:solidFill>
                      <a:schemeClr val="accent2">
                        <a:lumMod val="75000"/>
                      </a:schemeClr>
                    </a:solidFill>
                  </a:tcPr>
                </a:tc>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altLang="en-US" sz="2000" b="0" i="1" u="none" strike="noStrike" cap="none" normalizeH="0" baseline="0" dirty="0">
                          <a:ln>
                            <a:noFill/>
                          </a:ln>
                          <a:solidFill>
                            <a:schemeClr val="bg1"/>
                          </a:solidFill>
                          <a:effectLst/>
                          <a:latin typeface="Verdana" pitchFamily="34" charset="0"/>
                        </a:rPr>
                        <a:t>If No</a:t>
                      </a:r>
                    </a:p>
                  </a:txBody>
                  <a:tcPr marT="45703" marB="45703" horzOverflow="overflow">
                    <a:lnL w="12700" cap="flat" cmpd="sng" algn="ctr">
                      <a:solidFill>
                        <a:srgbClr val="FFFF66"/>
                      </a:solidFill>
                      <a:prstDash val="solid"/>
                      <a:round/>
                      <a:headEnd type="none" w="sm" len="sm"/>
                      <a:tailEnd type="none" w="sm" len="sm"/>
                    </a:lnL>
                    <a:lnR cap="flat">
                      <a:noFill/>
                    </a:lnR>
                    <a:lnT>
                      <a:noFill/>
                    </a:lnT>
                    <a:lnB>
                      <a:noFill/>
                    </a:lnB>
                    <a:lnTlToBr>
                      <a:noFill/>
                    </a:lnTlToBr>
                    <a:lnBlToTr>
                      <a:noFill/>
                    </a:lnBlToTr>
                    <a:solidFill>
                      <a:schemeClr val="accent4">
                        <a:lumMod val="75000"/>
                      </a:schemeClr>
                    </a:solidFill>
                  </a:tcPr>
                </a:tc>
                <a:extLst>
                  <a:ext uri="{0D108BD9-81ED-4DB2-BD59-A6C34878D82A}">
                    <a16:rowId xmlns:a16="http://schemas.microsoft.com/office/drawing/2014/main" val="10002"/>
                  </a:ext>
                </a:extLst>
              </a:tr>
              <a:tr h="396206">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altLang="en-US" sz="2000" b="0" i="1" u="none" strike="noStrike" cap="none" normalizeH="0" baseline="0" dirty="0">
                          <a:ln>
                            <a:noFill/>
                          </a:ln>
                          <a:solidFill>
                            <a:schemeClr val="tx1"/>
                          </a:solidFill>
                          <a:effectLst/>
                          <a:latin typeface="Verdana" pitchFamily="34" charset="0"/>
                        </a:rPr>
                        <a:t>If Yes</a:t>
                      </a:r>
                    </a:p>
                  </a:txBody>
                  <a:tcPr marT="45703" marB="45703" horzOverflow="overflow">
                    <a:lnL cap="flat">
                      <a:noFill/>
                    </a:lnL>
                    <a:lnR>
                      <a:noFill/>
                    </a:lnR>
                    <a:lnT w="12700" cap="flat" cmpd="sng" algn="ctr">
                      <a:solidFill>
                        <a:srgbClr val="FFFF66"/>
                      </a:solidFill>
                      <a:prstDash val="solid"/>
                      <a:round/>
                      <a:headEnd type="none" w="sm" len="sm"/>
                      <a:tailEnd type="none" w="sm" len="sm"/>
                    </a:lnT>
                    <a:lnB w="12700" cap="flat" cmpd="sng" algn="ctr">
                      <a:solidFill>
                        <a:srgbClr val="FFFF66"/>
                      </a:solidFill>
                      <a:prstDash val="solid"/>
                      <a:round/>
                      <a:headEnd type="none" w="sm" len="sm"/>
                      <a:tailEnd type="none" w="sm" len="sm"/>
                    </a:lnB>
                    <a:lnTlToBr>
                      <a:noFill/>
                    </a:lnTlToBr>
                    <a:lnBlToTr>
                      <a:noFill/>
                    </a:lnBlToTr>
                    <a:solidFill>
                      <a:schemeClr val="accent6">
                        <a:lumMod val="40000"/>
                        <a:lumOff val="60000"/>
                      </a:schemeClr>
                    </a:solidFill>
                  </a:tcPr>
                </a:tc>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endParaRPr kumimoji="0" lang="en-US" altLang="en-US" sz="2000" b="0" i="1" u="none" strike="noStrike" cap="none" normalizeH="0" baseline="0" dirty="0">
                        <a:ln>
                          <a:noFill/>
                        </a:ln>
                        <a:solidFill>
                          <a:schemeClr val="bg1"/>
                        </a:solidFill>
                        <a:effectLst/>
                        <a:latin typeface="Verdana" pitchFamily="34" charset="0"/>
                      </a:endParaRPr>
                    </a:p>
                  </a:txBody>
                  <a:tcPr marT="45703" marB="45703" horzOverflow="overflow">
                    <a:lnL>
                      <a:noFill/>
                    </a:lnL>
                    <a:lnR cap="flat">
                      <a:noFill/>
                    </a:lnR>
                    <a:lnT>
                      <a:noFill/>
                    </a:lnT>
                    <a:lnB>
                      <a:noFill/>
                    </a:lnB>
                    <a:lnTlToBr>
                      <a:noFill/>
                    </a:lnTlToBr>
                    <a:lnBlToTr>
                      <a:noFill/>
                    </a:lnBlToTr>
                    <a:solidFill>
                      <a:schemeClr val="accent4">
                        <a:lumMod val="75000"/>
                      </a:schemeClr>
                    </a:solidFill>
                  </a:tcPr>
                </a:tc>
                <a:extLst>
                  <a:ext uri="{0D108BD9-81ED-4DB2-BD59-A6C34878D82A}">
                    <a16:rowId xmlns:a16="http://schemas.microsoft.com/office/drawing/2014/main" val="10003"/>
                  </a:ext>
                </a:extLst>
              </a:tr>
              <a:tr h="399903">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altLang="en-US" sz="2000" b="1" i="0" u="none" strike="noStrike" cap="none" normalizeH="0" baseline="0" dirty="0">
                          <a:ln>
                            <a:noFill/>
                          </a:ln>
                          <a:solidFill>
                            <a:schemeClr val="bg2"/>
                          </a:solidFill>
                          <a:effectLst/>
                          <a:latin typeface="Verdana" pitchFamily="34" charset="0"/>
                        </a:rPr>
                        <a:t>3. Is there a statutory exception?</a:t>
                      </a:r>
                    </a:p>
                  </a:txBody>
                  <a:tcPr marT="45703" marB="45703" horzOverflow="overflow">
                    <a:lnL cap="flat">
                      <a:noFill/>
                    </a:lnL>
                    <a:lnR w="12700" cap="flat" cmpd="sng" algn="ctr">
                      <a:solidFill>
                        <a:srgbClr val="FFFF66"/>
                      </a:solidFill>
                      <a:prstDash val="solid"/>
                      <a:round/>
                      <a:headEnd type="none" w="sm" len="sm"/>
                      <a:tailEnd type="none" w="sm" len="sm"/>
                    </a:lnR>
                    <a:lnT w="12700" cap="flat" cmpd="sng" algn="ctr">
                      <a:solidFill>
                        <a:srgbClr val="FFFF66"/>
                      </a:solidFill>
                      <a:prstDash val="solid"/>
                      <a:round/>
                      <a:headEnd type="none" w="sm" len="sm"/>
                      <a:tailEnd type="none" w="sm" len="sm"/>
                    </a:lnT>
                    <a:lnB w="12700" cap="flat" cmpd="sng" algn="ctr">
                      <a:solidFill>
                        <a:srgbClr val="FFFF66"/>
                      </a:solidFill>
                      <a:prstDash val="solid"/>
                      <a:round/>
                      <a:headEnd type="none" w="sm" len="sm"/>
                      <a:tailEnd type="none" w="sm" len="sm"/>
                    </a:lnB>
                    <a:lnTlToBr>
                      <a:noFill/>
                    </a:lnTlToBr>
                    <a:lnBlToTr>
                      <a:noFill/>
                    </a:lnBlToTr>
                    <a:solidFill>
                      <a:schemeClr val="accent2">
                        <a:lumMod val="75000"/>
                      </a:schemeClr>
                    </a:solidFill>
                  </a:tcPr>
                </a:tc>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altLang="en-US" sz="2000" b="0" i="1" u="none" strike="noStrike" cap="none" normalizeH="0" baseline="0" dirty="0">
                          <a:ln>
                            <a:noFill/>
                          </a:ln>
                          <a:solidFill>
                            <a:schemeClr val="bg1"/>
                          </a:solidFill>
                          <a:effectLst/>
                          <a:latin typeface="Verdana" pitchFamily="34" charset="0"/>
                        </a:rPr>
                        <a:t>If Yes</a:t>
                      </a:r>
                    </a:p>
                  </a:txBody>
                  <a:tcPr marT="45703" marB="45703" horzOverflow="overflow">
                    <a:lnL w="12700" cap="flat" cmpd="sng" algn="ctr">
                      <a:solidFill>
                        <a:srgbClr val="FFFF66"/>
                      </a:solidFill>
                      <a:prstDash val="solid"/>
                      <a:round/>
                      <a:headEnd type="none" w="sm" len="sm"/>
                      <a:tailEnd type="none" w="sm" len="sm"/>
                    </a:lnL>
                    <a:lnR cap="flat">
                      <a:noFill/>
                    </a:lnR>
                    <a:lnT>
                      <a:noFill/>
                    </a:lnT>
                    <a:lnB>
                      <a:noFill/>
                    </a:lnB>
                    <a:lnTlToBr>
                      <a:noFill/>
                    </a:lnTlToBr>
                    <a:lnBlToTr>
                      <a:noFill/>
                    </a:lnBlToTr>
                    <a:solidFill>
                      <a:schemeClr val="accent4">
                        <a:lumMod val="75000"/>
                      </a:schemeClr>
                    </a:solidFill>
                  </a:tcPr>
                </a:tc>
                <a:extLst>
                  <a:ext uri="{0D108BD9-81ED-4DB2-BD59-A6C34878D82A}">
                    <a16:rowId xmlns:a16="http://schemas.microsoft.com/office/drawing/2014/main" val="10004"/>
                  </a:ext>
                </a:extLst>
              </a:tr>
              <a:tr h="396206">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altLang="en-US" sz="2000" b="0" i="1" u="none" strike="noStrike" cap="none" normalizeH="0" baseline="0" dirty="0">
                          <a:ln>
                            <a:noFill/>
                          </a:ln>
                          <a:solidFill>
                            <a:schemeClr val="tx1"/>
                          </a:solidFill>
                          <a:effectLst/>
                          <a:latin typeface="Verdana" pitchFamily="34" charset="0"/>
                        </a:rPr>
                        <a:t>If No</a:t>
                      </a:r>
                    </a:p>
                  </a:txBody>
                  <a:tcPr marT="45703" marB="45703" horzOverflow="overflow">
                    <a:lnL cap="flat">
                      <a:noFill/>
                    </a:lnL>
                    <a:lnR>
                      <a:noFill/>
                    </a:lnR>
                    <a:lnT w="12700" cap="flat" cmpd="sng" algn="ctr">
                      <a:solidFill>
                        <a:srgbClr val="FFFF66"/>
                      </a:solidFill>
                      <a:prstDash val="solid"/>
                      <a:round/>
                      <a:headEnd type="none" w="sm" len="sm"/>
                      <a:tailEnd type="none" w="sm" len="sm"/>
                    </a:lnT>
                    <a:lnB w="12700" cap="flat" cmpd="sng" algn="ctr">
                      <a:solidFill>
                        <a:srgbClr val="FFFF66"/>
                      </a:solidFill>
                      <a:prstDash val="solid"/>
                      <a:round/>
                      <a:headEnd type="none" w="sm" len="sm"/>
                      <a:tailEnd type="none" w="sm" len="sm"/>
                    </a:lnB>
                    <a:lnTlToBr>
                      <a:noFill/>
                    </a:lnTlToBr>
                    <a:lnBlToTr>
                      <a:noFill/>
                    </a:lnBlToTr>
                    <a:solidFill>
                      <a:schemeClr val="accent6">
                        <a:lumMod val="40000"/>
                        <a:lumOff val="60000"/>
                      </a:schemeClr>
                    </a:solidFill>
                  </a:tcPr>
                </a:tc>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endParaRPr kumimoji="0" lang="en-US" altLang="en-US" sz="2000" b="0" i="1" u="none" strike="noStrike" cap="none" normalizeH="0" baseline="0" dirty="0">
                        <a:ln>
                          <a:noFill/>
                        </a:ln>
                        <a:solidFill>
                          <a:schemeClr val="bg1"/>
                        </a:solidFill>
                        <a:effectLst/>
                        <a:latin typeface="Verdana" pitchFamily="34" charset="0"/>
                      </a:endParaRPr>
                    </a:p>
                  </a:txBody>
                  <a:tcPr marT="45703" marB="45703" horzOverflow="overflow">
                    <a:lnL>
                      <a:noFill/>
                    </a:lnL>
                    <a:lnR cap="flat">
                      <a:noFill/>
                    </a:lnR>
                    <a:lnT>
                      <a:noFill/>
                    </a:lnT>
                    <a:lnB>
                      <a:noFill/>
                    </a:lnB>
                    <a:lnTlToBr>
                      <a:noFill/>
                    </a:lnTlToBr>
                    <a:lnBlToTr>
                      <a:noFill/>
                    </a:lnBlToTr>
                    <a:solidFill>
                      <a:schemeClr val="accent4">
                        <a:lumMod val="75000"/>
                      </a:schemeClr>
                    </a:solidFill>
                  </a:tcPr>
                </a:tc>
                <a:extLst>
                  <a:ext uri="{0D108BD9-81ED-4DB2-BD59-A6C34878D82A}">
                    <a16:rowId xmlns:a16="http://schemas.microsoft.com/office/drawing/2014/main" val="10005"/>
                  </a:ext>
                </a:extLst>
              </a:tr>
              <a:tr h="396206">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altLang="en-US" sz="2000" b="1" i="0" u="none" strike="noStrike" cap="none" normalizeH="0" baseline="0" dirty="0">
                          <a:ln>
                            <a:noFill/>
                          </a:ln>
                          <a:solidFill>
                            <a:schemeClr val="bg2"/>
                          </a:solidFill>
                          <a:effectLst/>
                          <a:latin typeface="Verdana" pitchFamily="34" charset="0"/>
                        </a:rPr>
                        <a:t>4. Is there a safe harbor?</a:t>
                      </a:r>
                    </a:p>
                  </a:txBody>
                  <a:tcPr marT="45703" marB="45703" horzOverflow="overflow">
                    <a:lnL cap="flat">
                      <a:noFill/>
                    </a:lnL>
                    <a:lnR w="12700" cap="flat" cmpd="sng" algn="ctr">
                      <a:solidFill>
                        <a:srgbClr val="FFFF66"/>
                      </a:solidFill>
                      <a:prstDash val="solid"/>
                      <a:round/>
                      <a:headEnd type="none" w="sm" len="sm"/>
                      <a:tailEnd type="none" w="sm" len="sm"/>
                    </a:lnR>
                    <a:lnT w="12700" cap="flat" cmpd="sng" algn="ctr">
                      <a:solidFill>
                        <a:srgbClr val="FFFF66"/>
                      </a:solidFill>
                      <a:prstDash val="solid"/>
                      <a:round/>
                      <a:headEnd type="none" w="sm" len="sm"/>
                      <a:tailEnd type="none" w="sm" len="sm"/>
                    </a:lnT>
                    <a:lnB w="12700" cap="flat" cmpd="sng" algn="ctr">
                      <a:solidFill>
                        <a:srgbClr val="FFFF66"/>
                      </a:solidFill>
                      <a:prstDash val="solid"/>
                      <a:round/>
                      <a:headEnd type="none" w="sm" len="sm"/>
                      <a:tailEnd type="none" w="sm" len="sm"/>
                    </a:lnB>
                    <a:lnTlToBr>
                      <a:noFill/>
                    </a:lnTlToBr>
                    <a:lnBlToTr>
                      <a:noFill/>
                    </a:lnBlToTr>
                    <a:solidFill>
                      <a:schemeClr val="accent2">
                        <a:lumMod val="75000"/>
                      </a:schemeClr>
                    </a:solidFill>
                  </a:tcPr>
                </a:tc>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altLang="en-US" sz="2000" b="0" i="1" u="none" strike="noStrike" cap="none" normalizeH="0" baseline="0" dirty="0">
                          <a:ln>
                            <a:noFill/>
                          </a:ln>
                          <a:solidFill>
                            <a:schemeClr val="bg1"/>
                          </a:solidFill>
                          <a:effectLst/>
                          <a:latin typeface="Verdana" pitchFamily="34" charset="0"/>
                        </a:rPr>
                        <a:t>If Yes</a:t>
                      </a:r>
                    </a:p>
                  </a:txBody>
                  <a:tcPr marT="45703" marB="45703" horzOverflow="overflow">
                    <a:lnL w="12700" cap="flat" cmpd="sng" algn="ctr">
                      <a:solidFill>
                        <a:srgbClr val="FFFF66"/>
                      </a:solidFill>
                      <a:prstDash val="solid"/>
                      <a:round/>
                      <a:headEnd type="none" w="sm" len="sm"/>
                      <a:tailEnd type="none" w="sm" len="sm"/>
                    </a:lnL>
                    <a:lnR cap="flat">
                      <a:noFill/>
                    </a:lnR>
                    <a:lnT>
                      <a:noFill/>
                    </a:lnT>
                    <a:lnB>
                      <a:noFill/>
                    </a:lnB>
                    <a:lnTlToBr>
                      <a:noFill/>
                    </a:lnTlToBr>
                    <a:lnBlToTr>
                      <a:noFill/>
                    </a:lnBlToTr>
                    <a:solidFill>
                      <a:schemeClr val="accent4">
                        <a:lumMod val="75000"/>
                      </a:schemeClr>
                    </a:solidFill>
                  </a:tcPr>
                </a:tc>
                <a:extLst>
                  <a:ext uri="{0D108BD9-81ED-4DB2-BD59-A6C34878D82A}">
                    <a16:rowId xmlns:a16="http://schemas.microsoft.com/office/drawing/2014/main" val="10006"/>
                  </a:ext>
                </a:extLst>
              </a:tr>
              <a:tr h="396206">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altLang="en-US" sz="2000" b="0" i="1" u="none" strike="noStrike" cap="none" normalizeH="0" baseline="0" dirty="0">
                          <a:ln>
                            <a:noFill/>
                          </a:ln>
                          <a:solidFill>
                            <a:schemeClr val="tx1"/>
                          </a:solidFill>
                          <a:effectLst/>
                          <a:latin typeface="Verdana" pitchFamily="34" charset="0"/>
                        </a:rPr>
                        <a:t>If No</a:t>
                      </a:r>
                    </a:p>
                  </a:txBody>
                  <a:tcPr marT="45703" marB="45703" horzOverflow="overflow">
                    <a:lnL cap="flat">
                      <a:noFill/>
                    </a:lnL>
                    <a:lnR>
                      <a:noFill/>
                    </a:lnR>
                    <a:lnT w="12700" cap="flat" cmpd="sng" algn="ctr">
                      <a:solidFill>
                        <a:srgbClr val="FFFF66"/>
                      </a:solidFill>
                      <a:prstDash val="solid"/>
                      <a:round/>
                      <a:headEnd type="none" w="sm" len="sm"/>
                      <a:tailEnd type="none" w="sm" len="sm"/>
                    </a:lnT>
                    <a:lnB w="12700" cap="flat" cmpd="sng" algn="ctr">
                      <a:solidFill>
                        <a:srgbClr val="FFFF66"/>
                      </a:solidFill>
                      <a:prstDash val="solid"/>
                      <a:round/>
                      <a:headEnd type="none" w="sm" len="sm"/>
                      <a:tailEnd type="none" w="sm" len="sm"/>
                    </a:lnB>
                    <a:lnTlToBr>
                      <a:noFill/>
                    </a:lnTlToBr>
                    <a:lnBlToTr>
                      <a:noFill/>
                    </a:lnBlToTr>
                    <a:solidFill>
                      <a:schemeClr val="accent6">
                        <a:lumMod val="40000"/>
                        <a:lumOff val="60000"/>
                      </a:schemeClr>
                    </a:solidFill>
                  </a:tcPr>
                </a:tc>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endParaRPr kumimoji="0" lang="en-US" altLang="en-US" sz="2000" b="0" i="1" u="none" strike="noStrike" cap="none" normalizeH="0" baseline="0" dirty="0">
                        <a:ln>
                          <a:noFill/>
                        </a:ln>
                        <a:solidFill>
                          <a:schemeClr val="bg1"/>
                        </a:solidFill>
                        <a:effectLst/>
                        <a:latin typeface="Verdana" pitchFamily="34" charset="0"/>
                      </a:endParaRPr>
                    </a:p>
                  </a:txBody>
                  <a:tcPr marT="45703" marB="45703" horzOverflow="overflow">
                    <a:lnL>
                      <a:noFill/>
                    </a:lnL>
                    <a:lnR cap="flat">
                      <a:noFill/>
                    </a:lnR>
                    <a:lnT>
                      <a:noFill/>
                    </a:lnT>
                    <a:lnB>
                      <a:noFill/>
                    </a:lnB>
                    <a:lnTlToBr>
                      <a:noFill/>
                    </a:lnTlToBr>
                    <a:lnBlToTr>
                      <a:noFill/>
                    </a:lnBlToTr>
                    <a:solidFill>
                      <a:schemeClr val="accent4">
                        <a:lumMod val="75000"/>
                      </a:schemeClr>
                    </a:solidFill>
                  </a:tcPr>
                </a:tc>
                <a:extLst>
                  <a:ext uri="{0D108BD9-81ED-4DB2-BD59-A6C34878D82A}">
                    <a16:rowId xmlns:a16="http://schemas.microsoft.com/office/drawing/2014/main" val="10007"/>
                  </a:ext>
                </a:extLst>
              </a:tr>
              <a:tr h="396206">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altLang="en-US" sz="2000" b="1" i="0" u="none" strike="noStrike" cap="none" normalizeH="0" baseline="0" dirty="0">
                          <a:ln>
                            <a:noFill/>
                          </a:ln>
                          <a:solidFill>
                            <a:schemeClr val="bg2"/>
                          </a:solidFill>
                          <a:effectLst/>
                          <a:latin typeface="Verdana" pitchFamily="34" charset="0"/>
                        </a:rPr>
                        <a:t>5. Is there a potential for abuse?</a:t>
                      </a:r>
                    </a:p>
                  </a:txBody>
                  <a:tcPr marT="45703" marB="45703" horzOverflow="overflow">
                    <a:lnL cap="flat">
                      <a:noFill/>
                    </a:lnL>
                    <a:lnR w="12700" cap="flat" cmpd="sng" algn="ctr">
                      <a:solidFill>
                        <a:srgbClr val="FFFF66"/>
                      </a:solidFill>
                      <a:prstDash val="solid"/>
                      <a:round/>
                      <a:headEnd type="none" w="sm" len="sm"/>
                      <a:tailEnd type="none" w="sm" len="sm"/>
                    </a:lnR>
                    <a:lnT w="12700" cap="flat" cmpd="sng" algn="ctr">
                      <a:solidFill>
                        <a:srgbClr val="FFFF66"/>
                      </a:solidFill>
                      <a:prstDash val="solid"/>
                      <a:round/>
                      <a:headEnd type="none" w="sm" len="sm"/>
                      <a:tailEnd type="none" w="sm" len="sm"/>
                    </a:lnT>
                    <a:lnB w="12700" cap="flat" cmpd="sng" algn="ctr">
                      <a:solidFill>
                        <a:srgbClr val="FFFF66"/>
                      </a:solidFill>
                      <a:prstDash val="solid"/>
                      <a:round/>
                      <a:headEnd type="none" w="sm" len="sm"/>
                      <a:tailEnd type="none" w="sm" len="sm"/>
                    </a:lnB>
                    <a:lnTlToBr>
                      <a:noFill/>
                    </a:lnTlToBr>
                    <a:lnBlToTr>
                      <a:noFill/>
                    </a:lnBlToTr>
                    <a:solidFill>
                      <a:schemeClr val="accent2">
                        <a:lumMod val="75000"/>
                      </a:schemeClr>
                    </a:solidFill>
                  </a:tcPr>
                </a:tc>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endParaRPr kumimoji="0" lang="en-US" altLang="en-US" sz="2000" b="0" i="1" u="none" strike="noStrike" cap="none" normalizeH="0" baseline="0" dirty="0">
                        <a:ln>
                          <a:noFill/>
                        </a:ln>
                        <a:solidFill>
                          <a:schemeClr val="bg1"/>
                        </a:solidFill>
                        <a:effectLst/>
                        <a:latin typeface="Verdana" pitchFamily="34" charset="0"/>
                      </a:endParaRPr>
                    </a:p>
                  </a:txBody>
                  <a:tcPr marT="45703" marB="45703" horzOverflow="overflow">
                    <a:lnL w="12700" cap="flat" cmpd="sng" algn="ctr">
                      <a:solidFill>
                        <a:srgbClr val="FFFF66"/>
                      </a:solidFill>
                      <a:prstDash val="solid"/>
                      <a:round/>
                      <a:headEnd type="none" w="sm" len="sm"/>
                      <a:tailEnd type="none" w="sm" len="sm"/>
                    </a:lnL>
                    <a:lnR cap="flat">
                      <a:noFill/>
                    </a:lnR>
                    <a:lnT>
                      <a:noFill/>
                    </a:lnT>
                    <a:lnB>
                      <a:noFill/>
                    </a:lnB>
                    <a:lnTlToBr>
                      <a:noFill/>
                    </a:lnTlToBr>
                    <a:lnBlToTr>
                      <a:noFill/>
                    </a:lnBlToTr>
                    <a:solidFill>
                      <a:schemeClr val="accent4">
                        <a:lumMod val="75000"/>
                      </a:schemeClr>
                    </a:solidFill>
                  </a:tcPr>
                </a:tc>
                <a:extLst>
                  <a:ext uri="{0D108BD9-81ED-4DB2-BD59-A6C34878D82A}">
                    <a16:rowId xmlns:a16="http://schemas.microsoft.com/office/drawing/2014/main" val="10008"/>
                  </a:ext>
                </a:extLst>
              </a:tr>
              <a:tr h="396206">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altLang="en-US" sz="2000" b="0" i="1" u="none" strike="noStrike" cap="none" normalizeH="0" baseline="0" dirty="0">
                          <a:ln>
                            <a:noFill/>
                          </a:ln>
                          <a:solidFill>
                            <a:schemeClr val="tx1"/>
                          </a:solidFill>
                          <a:effectLst/>
                          <a:latin typeface="Verdana" pitchFamily="34" charset="0"/>
                        </a:rPr>
                        <a:t>If No</a:t>
                      </a:r>
                    </a:p>
                  </a:txBody>
                  <a:tcPr marT="45703" marB="45703" horzOverflow="overflow">
                    <a:lnL cap="flat">
                      <a:noFill/>
                    </a:lnL>
                    <a:lnR>
                      <a:noFill/>
                    </a:lnR>
                    <a:lnT w="12700" cap="flat" cmpd="sng" algn="ctr">
                      <a:solidFill>
                        <a:srgbClr val="FFFF66"/>
                      </a:solidFill>
                      <a:prstDash val="solid"/>
                      <a:round/>
                      <a:headEnd type="none" w="sm" len="sm"/>
                      <a:tailEnd type="none" w="sm" len="sm"/>
                    </a:lnT>
                    <a:lnB w="12700" cap="flat" cmpd="sng" algn="ctr">
                      <a:solidFill>
                        <a:srgbClr val="FFFF66"/>
                      </a:solidFill>
                      <a:prstDash val="solid"/>
                      <a:round/>
                      <a:headEnd type="none" w="sm" len="sm"/>
                      <a:tailEnd type="none" w="sm" len="sm"/>
                    </a:lnB>
                    <a:lnTlToBr>
                      <a:noFill/>
                    </a:lnTlToBr>
                    <a:lnBlToTr>
                      <a:noFill/>
                    </a:lnBlToTr>
                    <a:solidFill>
                      <a:schemeClr val="accent6">
                        <a:lumMod val="40000"/>
                        <a:lumOff val="60000"/>
                      </a:schemeClr>
                    </a:solidFill>
                  </a:tcPr>
                </a:tc>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endParaRPr kumimoji="0" lang="en-US" altLang="en-US" sz="2000" b="0" i="1" u="none" strike="noStrike" cap="none" normalizeH="0" baseline="0" dirty="0">
                        <a:ln>
                          <a:noFill/>
                        </a:ln>
                        <a:solidFill>
                          <a:schemeClr val="bg1"/>
                        </a:solidFill>
                        <a:effectLst/>
                        <a:latin typeface="Verdana" pitchFamily="34" charset="0"/>
                      </a:endParaRPr>
                    </a:p>
                  </a:txBody>
                  <a:tcPr marT="45703" marB="45703" horzOverflow="overflow">
                    <a:lnL>
                      <a:noFill/>
                    </a:lnL>
                    <a:lnR cap="flat">
                      <a:noFill/>
                    </a:lnR>
                    <a:lnT>
                      <a:noFill/>
                    </a:lnT>
                    <a:lnB>
                      <a:noFill/>
                    </a:lnB>
                    <a:lnTlToBr>
                      <a:noFill/>
                    </a:lnTlToBr>
                    <a:lnBlToTr>
                      <a:noFill/>
                    </a:lnBlToTr>
                    <a:solidFill>
                      <a:schemeClr val="accent4">
                        <a:lumMod val="75000"/>
                      </a:schemeClr>
                    </a:solidFill>
                  </a:tcPr>
                </a:tc>
                <a:extLst>
                  <a:ext uri="{0D108BD9-81ED-4DB2-BD59-A6C34878D82A}">
                    <a16:rowId xmlns:a16="http://schemas.microsoft.com/office/drawing/2014/main" val="10009"/>
                  </a:ext>
                </a:extLst>
              </a:tr>
              <a:tr h="396206">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ctr"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r>
                        <a:rPr kumimoji="0" lang="en-US" altLang="en-US" sz="2000" b="1" i="1" u="none" strike="noStrike" cap="none" normalizeH="0" baseline="0" dirty="0">
                          <a:ln>
                            <a:noFill/>
                          </a:ln>
                          <a:solidFill>
                            <a:schemeClr val="bg2"/>
                          </a:solidFill>
                          <a:effectLst/>
                          <a:latin typeface="Verdana" pitchFamily="34" charset="0"/>
                        </a:rPr>
                        <a:t>Go to Stark Analysis</a:t>
                      </a:r>
                    </a:p>
                  </a:txBody>
                  <a:tcPr marT="45703" marB="45703" horzOverflow="overflow">
                    <a:lnL cap="flat">
                      <a:noFill/>
                    </a:lnL>
                    <a:lnR w="12700" cap="flat" cmpd="sng" algn="ctr">
                      <a:solidFill>
                        <a:srgbClr val="FFFF66"/>
                      </a:solidFill>
                      <a:prstDash val="solid"/>
                      <a:round/>
                      <a:headEnd type="none" w="sm" len="sm"/>
                      <a:tailEnd type="none" w="sm" len="sm"/>
                    </a:lnR>
                    <a:lnT w="12700" cap="flat" cmpd="sng" algn="ctr">
                      <a:solidFill>
                        <a:srgbClr val="FFFF66"/>
                      </a:solidFill>
                      <a:prstDash val="solid"/>
                      <a:round/>
                      <a:headEnd type="none" w="sm" len="sm"/>
                      <a:tailEnd type="none" w="sm" len="sm"/>
                    </a:lnT>
                    <a:lnB w="12700" cap="flat" cmpd="sng" algn="ctr">
                      <a:solidFill>
                        <a:srgbClr val="FFFF66"/>
                      </a:solidFill>
                      <a:prstDash val="solid"/>
                      <a:round/>
                      <a:headEnd type="none" w="sm" len="sm"/>
                      <a:tailEnd type="none" w="sm" len="sm"/>
                    </a:lnB>
                    <a:lnTlToBr>
                      <a:noFill/>
                    </a:lnTlToBr>
                    <a:lnBlToTr>
                      <a:noFill/>
                    </a:lnBlToTr>
                    <a:solidFill>
                      <a:schemeClr val="accent4">
                        <a:lumMod val="75000"/>
                      </a:schemeClr>
                    </a:solidFill>
                  </a:tcPr>
                </a:tc>
                <a:tc>
                  <a:txBody>
                    <a:bodyPr/>
                    <a:lstStyle>
                      <a:lvl1pPr algn="l">
                        <a:spcBef>
                          <a:spcPct val="20000"/>
                        </a:spcBef>
                        <a:buClr>
                          <a:srgbClr val="FF9900"/>
                        </a:buClr>
                        <a:buSzPct val="75000"/>
                        <a:buFont typeface="Wingdings" pitchFamily="2" charset="2"/>
                        <a:defRPr sz="2800">
                          <a:solidFill>
                            <a:schemeClr val="tx1"/>
                          </a:solidFill>
                          <a:latin typeface="Verdana" pitchFamily="34" charset="0"/>
                        </a:defRPr>
                      </a:lvl1pPr>
                      <a:lvl2pPr algn="l">
                        <a:spcBef>
                          <a:spcPct val="20000"/>
                        </a:spcBef>
                        <a:buClr>
                          <a:schemeClr val="tx1"/>
                        </a:buClr>
                        <a:defRPr sz="2400">
                          <a:solidFill>
                            <a:schemeClr val="tx1"/>
                          </a:solidFill>
                          <a:latin typeface="Verdana" pitchFamily="34" charset="0"/>
                        </a:defRPr>
                      </a:lvl2pPr>
                      <a:lvl3pPr algn="l">
                        <a:spcBef>
                          <a:spcPct val="20000"/>
                        </a:spcBef>
                        <a:buClr>
                          <a:schemeClr val="tx1"/>
                        </a:buClr>
                        <a:defRPr sz="2000">
                          <a:solidFill>
                            <a:schemeClr val="tx1"/>
                          </a:solidFill>
                          <a:latin typeface="Verdana" pitchFamily="34" charset="0"/>
                        </a:defRPr>
                      </a:lvl3pPr>
                      <a:lvl4pPr algn="l">
                        <a:spcBef>
                          <a:spcPct val="20000"/>
                        </a:spcBef>
                        <a:buClr>
                          <a:schemeClr val="tx2"/>
                        </a:buClr>
                        <a:buSzPct val="75000"/>
                        <a:buFont typeface="Wingdings" pitchFamily="2" charset="2"/>
                        <a:defRPr sz="2000">
                          <a:solidFill>
                            <a:schemeClr val="tx1"/>
                          </a:solidFill>
                          <a:latin typeface="Verdana" pitchFamily="34" charset="0"/>
                        </a:defRPr>
                      </a:lvl4pPr>
                      <a:lvl5pPr algn="l">
                        <a:spcBef>
                          <a:spcPct val="20000"/>
                        </a:spcBef>
                        <a:buClr>
                          <a:schemeClr val="tx1"/>
                        </a:buClr>
                        <a:defRPr sz="2000">
                          <a:solidFill>
                            <a:schemeClr val="tx1"/>
                          </a:solidFill>
                          <a:latin typeface="Verdana" pitchFamily="34" charset="0"/>
                        </a:defRPr>
                      </a:lvl5pPr>
                      <a:lvl6pPr fontAlgn="base">
                        <a:spcBef>
                          <a:spcPct val="20000"/>
                        </a:spcBef>
                        <a:spcAft>
                          <a:spcPct val="0"/>
                        </a:spcAft>
                        <a:buClr>
                          <a:schemeClr val="tx1"/>
                        </a:buClr>
                        <a:defRPr sz="2000">
                          <a:solidFill>
                            <a:schemeClr val="tx1"/>
                          </a:solidFill>
                          <a:latin typeface="Verdana" pitchFamily="34" charset="0"/>
                        </a:defRPr>
                      </a:lvl6pPr>
                      <a:lvl7pPr fontAlgn="base">
                        <a:spcBef>
                          <a:spcPct val="20000"/>
                        </a:spcBef>
                        <a:spcAft>
                          <a:spcPct val="0"/>
                        </a:spcAft>
                        <a:buClr>
                          <a:schemeClr val="tx1"/>
                        </a:buClr>
                        <a:defRPr sz="2000">
                          <a:solidFill>
                            <a:schemeClr val="tx1"/>
                          </a:solidFill>
                          <a:latin typeface="Verdana" pitchFamily="34" charset="0"/>
                        </a:defRPr>
                      </a:lvl7pPr>
                      <a:lvl8pPr fontAlgn="base">
                        <a:spcBef>
                          <a:spcPct val="20000"/>
                        </a:spcBef>
                        <a:spcAft>
                          <a:spcPct val="0"/>
                        </a:spcAft>
                        <a:buClr>
                          <a:schemeClr val="tx1"/>
                        </a:buClr>
                        <a:defRPr sz="2000">
                          <a:solidFill>
                            <a:schemeClr val="tx1"/>
                          </a:solidFill>
                          <a:latin typeface="Verdana" pitchFamily="34" charset="0"/>
                        </a:defRPr>
                      </a:lvl8pPr>
                      <a:lvl9pPr fontAlgn="base">
                        <a:spcBef>
                          <a:spcPct val="20000"/>
                        </a:spcBef>
                        <a:spcAft>
                          <a:spcPct val="0"/>
                        </a:spcAft>
                        <a:buClr>
                          <a:schemeClr val="tx1"/>
                        </a:buClr>
                        <a:defRPr sz="2000">
                          <a:solidFill>
                            <a:schemeClr val="tx1"/>
                          </a:solidFill>
                          <a:latin typeface="Verdana" pitchFamily="34" charset="0"/>
                        </a:defRPr>
                      </a:lvl9pPr>
                    </a:lstStyle>
                    <a:p>
                      <a:pPr marL="0" marR="0" lvl="0" indent="0" algn="l" defTabSz="914400" rtl="0" eaLnBrk="1" fontAlgn="base" latinLnBrk="0" hangingPunct="1">
                        <a:lnSpc>
                          <a:spcPct val="100000"/>
                        </a:lnSpc>
                        <a:spcBef>
                          <a:spcPct val="20000"/>
                        </a:spcBef>
                        <a:spcAft>
                          <a:spcPct val="0"/>
                        </a:spcAft>
                        <a:buClr>
                          <a:srgbClr val="FF9900"/>
                        </a:buClr>
                        <a:buSzPct val="75000"/>
                        <a:buFont typeface="Wingdings" pitchFamily="2" charset="2"/>
                        <a:buNone/>
                        <a:tabLst/>
                      </a:pPr>
                      <a:endParaRPr kumimoji="0" lang="en-US" altLang="en-US" sz="2000" b="0" i="1" u="none" strike="noStrike" cap="none" normalizeH="0" baseline="0" dirty="0">
                        <a:ln>
                          <a:noFill/>
                        </a:ln>
                        <a:solidFill>
                          <a:schemeClr val="bg1"/>
                        </a:solidFill>
                        <a:effectLst/>
                        <a:latin typeface="Verdana" pitchFamily="34" charset="0"/>
                      </a:endParaRPr>
                    </a:p>
                  </a:txBody>
                  <a:tcPr marT="45703" marB="45703" horzOverflow="overflow">
                    <a:lnL w="12700" cap="flat" cmpd="sng" algn="ctr">
                      <a:solidFill>
                        <a:srgbClr val="FFFF66"/>
                      </a:solidFill>
                      <a:prstDash val="solid"/>
                      <a:round/>
                      <a:headEnd type="none" w="sm" len="sm"/>
                      <a:tailEnd type="none" w="sm" len="sm"/>
                    </a:lnL>
                    <a:lnR cap="flat">
                      <a:noFill/>
                    </a:lnR>
                    <a:lnT>
                      <a:noFill/>
                    </a:lnT>
                    <a:lnB cap="flat">
                      <a:noFill/>
                    </a:lnB>
                    <a:lnTlToBr>
                      <a:noFill/>
                    </a:lnTlToBr>
                    <a:lnBlToTr>
                      <a:noFill/>
                    </a:lnBlToTr>
                    <a:solidFill>
                      <a:schemeClr val="accent4">
                        <a:lumMod val="75000"/>
                      </a:schemeClr>
                    </a:solidFill>
                  </a:tcPr>
                </a:tc>
                <a:extLst>
                  <a:ext uri="{0D108BD9-81ED-4DB2-BD59-A6C34878D82A}">
                    <a16:rowId xmlns:a16="http://schemas.microsoft.com/office/drawing/2014/main" val="10010"/>
                  </a:ext>
                </a:extLst>
              </a:tr>
            </a:tbl>
          </a:graphicData>
        </a:graphic>
      </p:graphicFrame>
      <p:sp>
        <p:nvSpPr>
          <p:cNvPr id="88108" name="Line 66">
            <a:extLst>
              <a:ext uri="{FF2B5EF4-FFF2-40B4-BE49-F238E27FC236}">
                <a16:creationId xmlns:a16="http://schemas.microsoft.com/office/drawing/2014/main" id="{4650776B-221D-4542-96A6-1781A3BD6B34}"/>
              </a:ext>
            </a:extLst>
          </p:cNvPr>
          <p:cNvSpPr>
            <a:spLocks noChangeShapeType="1"/>
          </p:cNvSpPr>
          <p:nvPr/>
        </p:nvSpPr>
        <p:spPr bwMode="auto">
          <a:xfrm>
            <a:off x="8610600" y="1524000"/>
            <a:ext cx="0" cy="426720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8109" name="Line 67">
            <a:extLst>
              <a:ext uri="{FF2B5EF4-FFF2-40B4-BE49-F238E27FC236}">
                <a16:creationId xmlns:a16="http://schemas.microsoft.com/office/drawing/2014/main" id="{B6E6EB39-EFD9-534E-95C2-FCF576DE8CA1}"/>
              </a:ext>
            </a:extLst>
          </p:cNvPr>
          <p:cNvSpPr>
            <a:spLocks noChangeShapeType="1"/>
          </p:cNvSpPr>
          <p:nvPr/>
        </p:nvSpPr>
        <p:spPr bwMode="auto">
          <a:xfrm>
            <a:off x="4572000" y="2608263"/>
            <a:ext cx="0" cy="22860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8110" name="Line 68">
            <a:extLst>
              <a:ext uri="{FF2B5EF4-FFF2-40B4-BE49-F238E27FC236}">
                <a16:creationId xmlns:a16="http://schemas.microsoft.com/office/drawing/2014/main" id="{E462BFAC-E650-5E40-867F-B6CC5833CB60}"/>
              </a:ext>
            </a:extLst>
          </p:cNvPr>
          <p:cNvSpPr>
            <a:spLocks noChangeShapeType="1"/>
          </p:cNvSpPr>
          <p:nvPr/>
        </p:nvSpPr>
        <p:spPr bwMode="auto">
          <a:xfrm>
            <a:off x="7315200" y="1524000"/>
            <a:ext cx="1295400" cy="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8111" name="Line 69">
            <a:extLst>
              <a:ext uri="{FF2B5EF4-FFF2-40B4-BE49-F238E27FC236}">
                <a16:creationId xmlns:a16="http://schemas.microsoft.com/office/drawing/2014/main" id="{86EA3434-BEA1-3D4E-B773-BC5183FB7436}"/>
              </a:ext>
            </a:extLst>
          </p:cNvPr>
          <p:cNvSpPr>
            <a:spLocks noChangeShapeType="1"/>
          </p:cNvSpPr>
          <p:nvPr/>
        </p:nvSpPr>
        <p:spPr bwMode="auto">
          <a:xfrm>
            <a:off x="7315200" y="2362200"/>
            <a:ext cx="1295400" cy="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8112" name="Line 70">
            <a:extLst>
              <a:ext uri="{FF2B5EF4-FFF2-40B4-BE49-F238E27FC236}">
                <a16:creationId xmlns:a16="http://schemas.microsoft.com/office/drawing/2014/main" id="{7E975990-DA0E-3D46-97FA-85BEDB351107}"/>
              </a:ext>
            </a:extLst>
          </p:cNvPr>
          <p:cNvSpPr>
            <a:spLocks noChangeShapeType="1"/>
          </p:cNvSpPr>
          <p:nvPr/>
        </p:nvSpPr>
        <p:spPr bwMode="auto">
          <a:xfrm>
            <a:off x="4598988" y="3429000"/>
            <a:ext cx="0" cy="22860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8113" name="Line 71">
            <a:extLst>
              <a:ext uri="{FF2B5EF4-FFF2-40B4-BE49-F238E27FC236}">
                <a16:creationId xmlns:a16="http://schemas.microsoft.com/office/drawing/2014/main" id="{7C5B5D7C-C022-3C4E-84BB-EFA8EEFB3312}"/>
              </a:ext>
            </a:extLst>
          </p:cNvPr>
          <p:cNvSpPr>
            <a:spLocks noChangeShapeType="1"/>
          </p:cNvSpPr>
          <p:nvPr/>
        </p:nvSpPr>
        <p:spPr bwMode="auto">
          <a:xfrm>
            <a:off x="4627563" y="4284663"/>
            <a:ext cx="0" cy="22860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8114" name="Line 72">
            <a:extLst>
              <a:ext uri="{FF2B5EF4-FFF2-40B4-BE49-F238E27FC236}">
                <a16:creationId xmlns:a16="http://schemas.microsoft.com/office/drawing/2014/main" id="{2A9F629A-4311-B24D-B285-9B6EF9898BDD}"/>
              </a:ext>
            </a:extLst>
          </p:cNvPr>
          <p:cNvSpPr>
            <a:spLocks noChangeShapeType="1"/>
          </p:cNvSpPr>
          <p:nvPr/>
        </p:nvSpPr>
        <p:spPr bwMode="auto">
          <a:xfrm>
            <a:off x="4627563" y="5021263"/>
            <a:ext cx="0" cy="22860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8115" name="Line 73">
            <a:extLst>
              <a:ext uri="{FF2B5EF4-FFF2-40B4-BE49-F238E27FC236}">
                <a16:creationId xmlns:a16="http://schemas.microsoft.com/office/drawing/2014/main" id="{64C85ADD-51A9-2B4A-8623-22EC8ADA6572}"/>
              </a:ext>
            </a:extLst>
          </p:cNvPr>
          <p:cNvSpPr>
            <a:spLocks noChangeShapeType="1"/>
          </p:cNvSpPr>
          <p:nvPr/>
        </p:nvSpPr>
        <p:spPr bwMode="auto">
          <a:xfrm>
            <a:off x="4572000" y="1600200"/>
            <a:ext cx="0" cy="228600"/>
          </a:xfrm>
          <a:prstGeom prst="line">
            <a:avLst/>
          </a:prstGeom>
          <a:noFill/>
          <a:ln w="12700">
            <a:solidFill>
              <a:schemeClr val="tx1"/>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08" name="Text Box 74">
            <a:extLst>
              <a:ext uri="{FF2B5EF4-FFF2-40B4-BE49-F238E27FC236}">
                <a16:creationId xmlns:a16="http://schemas.microsoft.com/office/drawing/2014/main" id="{EBDD0522-5A1D-834E-ABEB-499CD7957BCD}"/>
              </a:ext>
            </a:extLst>
          </p:cNvPr>
          <p:cNvSpPr txBox="1">
            <a:spLocks noChangeArrowheads="1"/>
          </p:cNvSpPr>
          <p:nvPr/>
        </p:nvSpPr>
        <p:spPr bwMode="auto">
          <a:xfrm>
            <a:off x="6858000" y="5051425"/>
            <a:ext cx="1981200" cy="396875"/>
          </a:xfrm>
          <a:prstGeom prst="rect">
            <a:avLst/>
          </a:prstGeom>
          <a:solidFill>
            <a:schemeClr val="accent6">
              <a:lumMod val="75000"/>
            </a:schemeClr>
          </a:solidFill>
          <a:ln>
            <a:noFill/>
          </a:ln>
          <a:effectLst/>
        </p:spPr>
        <p:txBody>
          <a:bodyPr>
            <a:spAutoFit/>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eaLnBrk="1" hangingPunct="1">
              <a:spcBef>
                <a:spcPct val="0"/>
              </a:spcBef>
              <a:buClrTx/>
              <a:buSzTx/>
              <a:buFontTx/>
              <a:buNone/>
              <a:defRPr/>
            </a:pPr>
            <a:r>
              <a:rPr lang="en-US" altLang="en-US" sz="2000" i="1" dirty="0">
                <a:solidFill>
                  <a:schemeClr val="bg1"/>
                </a:solidFill>
                <a:latin typeface="Times New Roman" pitchFamily="18" charset="0"/>
              </a:rPr>
              <a:t>If Yes, Problem!</a:t>
            </a:r>
          </a:p>
        </p:txBody>
      </p:sp>
      <p:sp>
        <p:nvSpPr>
          <p:cNvPr id="88117" name="Line 75">
            <a:extLst>
              <a:ext uri="{FF2B5EF4-FFF2-40B4-BE49-F238E27FC236}">
                <a16:creationId xmlns:a16="http://schemas.microsoft.com/office/drawing/2014/main" id="{3E6096B1-FB40-0A47-A52A-B0467243E656}"/>
              </a:ext>
            </a:extLst>
          </p:cNvPr>
          <p:cNvSpPr>
            <a:spLocks noChangeShapeType="1"/>
          </p:cNvSpPr>
          <p:nvPr/>
        </p:nvSpPr>
        <p:spPr bwMode="auto">
          <a:xfrm>
            <a:off x="7391400" y="3505200"/>
            <a:ext cx="1219200" cy="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8118" name="Line 76">
            <a:extLst>
              <a:ext uri="{FF2B5EF4-FFF2-40B4-BE49-F238E27FC236}">
                <a16:creationId xmlns:a16="http://schemas.microsoft.com/office/drawing/2014/main" id="{5D816931-0F5C-314F-8CCF-137E6EFA1AAF}"/>
              </a:ext>
            </a:extLst>
          </p:cNvPr>
          <p:cNvSpPr>
            <a:spLocks noChangeShapeType="1"/>
          </p:cNvSpPr>
          <p:nvPr/>
        </p:nvSpPr>
        <p:spPr bwMode="auto">
          <a:xfrm>
            <a:off x="7467600" y="4267200"/>
            <a:ext cx="1143000" cy="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511" name="Line 77">
            <a:extLst>
              <a:ext uri="{FF2B5EF4-FFF2-40B4-BE49-F238E27FC236}">
                <a16:creationId xmlns:a16="http://schemas.microsoft.com/office/drawing/2014/main" id="{050E4FBF-8171-1440-848E-B3ABD9AB81A0}"/>
              </a:ext>
            </a:extLst>
          </p:cNvPr>
          <p:cNvSpPr>
            <a:spLocks noChangeShapeType="1"/>
          </p:cNvSpPr>
          <p:nvPr/>
        </p:nvSpPr>
        <p:spPr bwMode="auto">
          <a:xfrm flipH="1">
            <a:off x="5524500" y="5562600"/>
            <a:ext cx="2057400" cy="0"/>
          </a:xfrm>
          <a:prstGeom prst="line">
            <a:avLst/>
          </a:prstGeom>
          <a:ln>
            <a:headEnd type="none" w="sm" len="sm"/>
            <a:tailEnd type="triangle" w="lg" len="med"/>
          </a:ln>
        </p:spPr>
        <p:style>
          <a:lnRef idx="3">
            <a:schemeClr val="dk1"/>
          </a:lnRef>
          <a:fillRef idx="0">
            <a:schemeClr val="dk1"/>
          </a:fillRef>
          <a:effectRef idx="2">
            <a:schemeClr val="dk1"/>
          </a:effectRef>
          <a:fontRef idx="minor">
            <a:schemeClr val="tx1"/>
          </a:fontRef>
        </p:style>
        <p:txBody>
          <a:bodyPr wrap="none"/>
          <a:lstStyle/>
          <a:p>
            <a:pPr eaLnBrk="1" hangingPunct="1">
              <a:defRPr/>
            </a:pPr>
            <a:endParaRPr lang="en-US" dirty="0"/>
          </a:p>
        </p:txBody>
      </p:sp>
      <p:sp>
        <p:nvSpPr>
          <p:cNvPr id="88120" name="TextBox 2">
            <a:extLst>
              <a:ext uri="{FF2B5EF4-FFF2-40B4-BE49-F238E27FC236}">
                <a16:creationId xmlns:a16="http://schemas.microsoft.com/office/drawing/2014/main" id="{9F709071-683A-0C41-A406-87AC30FC6B50}"/>
              </a:ext>
            </a:extLst>
          </p:cNvPr>
          <p:cNvSpPr txBox="1">
            <a:spLocks noChangeArrowheads="1"/>
          </p:cNvSpPr>
          <p:nvPr/>
        </p:nvSpPr>
        <p:spPr bwMode="auto">
          <a:xfrm>
            <a:off x="381000" y="5943600"/>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t>If No to any of the above, contact the Medical Center’s Legal Services Department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823B8BCD-AA73-B943-86C6-52FCFB91230F}"/>
              </a:ext>
            </a:extLst>
          </p:cNvPr>
          <p:cNvSpPr>
            <a:spLocks noGrp="1" noChangeArrowheads="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OIG Advisory Opinions </a:t>
            </a:r>
          </a:p>
        </p:txBody>
      </p:sp>
      <p:sp>
        <p:nvSpPr>
          <p:cNvPr id="149507" name="Rectangle 3">
            <a:extLst>
              <a:ext uri="{FF2B5EF4-FFF2-40B4-BE49-F238E27FC236}">
                <a16:creationId xmlns:a16="http://schemas.microsoft.com/office/drawing/2014/main" id="{F23D0E1E-2DFB-7C4F-B37E-DB9B94EC94E6}"/>
              </a:ext>
            </a:extLst>
          </p:cNvPr>
          <p:cNvSpPr>
            <a:spLocks noGrp="1" noChangeArrowheads="1"/>
          </p:cNvSpPr>
          <p:nvPr>
            <p:ph idx="1"/>
          </p:nvPr>
        </p:nvSpPr>
        <p:spPr>
          <a:xfrm>
            <a:off x="457200" y="1371600"/>
            <a:ext cx="8229600" cy="4525963"/>
          </a:xfrm>
        </p:spPr>
        <p:txBody>
          <a:bodyPr rtlCol="0">
            <a:normAutofit lnSpcReduction="10000"/>
          </a:bodyPr>
          <a:lstStyle/>
          <a:p>
            <a:pPr algn="just" eaLnBrk="1" fontAlgn="auto" hangingPunct="1">
              <a:spcAft>
                <a:spcPts val="0"/>
              </a:spcAft>
              <a:defRPr/>
            </a:pPr>
            <a:r>
              <a:rPr lang="en-US" altLang="en-US" sz="2800" dirty="0"/>
              <a:t>Congress enacted statute requiring OIG to answer requests for Advisory Opinions relating to the Anti-kickback Statute and CMP (Civil Monetary Penalty) Law</a:t>
            </a:r>
          </a:p>
          <a:p>
            <a:pPr algn="just" eaLnBrk="1" fontAlgn="auto" hangingPunct="1">
              <a:spcAft>
                <a:spcPts val="0"/>
              </a:spcAft>
              <a:defRPr/>
            </a:pPr>
            <a:endParaRPr lang="en-US" altLang="en-US" sz="2800" dirty="0"/>
          </a:p>
          <a:p>
            <a:pPr algn="just" eaLnBrk="1" fontAlgn="auto" hangingPunct="1">
              <a:spcAft>
                <a:spcPts val="0"/>
              </a:spcAft>
              <a:defRPr/>
            </a:pPr>
            <a:r>
              <a:rPr lang="en-US" altLang="en-US" sz="2800" dirty="0"/>
              <a:t>OIG has issued a number of Opinions addressing a variety of arrangements</a:t>
            </a:r>
          </a:p>
          <a:p>
            <a:pPr algn="just" eaLnBrk="1" fontAlgn="auto" hangingPunct="1">
              <a:spcAft>
                <a:spcPts val="0"/>
              </a:spcAft>
              <a:defRPr/>
            </a:pPr>
            <a:endParaRPr lang="en-US" altLang="en-US" sz="2800" dirty="0"/>
          </a:p>
          <a:p>
            <a:pPr algn="just" eaLnBrk="1" fontAlgn="auto" hangingPunct="1">
              <a:spcAft>
                <a:spcPts val="0"/>
              </a:spcAft>
              <a:defRPr/>
            </a:pPr>
            <a:r>
              <a:rPr lang="en-US" altLang="en-US" sz="2800" dirty="0"/>
              <a:t>Opinions not binding on third parties but often cited by lawyers as indicative of OIG’s analysis</a:t>
            </a:r>
          </a:p>
          <a:p>
            <a:pPr lvl="1" eaLnBrk="1" fontAlgn="auto" hangingPunct="1">
              <a:spcAft>
                <a:spcPts val="0"/>
              </a:spcAft>
              <a:defRPr/>
            </a:pPr>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1291865-DB4A-C54B-9BC8-2FA19B345207}"/>
              </a:ext>
            </a:extLst>
          </p:cNvPr>
          <p:cNvSpPr>
            <a:spLocks noGrp="1" noChangeArrowheads="1"/>
          </p:cNvSpPr>
          <p:nvPr>
            <p:ph type="title"/>
          </p:nvPr>
        </p:nvSpPr>
        <p:spPr>
          <a:xfrm>
            <a:off x="0" y="0"/>
            <a:ext cx="9144000" cy="1143000"/>
          </a:xfrm>
          <a:solidFill>
            <a:schemeClr val="bg1">
              <a:lumMod val="75000"/>
            </a:schemeClr>
          </a:solidFill>
        </p:spPr>
        <p:txBody>
          <a:bodyPr rtlCol="0">
            <a:noAutofit/>
          </a:bodyPr>
          <a:lstStyle/>
          <a:p>
            <a:pPr eaLnBrk="1" fontAlgn="auto" hangingPunct="1">
              <a:spcAft>
                <a:spcPts val="0"/>
              </a:spcAft>
              <a:defRPr/>
            </a:pPr>
            <a:r>
              <a:rPr lang="en-US" altLang="en-US" sz="3600" b="1" dirty="0"/>
              <a:t>OIG Fraud Alerts, Special </a:t>
            </a:r>
            <a:br>
              <a:rPr lang="en-US" altLang="en-US" sz="3600" b="1" dirty="0"/>
            </a:br>
            <a:r>
              <a:rPr lang="en-US" altLang="en-US" sz="3600" b="1" dirty="0"/>
              <a:t>Advisory Bulletins, Compliance Guidance</a:t>
            </a:r>
          </a:p>
        </p:txBody>
      </p:sp>
      <p:sp>
        <p:nvSpPr>
          <p:cNvPr id="92163" name="Rectangle 3">
            <a:extLst>
              <a:ext uri="{FF2B5EF4-FFF2-40B4-BE49-F238E27FC236}">
                <a16:creationId xmlns:a16="http://schemas.microsoft.com/office/drawing/2014/main" id="{EB2ACE92-6259-374D-8D82-8D71ACCFBBA4}"/>
              </a:ext>
            </a:extLst>
          </p:cNvPr>
          <p:cNvSpPr>
            <a:spLocks noGrp="1" noChangeArrowheads="1"/>
          </p:cNvSpPr>
          <p:nvPr>
            <p:ph idx="1"/>
          </p:nvPr>
        </p:nvSpPr>
        <p:spPr/>
        <p:txBody>
          <a:bodyPr/>
          <a:lstStyle/>
          <a:p>
            <a:pPr algn="just" eaLnBrk="1" hangingPunct="1">
              <a:lnSpc>
                <a:spcPct val="90000"/>
              </a:lnSpc>
            </a:pPr>
            <a:r>
              <a:rPr lang="en-US" altLang="en-US" sz="3000"/>
              <a:t>Periodically OIG issues Alerts or Advisory Bulletins addressing relationships or conduct the OIG has identified as potential source of  Fraud and Abuse</a:t>
            </a:r>
          </a:p>
          <a:p>
            <a:pPr algn="just" eaLnBrk="1" hangingPunct="1">
              <a:lnSpc>
                <a:spcPct val="90000"/>
              </a:lnSpc>
            </a:pPr>
            <a:r>
              <a:rPr lang="en-US" altLang="en-US" sz="3000"/>
              <a:t>OIG has also issued a series of compliance guidance to assist industry in development of compliance plans</a:t>
            </a:r>
          </a:p>
          <a:p>
            <a:pPr algn="just" eaLnBrk="1" hangingPunct="1">
              <a:lnSpc>
                <a:spcPct val="90000"/>
              </a:lnSpc>
            </a:pPr>
            <a:endParaRPr lang="en-US" altLang="en-US" sz="3000"/>
          </a:p>
          <a:p>
            <a:pPr algn="just" eaLnBrk="1" hangingPunct="1">
              <a:lnSpc>
                <a:spcPct val="90000"/>
              </a:lnSpc>
            </a:pPr>
            <a:r>
              <a:rPr lang="en-US" altLang="en-US" sz="3000"/>
              <a:t>Important to include Alerts, Bulletins, and compliance guidance in performing research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6A2F5D26-346C-194F-8726-6A43ECCF61B7}"/>
              </a:ext>
            </a:extLst>
          </p:cNvPr>
          <p:cNvSpPr>
            <a:spLocks noGrp="1"/>
          </p:cNvSpPr>
          <p:nvPr>
            <p:ph type="title"/>
          </p:nvPr>
        </p:nvSpPr>
        <p:spPr>
          <a:xfrm>
            <a:off x="0" y="0"/>
            <a:ext cx="9144000" cy="762000"/>
          </a:xfrm>
          <a:solidFill>
            <a:schemeClr val="bg1">
              <a:lumMod val="75000"/>
            </a:schemeClr>
          </a:solidFill>
        </p:spPr>
        <p:txBody>
          <a:bodyPr rtlCol="0">
            <a:normAutofit/>
          </a:bodyPr>
          <a:lstStyle/>
          <a:p>
            <a:pPr eaLnBrk="1" fontAlgn="auto" hangingPunct="1">
              <a:spcAft>
                <a:spcPts val="0"/>
              </a:spcAft>
              <a:defRPr/>
            </a:pPr>
            <a:r>
              <a:rPr lang="en-US" altLang="en-US" sz="3600" b="1" dirty="0"/>
              <a:t>Comparison of AKS and Stark</a:t>
            </a:r>
          </a:p>
        </p:txBody>
      </p:sp>
      <p:sp>
        <p:nvSpPr>
          <p:cNvPr id="60419" name="Content Placeholder 2">
            <a:extLst>
              <a:ext uri="{FF2B5EF4-FFF2-40B4-BE49-F238E27FC236}">
                <a16:creationId xmlns:a16="http://schemas.microsoft.com/office/drawing/2014/main" id="{A0CBCB9E-C41D-C44E-B14C-2D837D71A700}"/>
              </a:ext>
            </a:extLst>
          </p:cNvPr>
          <p:cNvSpPr>
            <a:spLocks noGrp="1"/>
          </p:cNvSpPr>
          <p:nvPr>
            <p:ph sz="half" idx="1"/>
          </p:nvPr>
        </p:nvSpPr>
        <p:spPr>
          <a:xfrm>
            <a:off x="152400" y="990600"/>
            <a:ext cx="4038600" cy="4525963"/>
          </a:xfrm>
        </p:spPr>
        <p:txBody>
          <a:bodyPr rtlCol="0">
            <a:normAutofit lnSpcReduction="10000"/>
          </a:bodyPr>
          <a:lstStyle/>
          <a:p>
            <a:pPr eaLnBrk="1" fontAlgn="auto" hangingPunct="1">
              <a:spcBef>
                <a:spcPct val="0"/>
              </a:spcBef>
              <a:spcAft>
                <a:spcPts val="0"/>
              </a:spcAft>
              <a:defRPr/>
            </a:pPr>
            <a:r>
              <a:rPr lang="en-US" altLang="en-US" dirty="0"/>
              <a:t>Criminal v. Civil</a:t>
            </a:r>
          </a:p>
          <a:p>
            <a:pPr eaLnBrk="1" fontAlgn="auto" hangingPunct="1">
              <a:spcBef>
                <a:spcPct val="0"/>
              </a:spcBef>
              <a:spcAft>
                <a:spcPts val="0"/>
              </a:spcAft>
              <a:defRPr/>
            </a:pPr>
            <a:endParaRPr lang="en-US" altLang="en-US" dirty="0"/>
          </a:p>
          <a:p>
            <a:pPr eaLnBrk="1" fontAlgn="auto" hangingPunct="1">
              <a:spcBef>
                <a:spcPct val="0"/>
              </a:spcBef>
              <a:spcAft>
                <a:spcPts val="0"/>
              </a:spcAft>
              <a:defRPr/>
            </a:pPr>
            <a:r>
              <a:rPr lang="en-US" altLang="en-US" dirty="0"/>
              <a:t>Intent v. Strict liability</a:t>
            </a:r>
          </a:p>
          <a:p>
            <a:pPr eaLnBrk="1" fontAlgn="auto" hangingPunct="1">
              <a:spcBef>
                <a:spcPct val="0"/>
              </a:spcBef>
              <a:spcAft>
                <a:spcPts val="0"/>
              </a:spcAft>
              <a:defRPr/>
            </a:pPr>
            <a:endParaRPr lang="en-US" altLang="en-US" dirty="0"/>
          </a:p>
          <a:p>
            <a:pPr eaLnBrk="1" fontAlgn="auto" hangingPunct="1">
              <a:spcBef>
                <a:spcPct val="0"/>
              </a:spcBef>
              <a:spcAft>
                <a:spcPts val="0"/>
              </a:spcAft>
              <a:defRPr/>
            </a:pPr>
            <a:r>
              <a:rPr lang="en-US" altLang="en-US" dirty="0"/>
              <a:t>Any item or service v. DHS (Designated Health Service)</a:t>
            </a:r>
          </a:p>
          <a:p>
            <a:pPr eaLnBrk="1" fontAlgn="auto" hangingPunct="1">
              <a:spcBef>
                <a:spcPct val="0"/>
              </a:spcBef>
              <a:spcAft>
                <a:spcPts val="0"/>
              </a:spcAft>
              <a:defRPr/>
            </a:pPr>
            <a:endParaRPr lang="en-US" altLang="en-US" u="sng" dirty="0"/>
          </a:p>
          <a:p>
            <a:pPr eaLnBrk="1" fontAlgn="auto" hangingPunct="1">
              <a:spcBef>
                <a:spcPct val="0"/>
              </a:spcBef>
              <a:spcAft>
                <a:spcPts val="0"/>
              </a:spcAft>
              <a:defRPr/>
            </a:pPr>
            <a:r>
              <a:rPr lang="en-US" altLang="en-US" dirty="0"/>
              <a:t>Voluntary safe harbors v. </a:t>
            </a:r>
          </a:p>
          <a:p>
            <a:pPr marL="457200" lvl="1" indent="0" eaLnBrk="1" fontAlgn="auto" hangingPunct="1">
              <a:spcBef>
                <a:spcPct val="0"/>
              </a:spcBef>
              <a:spcAft>
                <a:spcPts val="0"/>
              </a:spcAft>
              <a:buFont typeface="Wingdings" pitchFamily="2" charset="2"/>
              <a:buNone/>
              <a:defRPr/>
            </a:pPr>
            <a:r>
              <a:rPr lang="en-US" altLang="en-US" sz="2800" dirty="0"/>
              <a:t>Mandatory exceptions</a:t>
            </a:r>
          </a:p>
          <a:p>
            <a:pPr eaLnBrk="1" fontAlgn="auto" hangingPunct="1">
              <a:spcBef>
                <a:spcPct val="0"/>
              </a:spcBef>
              <a:spcAft>
                <a:spcPts val="0"/>
              </a:spcAft>
              <a:defRPr/>
            </a:pPr>
            <a:endParaRPr lang="en-US" altLang="en-US" dirty="0"/>
          </a:p>
          <a:p>
            <a:pPr eaLnBrk="1" fontAlgn="auto" hangingPunct="1">
              <a:spcBef>
                <a:spcPct val="0"/>
              </a:spcBef>
              <a:spcAft>
                <a:spcPts val="0"/>
              </a:spcAft>
              <a:defRPr/>
            </a:pPr>
            <a:endParaRPr lang="en-US" altLang="en-US" sz="1200" dirty="0"/>
          </a:p>
          <a:p>
            <a:pPr eaLnBrk="1" fontAlgn="auto" hangingPunct="1">
              <a:spcBef>
                <a:spcPct val="0"/>
              </a:spcBef>
              <a:spcAft>
                <a:spcPts val="0"/>
              </a:spcAft>
              <a:defRPr/>
            </a:pPr>
            <a:endParaRPr lang="en-US" altLang="en-US" sz="1200" dirty="0"/>
          </a:p>
          <a:p>
            <a:pPr eaLnBrk="1" fontAlgn="auto" hangingPunct="1">
              <a:spcBef>
                <a:spcPct val="0"/>
              </a:spcBef>
              <a:spcAft>
                <a:spcPts val="0"/>
              </a:spcAft>
              <a:defRPr/>
            </a:pPr>
            <a:endParaRPr lang="en-US" altLang="en-US" sz="1200" dirty="0"/>
          </a:p>
          <a:p>
            <a:pPr eaLnBrk="1" fontAlgn="auto" hangingPunct="1">
              <a:spcBef>
                <a:spcPct val="0"/>
              </a:spcBef>
              <a:spcAft>
                <a:spcPts val="0"/>
              </a:spcAft>
              <a:defRPr/>
            </a:pPr>
            <a:endParaRPr lang="en-US" altLang="en-US" sz="1200" dirty="0"/>
          </a:p>
          <a:p>
            <a:pPr eaLnBrk="1" fontAlgn="auto" hangingPunct="1">
              <a:spcBef>
                <a:spcPct val="0"/>
              </a:spcBef>
              <a:spcAft>
                <a:spcPts val="0"/>
              </a:spcAft>
              <a:defRPr/>
            </a:pPr>
            <a:endParaRPr lang="en-US" altLang="en-US" sz="1200" dirty="0"/>
          </a:p>
          <a:p>
            <a:pPr eaLnBrk="1" fontAlgn="auto" hangingPunct="1">
              <a:spcBef>
                <a:spcPct val="0"/>
              </a:spcBef>
              <a:spcAft>
                <a:spcPts val="0"/>
              </a:spcAft>
              <a:defRPr/>
            </a:pPr>
            <a:endParaRPr lang="en-US" altLang="en-US" sz="1200" dirty="0"/>
          </a:p>
          <a:p>
            <a:pPr eaLnBrk="1" fontAlgn="auto" hangingPunct="1">
              <a:spcBef>
                <a:spcPct val="0"/>
              </a:spcBef>
              <a:spcAft>
                <a:spcPts val="0"/>
              </a:spcAft>
              <a:defRPr/>
            </a:pPr>
            <a:endParaRPr lang="en-US" altLang="en-US" sz="1200" dirty="0"/>
          </a:p>
          <a:p>
            <a:pPr eaLnBrk="1" fontAlgn="auto" hangingPunct="1">
              <a:spcBef>
                <a:spcPct val="0"/>
              </a:spcBef>
              <a:spcAft>
                <a:spcPts val="0"/>
              </a:spcAft>
              <a:defRPr/>
            </a:pPr>
            <a:endParaRPr lang="en-US" altLang="en-US" sz="1200" dirty="0"/>
          </a:p>
          <a:p>
            <a:pPr eaLnBrk="1" fontAlgn="auto" hangingPunct="1">
              <a:spcBef>
                <a:spcPct val="0"/>
              </a:spcBef>
              <a:spcAft>
                <a:spcPts val="0"/>
              </a:spcAft>
              <a:defRPr/>
            </a:pPr>
            <a:endParaRPr lang="en-US" altLang="en-US" sz="1200" dirty="0"/>
          </a:p>
          <a:p>
            <a:pPr eaLnBrk="1" fontAlgn="auto" hangingPunct="1">
              <a:spcBef>
                <a:spcPct val="0"/>
              </a:spcBef>
              <a:spcAft>
                <a:spcPts val="0"/>
              </a:spcAft>
              <a:defRPr/>
            </a:pPr>
            <a:endParaRPr lang="en-US" altLang="en-US" sz="1200" dirty="0"/>
          </a:p>
          <a:p>
            <a:pPr eaLnBrk="1" fontAlgn="auto" hangingPunct="1">
              <a:spcBef>
                <a:spcPct val="0"/>
              </a:spcBef>
              <a:spcAft>
                <a:spcPts val="0"/>
              </a:spcAft>
              <a:defRPr/>
            </a:pPr>
            <a:endParaRPr lang="en-US" altLang="en-US" sz="1200" dirty="0"/>
          </a:p>
          <a:p>
            <a:pPr eaLnBrk="1" fontAlgn="auto" hangingPunct="1">
              <a:spcBef>
                <a:spcPct val="0"/>
              </a:spcBef>
              <a:spcAft>
                <a:spcPts val="0"/>
              </a:spcAft>
              <a:defRPr/>
            </a:pPr>
            <a:endParaRPr lang="en-US" altLang="en-US" sz="1400" dirty="0"/>
          </a:p>
        </p:txBody>
      </p:sp>
      <p:sp>
        <p:nvSpPr>
          <p:cNvPr id="60420" name="Content Placeholder 1">
            <a:extLst>
              <a:ext uri="{FF2B5EF4-FFF2-40B4-BE49-F238E27FC236}">
                <a16:creationId xmlns:a16="http://schemas.microsoft.com/office/drawing/2014/main" id="{BAD40E5F-3680-904C-ADEA-51047EE12416}"/>
              </a:ext>
            </a:extLst>
          </p:cNvPr>
          <p:cNvSpPr>
            <a:spLocks noGrp="1"/>
          </p:cNvSpPr>
          <p:nvPr>
            <p:ph sz="half" idx="2"/>
          </p:nvPr>
        </p:nvSpPr>
        <p:spPr/>
        <p:txBody>
          <a:bodyPr rtlCol="0">
            <a:normAutofit lnSpcReduction="10000"/>
          </a:bodyPr>
          <a:lstStyle/>
          <a:p>
            <a:pPr eaLnBrk="1" fontAlgn="auto" hangingPunct="1">
              <a:spcAft>
                <a:spcPts val="0"/>
              </a:spcAft>
              <a:defRPr/>
            </a:pPr>
            <a:endParaRPr lang="en-US" altLang="en-US"/>
          </a:p>
        </p:txBody>
      </p:sp>
      <p:graphicFrame>
        <p:nvGraphicFramePr>
          <p:cNvPr id="94213" name="Object 5">
            <a:extLst>
              <a:ext uri="{FF2B5EF4-FFF2-40B4-BE49-F238E27FC236}">
                <a16:creationId xmlns:a16="http://schemas.microsoft.com/office/drawing/2014/main" id="{1951DE3D-B75A-8347-986D-3A097AAA3D9A}"/>
              </a:ext>
            </a:extLst>
          </p:cNvPr>
          <p:cNvGraphicFramePr>
            <a:graphicFrameLocks noChangeAspect="1"/>
          </p:cNvGraphicFramePr>
          <p:nvPr/>
        </p:nvGraphicFramePr>
        <p:xfrm>
          <a:off x="4495800" y="990600"/>
          <a:ext cx="4191000" cy="4975225"/>
        </p:xfrm>
        <a:graphic>
          <a:graphicData uri="http://schemas.openxmlformats.org/presentationml/2006/ole">
            <mc:AlternateContent xmlns:mc="http://schemas.openxmlformats.org/markup-compatibility/2006">
              <mc:Choice xmlns:v="urn:schemas-microsoft-com:vml" Requires="v">
                <p:oleObj spid="_x0000_s94215" name="Acrobat Document" r:id="rId4" imgW="7797800" imgH="10058400" progId="AcroExch.Document.7">
                  <p:embed/>
                </p:oleObj>
              </mc:Choice>
              <mc:Fallback>
                <p:oleObj name="Acrobat Document" r:id="rId4" imgW="7797800" imgH="10058400" progId="AcroExch.Document.7">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990600"/>
                        <a:ext cx="41910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214" name="TextBox 8">
            <a:extLst>
              <a:ext uri="{FF2B5EF4-FFF2-40B4-BE49-F238E27FC236}">
                <a16:creationId xmlns:a16="http://schemas.microsoft.com/office/drawing/2014/main" id="{F9084E2B-F97F-BE41-B05C-025B66363699}"/>
              </a:ext>
            </a:extLst>
          </p:cNvPr>
          <p:cNvSpPr txBox="1">
            <a:spLocks noChangeArrowheads="1"/>
          </p:cNvSpPr>
          <p:nvPr/>
        </p:nvSpPr>
        <p:spPr bwMode="auto">
          <a:xfrm>
            <a:off x="4495800" y="5791200"/>
            <a:ext cx="434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latin typeface="Arial" panose="020B0604020202020204" pitchFamily="34" charset="0"/>
                <a:ea typeface="MS PGothic" panose="020B0600070205080204" pitchFamily="34" charset="-128"/>
              </a:rPr>
              <a:t>http://www.oig.hhs.gov/compliance/provider-compliance-training/index.asp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8BDBA5A-2CF6-AC43-B85E-574E4AC0F833}"/>
              </a:ext>
            </a:extLst>
          </p:cNvPr>
          <p:cNvSpPr>
            <a:spLocks noGrp="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altLang="en-US" sz="3600" b="1" dirty="0">
                <a:cs typeface="Times New Roman" pitchFamily="18" charset="0"/>
              </a:rPr>
              <a:t>The Office of the Inspector General</a:t>
            </a:r>
          </a:p>
        </p:txBody>
      </p:sp>
      <p:sp>
        <p:nvSpPr>
          <p:cNvPr id="22531" name="Content Placeholder 2">
            <a:extLst>
              <a:ext uri="{FF2B5EF4-FFF2-40B4-BE49-F238E27FC236}">
                <a16:creationId xmlns:a16="http://schemas.microsoft.com/office/drawing/2014/main" id="{29FFD287-4AB0-7E4E-AB8A-35C2B36C6320}"/>
              </a:ext>
            </a:extLst>
          </p:cNvPr>
          <p:cNvSpPr>
            <a:spLocks noGrp="1"/>
          </p:cNvSpPr>
          <p:nvPr>
            <p:ph idx="1"/>
          </p:nvPr>
        </p:nvSpPr>
        <p:spPr>
          <a:xfrm>
            <a:off x="304800" y="1219200"/>
            <a:ext cx="6096000" cy="5029200"/>
          </a:xfrm>
        </p:spPr>
        <p:txBody>
          <a:bodyPr/>
          <a:lstStyle/>
          <a:p>
            <a:pPr marL="273050" algn="just" eaLnBrk="1" hangingPunct="1"/>
            <a:r>
              <a:rPr lang="en-US" altLang="en-US" sz="2800" b="1">
                <a:solidFill>
                  <a:srgbClr val="262626"/>
                </a:solidFill>
              </a:rPr>
              <a:t>Mission:  </a:t>
            </a:r>
            <a:r>
              <a:rPr lang="en-US" altLang="en-US" sz="2800">
                <a:solidFill>
                  <a:srgbClr val="262626"/>
                </a:solidFill>
              </a:rPr>
              <a:t>Overseeing and ensuring efficiency and integrity of 300+ programs of the Department of Health and Human Services and the beneficiaries of those programs</a:t>
            </a:r>
          </a:p>
          <a:p>
            <a:pPr marL="273050" algn="just" eaLnBrk="1" hangingPunct="1"/>
            <a:endParaRPr lang="en-US" altLang="en-US" sz="2800">
              <a:solidFill>
                <a:srgbClr val="262626"/>
              </a:solidFill>
            </a:endParaRPr>
          </a:p>
          <a:p>
            <a:pPr marL="273050" algn="just" eaLnBrk="1" hangingPunct="1"/>
            <a:r>
              <a:rPr lang="en-US" altLang="en-US" sz="2800" b="1">
                <a:solidFill>
                  <a:srgbClr val="262626"/>
                </a:solidFill>
              </a:rPr>
              <a:t>Significant Focus:  </a:t>
            </a:r>
            <a:r>
              <a:rPr lang="en-US" altLang="en-US" sz="2800">
                <a:solidFill>
                  <a:srgbClr val="262626"/>
                </a:solidFill>
              </a:rPr>
              <a:t>Medicare and Medicaid</a:t>
            </a:r>
          </a:p>
          <a:p>
            <a:pPr marL="273050" algn="just" eaLnBrk="1" hangingPunct="1"/>
            <a:endParaRPr lang="en-US" altLang="en-US" sz="2800">
              <a:solidFill>
                <a:srgbClr val="262626"/>
              </a:solidFill>
            </a:endParaRPr>
          </a:p>
          <a:p>
            <a:pPr marL="273050" algn="just" eaLnBrk="1" hangingPunct="1"/>
            <a:r>
              <a:rPr lang="en-US" altLang="en-US" sz="2800" b="1">
                <a:solidFill>
                  <a:srgbClr val="262626"/>
                </a:solidFill>
              </a:rPr>
              <a:t>Fraud and Abuse:  </a:t>
            </a:r>
            <a:r>
              <a:rPr lang="en-US" altLang="en-US" sz="2800">
                <a:solidFill>
                  <a:srgbClr val="262626"/>
                </a:solidFill>
              </a:rPr>
              <a:t>Top Priority of the OIG</a:t>
            </a:r>
          </a:p>
        </p:txBody>
      </p:sp>
      <p:sp>
        <p:nvSpPr>
          <p:cNvPr id="6" name="TextBox 5">
            <a:extLst>
              <a:ext uri="{FF2B5EF4-FFF2-40B4-BE49-F238E27FC236}">
                <a16:creationId xmlns:a16="http://schemas.microsoft.com/office/drawing/2014/main" id="{19E6F4A4-D0E8-C84D-A672-19E0DADDEE14}"/>
              </a:ext>
            </a:extLst>
          </p:cNvPr>
          <p:cNvSpPr txBox="1"/>
          <p:nvPr/>
        </p:nvSpPr>
        <p:spPr>
          <a:xfrm>
            <a:off x="0" y="6488113"/>
            <a:ext cx="9144000" cy="369887"/>
          </a:xfrm>
          <a:prstGeom prst="rect">
            <a:avLst/>
          </a:prstGeom>
          <a:solidFill>
            <a:schemeClr val="bg1">
              <a:lumMod val="85000"/>
            </a:schemeClr>
          </a:solidFill>
        </p:spPr>
        <p:txBody>
          <a:bodyPr>
            <a:spAutoFit/>
          </a:bodyPr>
          <a:lstStyle/>
          <a:p>
            <a:pPr algn="r" eaLnBrk="1" hangingPunct="1">
              <a:defRPr/>
            </a:pPr>
            <a:endParaRPr lang="en-US" b="1" dirty="0"/>
          </a:p>
        </p:txBody>
      </p:sp>
      <p:pic>
        <p:nvPicPr>
          <p:cNvPr id="22533" name="Picture 9">
            <a:extLst>
              <a:ext uri="{FF2B5EF4-FFF2-40B4-BE49-F238E27FC236}">
                <a16:creationId xmlns:a16="http://schemas.microsoft.com/office/drawing/2014/main" id="{D9A4A628-F79A-7C41-834B-0D645712B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590800"/>
            <a:ext cx="2008188" cy="2017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E97A3327-8106-EA48-932E-F1BCD6BBA58C}"/>
              </a:ext>
            </a:extLst>
          </p:cNvPr>
          <p:cNvSpPr>
            <a:spLocks noGrp="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www.oig.hhs.gov </a:t>
            </a:r>
          </a:p>
        </p:txBody>
      </p:sp>
      <p:pic>
        <p:nvPicPr>
          <p:cNvPr id="96259" name="Picture 2">
            <a:extLst>
              <a:ext uri="{FF2B5EF4-FFF2-40B4-BE49-F238E27FC236}">
                <a16:creationId xmlns:a16="http://schemas.microsoft.com/office/drawing/2014/main" id="{52A4F55F-39A7-B44F-8B3C-8AF6746656F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066800"/>
            <a:ext cx="7467600" cy="48006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7">
            <a:extLst>
              <a:ext uri="{FF2B5EF4-FFF2-40B4-BE49-F238E27FC236}">
                <a16:creationId xmlns:a16="http://schemas.microsoft.com/office/drawing/2014/main" id="{A506F5FE-97FF-B74F-AC3B-E9F2FA6A4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788" y="920750"/>
            <a:ext cx="2011362" cy="2990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8307" name="Picture 12">
            <a:extLst>
              <a:ext uri="{FF2B5EF4-FFF2-40B4-BE49-F238E27FC236}">
                <a16:creationId xmlns:a16="http://schemas.microsoft.com/office/drawing/2014/main" id="{568B81F2-EA6B-EB47-B18C-E08AC3CE2D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947738"/>
            <a:ext cx="2590800" cy="518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8308" name="Picture 9">
            <a:extLst>
              <a:ext uri="{FF2B5EF4-FFF2-40B4-BE49-F238E27FC236}">
                <a16:creationId xmlns:a16="http://schemas.microsoft.com/office/drawing/2014/main" id="{6E68EF35-E9AF-3045-8901-39E8BFA3E1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1838" y="4267200"/>
            <a:ext cx="4267200" cy="2055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8309" name="Picture 3">
            <a:extLst>
              <a:ext uri="{FF2B5EF4-FFF2-40B4-BE49-F238E27FC236}">
                <a16:creationId xmlns:a16="http://schemas.microsoft.com/office/drawing/2014/main" id="{8F1B73C4-D9CF-5D40-81BA-21BEAC8194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16021">
            <a:off x="1411288" y="2514600"/>
            <a:ext cx="2794000" cy="3941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8310" name="Picture 1" descr="http://oig.hhs.gov/fraud/docs/advisoryopinions/2013/AdvOpn13-19.pdf - Windows Internet Explorer">
            <a:extLst>
              <a:ext uri="{FF2B5EF4-FFF2-40B4-BE49-F238E27FC236}">
                <a16:creationId xmlns:a16="http://schemas.microsoft.com/office/drawing/2014/main" id="{74745EA2-F142-4A4A-ACC4-1DC2EE0C5E30}"/>
              </a:ext>
            </a:extLst>
          </p:cNvPr>
          <p:cNvPicPr>
            <a:picLocks noChangeAspect="1"/>
          </p:cNvPicPr>
          <p:nvPr/>
        </p:nvPicPr>
        <p:blipFill>
          <a:blip r:embed="rId7">
            <a:extLst>
              <a:ext uri="{28A0092B-C50C-407E-A947-70E740481C1C}">
                <a14:useLocalDpi xmlns:a14="http://schemas.microsoft.com/office/drawing/2010/main" val="0"/>
              </a:ext>
            </a:extLst>
          </a:blip>
          <a:srcRect l="2730" t="24786" r="11333" b="4881"/>
          <a:stretch>
            <a:fillRect/>
          </a:stretch>
        </p:blipFill>
        <p:spPr bwMode="auto">
          <a:xfrm rot="555396">
            <a:off x="5222875" y="1420813"/>
            <a:ext cx="3702050" cy="3116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71" name="Title 9">
            <a:extLst>
              <a:ext uri="{FF2B5EF4-FFF2-40B4-BE49-F238E27FC236}">
                <a16:creationId xmlns:a16="http://schemas.microsoft.com/office/drawing/2014/main" id="{46E0286E-0623-884F-B3E4-8FE7D4E73AD8}"/>
              </a:ext>
            </a:extLst>
          </p:cNvPr>
          <p:cNvSpPr>
            <a:spLocks noGrp="1"/>
          </p:cNvSpPr>
          <p:nvPr>
            <p:ph type="title"/>
          </p:nvPr>
        </p:nvSpPr>
        <p:spPr>
          <a:xfrm>
            <a:off x="-14288" y="0"/>
            <a:ext cx="9164638" cy="762000"/>
          </a:xfrm>
          <a:solidFill>
            <a:schemeClr val="bg1">
              <a:lumMod val="75000"/>
            </a:schemeClr>
          </a:solidFill>
        </p:spPr>
        <p:txBody>
          <a:bodyPr rtlCol="0">
            <a:normAutofit fontScale="90000"/>
          </a:bodyPr>
          <a:lstStyle/>
          <a:p>
            <a:pPr eaLnBrk="1" fontAlgn="auto" hangingPunct="1">
              <a:spcAft>
                <a:spcPts val="0"/>
              </a:spcAft>
              <a:defRPr/>
            </a:pPr>
            <a:br>
              <a:rPr lang="en-US" altLang="en-US" dirty="0"/>
            </a:br>
            <a:r>
              <a:rPr lang="en-US" altLang="en-US" sz="4000" b="1" dirty="0"/>
              <a:t>Available Resources </a:t>
            </a:r>
            <a:br>
              <a:rPr lang="en-US" altLang="en-US" sz="4000" b="1" dirty="0"/>
            </a:br>
            <a:endParaRPr lang="en-US" altLang="en-US" sz="40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7" descr="data:image/jpeg;base64,/9j/4AAQSkZJRgABAQAAAQABAAD/2wCEAAkGBxQTEhUUExQVFhQWGBoVFhcYFxsbFxUWFBgdFhYXFRgYHCggGBolHBQUITEhJiorLi4uFx8zODMsNygtLisBCgoKDg0OGhAQGzAkHCUsLSwsLC03LCw0LCwsLCwsLCwsLCwsLCwsLCwsLCwsLCwsLCwsLCwsLCwsLCwsLCwsLP/AABEIALcBFAMBIgACEQEDEQH/xAAcAAEAAgMBAQEAAAAAAAAAAAAABgcDBAUCAQj/xABLEAABAwIDAwgFBgoIBwAAAAABAAIDBBESITEFBkEHEyJRYXGBkTJSobGyI0JiksHRFBUzQ1RygqLS8BZEU3ODlNPxF2OEk8LD4f/EABkBAQADAQEAAAAAAAAAAAAAAAABAwQCBf/EAC4RAAIBAgQEBQMFAQAAAAAAAAABAgMRBBMUUSExQWEFEiIykRWh8IGxwdHxQv/aAAwDAQACEQMRAD8AvFERAEREAREQBERAEREAREQBERAEREAREQBERAEREAREQBERAEREAREQBERAEREAREQBERAEREAREQBERAEREAREQBERAEREAREQBERAEREAREQBERAEREAREQBERAEREAREQBERAEREAREQBERAEREAREQBERAERcet3kgjOHHjf6rBiOXXbIKG0uZ1GMpOyR2EUOq97J7XjpnAahznNAt9ZRjaO/dY0m0Y8CP54KmWIpx5s0wwVWfK3yWwioyff7aB0Z5vAWuN+a++bmN/aJ9xSOJg+R2/D6i5/wA/0X2ipil5QakW+XiPY4fe4Kfbp71tqGkSyQ84NAw2uO25OauTT5GedCceZKURFJSEREAREQBERAEREAREQBERAEREAREQBERAEREAREQBERAEREBG98t5G0rA3DjfICA3QW0JJVd02zKmpN2YY29QJFlLuUGleXtePRw2B6nAnJQl+8r4MtPA5fzdeZipVHOz9p7uCjBUbw93W5sVe50jfykl+25z9qjO0acRkgOBt/PHVdCp3rEmpcfeuXPIHfm5DlrhWXLu+B6NOrNL1v4ODV1DuFwCL6LQxuJN7+dl35WjjC4d+SxG3BjB3m62UrIprScj7sGuYzIxMeTxcCbeS7j5ekCwNab5YRbxXGiiedMI8QFOtw9ixyyta913ZnIXbkLnOy2Rk3wPNqWjxZae7M7n00TnelhsfDJdReIYg1oa0WAyAXtWnlN3dwiIhAREQBERAEREAREQBERAEREAREQBERAEREAREQBERAEREB5kjDhZwBB4EXCrXe7ZL4XXZTQTA+iX3yF9LWt1Kwto17IWF8hsB4knqACrDfbbUtZhbTRno/OdZth2Y7LPiHHy8XxNuCjNzv8A89TWpzWkdCmpoh9GJpPndcrbEdeTZ8gbfgAB7l5j2VXBt3zQNb9Ke/sjBXM2lTVGokicBxa42vr84Bea/N+f4e1CEL81+d7nIrqGck3kce8jXzXPFA++bnW7Stira5t7zRX7HXJz7lzccjjbnR4XPuWilmdiK2SvxHZhp4W+k8n61grr5L62A05DHN14ZZdSoWn2TLK4YYpn5fNjlN/MKTbO2DWw+jBPGD1dHzxOC1wnGPuaPMrqM1ZH6NRRfk/ZMKe8znE3sGuIJbbtBIz71KFenfkebJWdgiIhAREQBERAEREAREQBERAEREARaNdteGG/OSNBHC+fkohtblLhZlG0uPWcguXJLmWwozn7UT1FTtZynzn0Q1vgudJyjVPrlVPEQvY1R8OrNX4F5oqEdykVPrlef+ItV67vNdZ0SNBU3RfqKhY+UqqHzis8fKdVdfsCjPiPp9XsXmipMcqFT2eQWaLlNqTqB5BRqIE/Ta/YuZc7a+3aemA5+VjL6AnpG3UNSq4j5R5zlYeXUorvZsCczc7USiSSRrJHfR5y+FgvoAG8FxLFRt6Syn4bLzWqO38lnzb4bPrGmKOoYZL9Fp6LidOgHDpZX61qbN3Xp5HXkD3HT8o4DyaQFCNibPLHxBkbWXscWV3NZ0nm/hbxKszZLrO8Ss1ep5nFkyouinFMyHc6hb/Voz+td/xkrjby7Dpo4SY6eFv6sbR7gptLoo9vM28LlOKVqfAz0ZtzV2UvXxtD8mtHc0Le2FL0gO1am1G9JZdinpjvWLnE9V8idbtSfLt71K9uNyUL2E+07e9TfbIu1VR5S/QyVfejNuq+7HDtXbUd3Sd6Y7lIl79B3po86srTYREVpUEREAREQBERAEREAREQBeH6EaZa9S9IgKN2ru/VQvk5xjnjG53ODPECciVHqqnIdYhfo98QOq5FfuzTy6sAPWMlTKlc9CljXHmihWwjiF9/BwTorgk3AhJyK8t3CiHAnxVGmdzX9ShYp80jepfRRNPBXKNzYBqwrKzdSnHzFYsO9yp+IR6IpmPZ49VZmbNHqq6Yt3acfmwtqPZEA/NN8lOm7kfUkuSKS/Fo9QrZh2Z/y/YrtZRQj823yWZtNH6jfILnSRD8Ul0RTsWxj6moPtFlFZdvn8JImJzwtz4FnRt2ZL9IiJvqt8goHvryV01c8yseYJT6RaAWOPWW9faE0qXIheIuXuRCp6p0Y5xt7NLXNI05t/Qd4A2v3hWPQSWk77FR/dnkodAflq18seYMQaA1wIsQ7FfLusu4Bhlt1Gyy4ul5IX7kZ6rOxKn6LibfHyTu5dppu0Lj7db8m7uTEu9G5mo+9FLbYb0ismyBn4r5tdoxea97MPvWJP0nsNcCUbMNpm96nu0s2eCr6nlDZBcgZjUqW7R3gpWsAdUwB1vR51mL6t7quKbbsZavNG3um75R47PtUpVf7qbdhM5wuJacsQacNzp0iLKwF7uFvlJM87Er1hERaCgIiIAiIgCIiAIiIAiIgCIiA+JZfUQHmy+r6iAL4Wr6iA8GML4YQsiIDDzK+c2s6KbgwWK+grMvlkuDHiKrTa28kMUrhM6ZjwcwGCxPHCHNvbzVnYVqbSoopGOEoaW2NyeA6weCor0c1WLqNVQfFXK6k5RqQNyrph2c1Fcecaju2d/WSCzKqpI/ViA9kSj9bu1TmV9pg0XNtQM+/RbsW5FOW3/CGOP697+QK89yhazbPXhh0uNkRuu21G785KT13Pjo0Lmv2gOD5D2FzrW8XKS1u7ULNOl4m3u/m649RQNbo2Pxd/8AV1CpS5IvdGpa9l8f2aEu1r5Bo8mg59ZteyyU+0p3dFlgD6ot7rLJTuAdmxruwFrb/tOBXeoKt7HNcIomtB4vxHzDQFrhy4GSomn6mWnuDydmDm56qVz5vSEYyjYTmMQHpuGXYrGXA3S29+ExAus14ytf0hbVd9aEjyZuTfqCIik4CJdeS8dYQHpF4Mresea8OqmDVw80BmRc+bbdOz0pox3uAXii2/TyktilY8tsXBpBsDpfyUXRNmdNF5jfcXC9KSAiIgCIiAL4ShK428Fe5rWxR/lZThb9EfOd/P2LluxKR5l2rNJI5lNHG5jMnSSPLWl/qswtN7cStqfaBijxTBt9A1lyXO6m3AvmkQZTQ5kBrBmes/aSVo7OhdM/n5RYD8iw/NafnH6RXF2SZIYqp/TfKIr5iNrAcI6nPde5PErHasBcb6DojoHEb9wsLLt2XmV4aCXEADUnQd5QHAdVV7WXLAXXOQY12XDSVtvbfsWM7wVLSLwXxAEYY5btBNiJC0OAdqbC67rq2MEgyMBGoLhccc+paO16jBE4wxNlfcDALa3yLrcBquXdcmdfoasW9N5Oa5sY7kYQ43yPC7c8s/BbzdtnPHTztAJF8IIIGeIWOh4cexcDbO1J6doH4O6SWws5mLAdCfRvhA0uTfLtWCHe5xl5vCMWG5+UGFvddubsvaim+pw5RJSzbsRsDjBN8i08Bc6dizDa0Xrfuu4i/V1ZqPRb0xmUxPBa4DM2Dmg9pab8QupQVTJb4QCGktJtYEj1dbjT2rvzMKzN8bUhy+UZnpcgXv1X1UL5R96mMYaZgDi4AuN8gAQ4AWOZyClD6ZpGcbL3vlbLTrb13VRcpEZhq34gS11jGeywvn3qurUaiacJCMqiucqmmeT0YGHtLXn4Qusa+cNzjY0djJvtbZczYu9YYLBzhwtcf7r1tHeMvFuddbqvZea1c99JvpwNPaFePngX0N7j3hcqetjtkxvfmftWrXFhNzJmesrV5hnrgrqNHqyx1YrgjZftFvBoH6rQPM5lb1NFSyAOlmId6oaSfM3C5E2BupyHgtUVF8o2OJPqglaqUbcUY69RPg2Tuk2g6ncHsfIGN6RvbFYdgOSsaHfeolYx0cIu71zbKwseAz6rqmqSB0hDXNDCM3Em7r6A4eClVIx9mWc4MHRabm7rddzpl4rVDzNcTy8R5L+km1btfahF2siYOGI65/rG2Wa8Usu1HhxdLFlezW6k3Fsy22l/YtXYO05G63IxYbcCDxb1EdimBz195HuXRlZGMG0TfHKBllZzfSuNbaC115bQ1ZBxVRvlYYnZa3uQB2dei622qlsETpCx8lvmguPic8gLaqHVW9UjrFjYw0gYcLcZJNzguTqOOQt2oSbk2xau5xVBzIt03kAAHFfK3FvktL+jWKwdUkOJNzY2tkMOoHbftWOm25PI6zb5m+cUeYvY2Aac7A+AyU43SNS8v5+FrIhfm3lmB789ebubAjPh4qGTcj1Dyew2Ic58hN83XDRwyt9/Ws+wdgto9ptY0uwTQkWvljb0svqnzU7dUxNFy9gF7XJGoFyPJcXe9vNPpqgD8nJZx+ibX9l1ywpX4ErhbYWWRfEurEVH1ERSAiIgPEhsL9Wf8hV/s/atQKuSaWkmcHZRWaRzbBwNxa9hfXU8VP5WXHDxF1xK1zIjb8GLu1kYIP2qipNR5ncVcje9L5KvBijqo2MzDWRNd0wCcZtICchYD71s0VXOxovJVWsD06ZpOfCwc4juXSdteJutPLf+5P8ACF8bt2EaQTjt5k++yo1MNyzLlsaDaqWQ2fK51tA+kkjs62ZxYCONrd+ZXmemmLmlop8iPSjkGTelwa0cRr7bLqDbkX9lMP8ADf8Acn47j9Sb6r/sCaqnuMqWxyaqB3SIbSuc4dLE8s0u4BpxdG7rDK2XXYBaNbiLALQh/RccNU04iMJuS595CLWDiL6dykn9I2erN4sf9oXl28TP7N/jESuXiqW50qU9iNNfUuJ6Bb0w4hkgd6Q6WDD0rjTpEjiBpb5V7VnYM4ZzYc2CYnOsAb84eicRtYZ8bnPj3/xlTPGcDSO2mdf4bIzaFIPzLWfsBnvsixNLcZctiP0W80fOOBvFGRq6Ah2Y6w0G9/et+g3hhiY0NlgDLmwu9txbM3eMjivl2hdU7wUzcg4jsxG3x2WrNt6kOuA94afiep1VPcjKlsbEO8TTYExHo3u2VtifVaDrlxNlqbxxxVkJYW4rZ9JpHZ0X6a20PBaj6rZ5veKE3+hF9jlpuptnE3bDgPWx5Hsa5Tqab6jLkiqd593DA4mxHaCQbdtzl4qM4ohqZT+0xXlXbJhkHQllAtaxkcW/vB1lGa/k8Ml7BjyeNgPJ8ZufFimFSD6lzqTXQraOaLg13i8fYEkrYxnbO+mJxy9ynEfJO83u2QdV7HyLeHeF6ZyRS30cfP8AhVno3I1E+xX52l6oHktyiaXtL5JHBuga3Iu8eAVk0nJM4C5a0H+euy25OTR2Gzm9Htkjjb7CXe1dpwRXKrN82RTZMlOGhrWuxE3ydcnvvcuKl+zWAtaJLk6tYOHlmVho9yjEbNmooWdTJcUh7yWn3LpwUPNBwdWxtB/s2PJ8XYBcaa9S6deG5z5W+h2KHZ78nvbk22CMWv1AnuHBdyImzXOsA42ze0WNwOJzyN7KKUtRCwdOomlPXzE2QtYADEGry/bFMHB16t1sXRDI2sOIW6Qc4kkai/FUvE09xlTfQmDq5rASTE2x1LyRhtmbhtgb2Fv9lg/D4XY3Dm3A2wuEV7Z5lzjkclCaveWnIsKYvHHnJWgeIiGevWsUm+bv0ansfX5x3xGxXDxMDpYeZPodtxnEY3EAEsLWxjouAF824hcX0K1Hb2MEjYwJHPOINu5jA8tGMg3AGTQ7ts3xUGl33mtlHTNBJP5A6nU3cSCclqP39nGYfC3ujiH39ajVR6JnWmkT2q22IwXc2bE4rc5izBJ6IYbDI28Oxcbb29xlpzA2ItOQa5+LRueeZz0Fy43vdRZ3KDVfpNu5kX8IXw8oVV86qcPqNUPErZnSwzXVF0bp1Zlo4HuN3GNocbWu9vRcQCBYXaV0Y5Ab2OhI8QqPpuUmoGkxk7CQfhYrH3b2kJGtmEocHj5QBwLQ+wvpmHDqOdtVZDFXlZxaXcqnh3FXuSzEixByLYZzYQlEUAxY7rjbxyQPicyd4a0m1ySCCBe4tn45Lf2psiGobhlY1w7QD7wuHPuHTEAMxM68L5W+XNyNss06cnwLoOHO5B37qUr8o9qMHZzzr/V5xfP+HzjmNo4h/ePH/tU9j3JhAsXynvllcP35HLK3cqjuC6GN9vWjYfO7bqnTS7luctyuX8nzj/XXnvqDbw+UNl4dyc29OuP+Yd4avVswbApmehBE3ujb9yzmi9V2EdgA92inTS3ZznIqel5N2HNtQ91uqZ5+B6zVO4UEY+UqJW+Mtz9ZxVkT7FxixlfY8LMPxsK1DuozhPUt/VkDfhaFDw0u/wAnSrLcrVuwKW/RmqHcBhEzvgd9hXz8UsabB9V2AxVoJ/ez8lYzt0W/pNR+0Y3/ABxlY37nk6VL79Zp6UnzMCjSvZ/KJzlv+5W83Q1lqh/g1Zt7PtXhspNgJatx4Wpqkj94FWdBuo5mlS7/AC9KPdCtv8Sz/pstv7qn/wBJc6V7P7DOW6+5WL9jzAjHNOL5gcyxp+q+QO9izHZc5GTpz/0sZ9zlPZd1C43dUuPfT0pv5wrz/QuIi0nNSD6VNAPgYE0r2/YZq3X3/oraq2VUNIJMoB1vTEgdo6NgvAnlYbCSM9vSi8+cda/cFYD+TDZznBxp2tI/s3SReyN4C6sG6NOxuFgkDeozzuPgXS3A7F1ppW/wjORWkW2ZR6NRHlqRVx4dO0WQb0TnSrhsNbStfYdvMh3uVoy7swODQ7nLNzFppha/dJmk27UTgAXT2GlqmoHulUrDSIdaJVg3kkebCqe/qwRTvv8Aui69srHn031ZPG1HP7DbNWZ/ROnzznN9b1VT/qr6N1Kb1ZCO2aY+d5M00zIzkVpNFK/0G1Nut0E4PiTkPNabqCo6pyD1Ogb7JqgFWvLupSu1hjNtMTQ631rrLHu9C30WMb3RRD/wTTPYnO7lOP2c4C73NYOPO1NI3zLQ/wB65tREG3HO0o49Gre427ooCDqNFfTdjM6z3YWW8sC9t2TEPmi/XhZf4VKwz2Gd3Pz3HUNJDWVNOXE2NxVPz6so2rpy7ryWxOmpbE2sIKl2vZclXk/ZbDq6Twe5vwkLC7YcZ+fN/wB6T+JTp5dPz7BVo9yjNpbuPiGLn6PuEMud8sgHErW/Ec3rwG/EQyAjuu9pV/s2Q0aPl8X3+K6+nZDOLpPrfcp08ic6J+fH7Cc0XdMQAQPyUpzOWQbUkldrYG47qhuNlQ4tvYHDMy3WC01F1dQ2TH9P67vsKzNoWDgfrO+9NPLf8+BnxRV9ByUSObeSpAvcZNmJGov0qgi/eFKt2dyPwTWpklb6rgLe8lS1jANF6VyoQXQplXm+FzA2lAyGiLOiuKgiIgCIiAIiIAiIgCIiAIiIAiIgCIiAIiIAiIgCIiAIiIAiIgCIiAIiIAiIgCIiAIiID//Z">
            <a:extLst>
              <a:ext uri="{FF2B5EF4-FFF2-40B4-BE49-F238E27FC236}">
                <a16:creationId xmlns:a16="http://schemas.microsoft.com/office/drawing/2014/main" id="{38F351CA-FC99-8946-BA8F-053864FE7149}"/>
              </a:ext>
            </a:extLst>
          </p:cNvPr>
          <p:cNvSpPr>
            <a:spLocks noChangeAspect="1" noChangeArrowheads="1"/>
          </p:cNvSpPr>
          <p:nvPr/>
        </p:nvSpPr>
        <p:spPr bwMode="auto">
          <a:xfrm>
            <a:off x="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100355" name="Picture 9">
            <a:extLst>
              <a:ext uri="{FF2B5EF4-FFF2-40B4-BE49-F238E27FC236}">
                <a16:creationId xmlns:a16="http://schemas.microsoft.com/office/drawing/2014/main" id="{C14F9A27-F6EB-C14B-901A-84F9964034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191000" cy="364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61F5778E-9CB0-A247-A28D-7F5ACFBC80F8}"/>
              </a:ext>
            </a:extLst>
          </p:cNvPr>
          <p:cNvSpPr txBox="1"/>
          <p:nvPr/>
        </p:nvSpPr>
        <p:spPr>
          <a:xfrm>
            <a:off x="-34925" y="0"/>
            <a:ext cx="9178925" cy="646113"/>
          </a:xfrm>
          <a:prstGeom prst="rect">
            <a:avLst/>
          </a:prstGeom>
          <a:solidFill>
            <a:schemeClr val="bg1">
              <a:lumMod val="75000"/>
            </a:schemeClr>
          </a:solidFill>
        </p:spPr>
        <p:txBody>
          <a:bodyPr>
            <a:spAutoFit/>
          </a:bodyPr>
          <a:lstStyle/>
          <a:p>
            <a:pPr algn="ctr" eaLnBrk="1" hangingPunct="1">
              <a:defRPr/>
            </a:pPr>
            <a:r>
              <a:rPr lang="en-US" sz="3600" b="1" dirty="0"/>
              <a:t>Physician Self-Referral Law - Stark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a:extLst>
              <a:ext uri="{FF2B5EF4-FFF2-40B4-BE49-F238E27FC236}">
                <a16:creationId xmlns:a16="http://schemas.microsoft.com/office/drawing/2014/main" id="{4FC653CD-6141-C440-BE7E-43BB57FD2E5A}"/>
              </a:ext>
            </a:extLst>
          </p:cNvPr>
          <p:cNvSpPr>
            <a:spLocks noGrp="1"/>
          </p:cNvSpPr>
          <p:nvPr>
            <p:ph type="title"/>
          </p:nvPr>
        </p:nvSpPr>
        <p:spPr>
          <a:xfrm>
            <a:off x="0" y="-6350"/>
            <a:ext cx="9144000" cy="768350"/>
          </a:xfrm>
          <a:solidFill>
            <a:schemeClr val="bg1">
              <a:lumMod val="75000"/>
            </a:schemeClr>
          </a:solidFill>
        </p:spPr>
        <p:txBody>
          <a:bodyPr rtlCol="0">
            <a:normAutofit/>
          </a:bodyPr>
          <a:lstStyle/>
          <a:p>
            <a:pPr eaLnBrk="1" fontAlgn="auto" hangingPunct="1">
              <a:spcAft>
                <a:spcPts val="0"/>
              </a:spcAft>
              <a:defRPr/>
            </a:pPr>
            <a:r>
              <a:rPr lang="en-US" altLang="en-US" sz="3600" b="1" dirty="0">
                <a:cs typeface="Times New Roman" pitchFamily="18" charset="0"/>
              </a:rPr>
              <a:t>Physician Self-Referral Law:  Stark</a:t>
            </a:r>
          </a:p>
        </p:txBody>
      </p:sp>
      <p:sp>
        <p:nvSpPr>
          <p:cNvPr id="102403" name="Rectangle 1027">
            <a:extLst>
              <a:ext uri="{FF2B5EF4-FFF2-40B4-BE49-F238E27FC236}">
                <a16:creationId xmlns:a16="http://schemas.microsoft.com/office/drawing/2014/main" id="{F3D76224-0D09-724F-A0DB-16D73D7157DE}"/>
              </a:ext>
            </a:extLst>
          </p:cNvPr>
          <p:cNvSpPr>
            <a:spLocks noGrp="1" noChangeArrowheads="1"/>
          </p:cNvSpPr>
          <p:nvPr>
            <p:ph idx="1"/>
          </p:nvPr>
        </p:nvSpPr>
        <p:spPr/>
        <p:txBody>
          <a:bodyPr/>
          <a:lstStyle/>
          <a:p>
            <a:pPr marL="0" indent="0" algn="just" eaLnBrk="1" hangingPunct="1">
              <a:lnSpc>
                <a:spcPct val="90000"/>
              </a:lnSpc>
              <a:buFontTx/>
              <a:buNone/>
            </a:pPr>
            <a:r>
              <a:rPr lang="en-US" altLang="en-US" sz="3600">
                <a:solidFill>
                  <a:srgbClr val="C00000"/>
                </a:solidFill>
              </a:rPr>
              <a:t>General Prohibition</a:t>
            </a:r>
            <a:r>
              <a:rPr lang="en-US" altLang="en-US" sz="3600">
                <a:solidFill>
                  <a:srgbClr val="262626"/>
                </a:solidFill>
              </a:rPr>
              <a:t>:</a:t>
            </a:r>
          </a:p>
          <a:p>
            <a:pPr marL="0" indent="0" algn="just" eaLnBrk="1" hangingPunct="1">
              <a:lnSpc>
                <a:spcPct val="90000"/>
              </a:lnSpc>
              <a:buFontTx/>
              <a:buNone/>
            </a:pPr>
            <a:endParaRPr lang="en-US" altLang="en-US" sz="3600">
              <a:solidFill>
                <a:srgbClr val="262626"/>
              </a:solidFill>
            </a:endParaRPr>
          </a:p>
          <a:p>
            <a:pPr marL="0" indent="0" algn="just" eaLnBrk="1" hangingPunct="1">
              <a:lnSpc>
                <a:spcPct val="90000"/>
              </a:lnSpc>
              <a:buFontTx/>
              <a:buNone/>
            </a:pPr>
            <a:r>
              <a:rPr lang="en-US" altLang="en-US" sz="3600">
                <a:solidFill>
                  <a:srgbClr val="262626"/>
                </a:solidFill>
              </a:rPr>
              <a:t>“... </a:t>
            </a:r>
            <a:r>
              <a:rPr lang="en-US" altLang="en-US" sz="2800">
                <a:solidFill>
                  <a:srgbClr val="262626"/>
                </a:solidFill>
              </a:rPr>
              <a:t>If a physician (or an immediate family member of such physician) has a financial relationship with an entity ..., then the physician may not make a referral to the entity for the furnishing of designated health services for which payment otherwise may be made” under Medicare (also applicable to Medicaid).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D4BD964-8EA9-EE4A-AE36-4260610AAF86}"/>
              </a:ext>
            </a:extLst>
          </p:cNvPr>
          <p:cNvSpPr>
            <a:spLocks noGrp="1" noChangeArrowheads="1"/>
          </p:cNvSpPr>
          <p:nvPr>
            <p:ph type="title"/>
          </p:nvPr>
        </p:nvSpPr>
        <p:spPr>
          <a:xfrm>
            <a:off x="0" y="0"/>
            <a:ext cx="9144000" cy="609600"/>
          </a:xfrm>
          <a:solidFill>
            <a:schemeClr val="bg1">
              <a:lumMod val="75000"/>
            </a:schemeClr>
          </a:solidFill>
        </p:spPr>
        <p:txBody>
          <a:bodyPr rtlCol="0">
            <a:normAutofit fontScale="90000"/>
          </a:bodyPr>
          <a:lstStyle/>
          <a:p>
            <a:pPr eaLnBrk="1" fontAlgn="auto" hangingPunct="1">
              <a:spcAft>
                <a:spcPts val="0"/>
              </a:spcAft>
              <a:defRPr/>
            </a:pPr>
            <a:r>
              <a:rPr lang="en-US" altLang="en-US" sz="3600" b="1" dirty="0">
                <a:cs typeface="Times New Roman" pitchFamily="18" charset="0"/>
              </a:rPr>
              <a:t>Stark Law Penalties</a:t>
            </a:r>
          </a:p>
        </p:txBody>
      </p:sp>
      <p:sp>
        <p:nvSpPr>
          <p:cNvPr id="66564" name="Rectangle 3">
            <a:extLst>
              <a:ext uri="{FF2B5EF4-FFF2-40B4-BE49-F238E27FC236}">
                <a16:creationId xmlns:a16="http://schemas.microsoft.com/office/drawing/2014/main" id="{709369DD-5394-E044-9D92-EA88EDA2284C}"/>
              </a:ext>
            </a:extLst>
          </p:cNvPr>
          <p:cNvSpPr>
            <a:spLocks noGrp="1" noChangeArrowheads="1"/>
          </p:cNvSpPr>
          <p:nvPr>
            <p:ph idx="1"/>
          </p:nvPr>
        </p:nvSpPr>
        <p:spPr>
          <a:xfrm>
            <a:off x="304800" y="1066800"/>
            <a:ext cx="8229600" cy="4525963"/>
          </a:xfrm>
        </p:spPr>
        <p:txBody>
          <a:bodyPr rtlCol="0">
            <a:normAutofit lnSpcReduction="10000"/>
          </a:bodyPr>
          <a:lstStyle/>
          <a:p>
            <a:pPr marL="273050" eaLnBrk="1" fontAlgn="auto" hangingPunct="1">
              <a:spcAft>
                <a:spcPts val="0"/>
              </a:spcAft>
              <a:defRPr/>
            </a:pPr>
            <a:r>
              <a:rPr lang="en-US" altLang="en-US" sz="2800" b="1" dirty="0">
                <a:solidFill>
                  <a:srgbClr val="262626"/>
                </a:solidFill>
              </a:rPr>
              <a:t>Strict liability statute</a:t>
            </a:r>
          </a:p>
          <a:p>
            <a:pPr marL="273050" eaLnBrk="1" fontAlgn="auto" hangingPunct="1">
              <a:spcAft>
                <a:spcPts val="0"/>
              </a:spcAft>
              <a:defRPr/>
            </a:pPr>
            <a:endParaRPr lang="en-US" altLang="en-US" sz="2800" b="1" dirty="0">
              <a:solidFill>
                <a:srgbClr val="262626"/>
              </a:solidFill>
            </a:endParaRPr>
          </a:p>
          <a:p>
            <a:pPr marL="273050" eaLnBrk="1" fontAlgn="auto" hangingPunct="1">
              <a:spcAft>
                <a:spcPts val="0"/>
              </a:spcAft>
              <a:defRPr/>
            </a:pPr>
            <a:r>
              <a:rPr lang="en-US" altLang="en-US" sz="2800" b="1" dirty="0">
                <a:solidFill>
                  <a:srgbClr val="262626"/>
                </a:solidFill>
              </a:rPr>
              <a:t>Penalties include:</a:t>
            </a:r>
          </a:p>
          <a:p>
            <a:pPr marL="547688" lvl="1" indent="-182563" eaLnBrk="1" fontAlgn="auto" hangingPunct="1">
              <a:spcAft>
                <a:spcPts val="0"/>
              </a:spcAft>
              <a:defRPr/>
            </a:pPr>
            <a:r>
              <a:rPr lang="en-US" altLang="en-US" sz="2400" dirty="0">
                <a:solidFill>
                  <a:srgbClr val="262626"/>
                </a:solidFill>
              </a:rPr>
              <a:t>Denial of payment for services provided</a:t>
            </a:r>
          </a:p>
          <a:p>
            <a:pPr marL="547688" lvl="1" indent="-182563" eaLnBrk="1" fontAlgn="auto" hangingPunct="1">
              <a:spcAft>
                <a:spcPts val="0"/>
              </a:spcAft>
              <a:defRPr/>
            </a:pPr>
            <a:r>
              <a:rPr lang="en-US" altLang="en-US" sz="2400" dirty="0">
                <a:solidFill>
                  <a:srgbClr val="262626"/>
                </a:solidFill>
              </a:rPr>
              <a:t>Refunds of amounts collected</a:t>
            </a:r>
          </a:p>
          <a:p>
            <a:pPr marL="547688" lvl="1" indent="-182563" eaLnBrk="1" fontAlgn="auto" hangingPunct="1">
              <a:spcAft>
                <a:spcPts val="0"/>
              </a:spcAft>
              <a:defRPr/>
            </a:pPr>
            <a:r>
              <a:rPr lang="en-US" altLang="en-US" sz="2400" dirty="0">
                <a:solidFill>
                  <a:srgbClr val="262626"/>
                </a:solidFill>
              </a:rPr>
              <a:t>Civil monetary penalties (up to $15,000 for each prohibited referral; up to $100,000 for a circumvention scheme)</a:t>
            </a:r>
          </a:p>
          <a:p>
            <a:pPr marL="547688" lvl="1" indent="-182563" eaLnBrk="1" fontAlgn="auto" hangingPunct="1">
              <a:spcAft>
                <a:spcPts val="0"/>
              </a:spcAft>
              <a:defRPr/>
            </a:pPr>
            <a:r>
              <a:rPr lang="en-US" altLang="en-US" sz="2400" dirty="0">
                <a:solidFill>
                  <a:srgbClr val="262626"/>
                </a:solidFill>
              </a:rPr>
              <a:t>Exclusion from Medicare/Medicaid</a:t>
            </a:r>
          </a:p>
          <a:p>
            <a:pPr marL="547688" lvl="1" indent="-182563" eaLnBrk="1" fontAlgn="auto" hangingPunct="1">
              <a:spcAft>
                <a:spcPts val="0"/>
              </a:spcAft>
              <a:defRPr/>
            </a:pPr>
            <a:endParaRPr lang="en-US" altLang="en-US" sz="2400" dirty="0">
              <a:solidFill>
                <a:srgbClr val="262626"/>
              </a:solidFill>
            </a:endParaRPr>
          </a:p>
          <a:p>
            <a:pPr marL="273050" eaLnBrk="1" fontAlgn="auto" hangingPunct="1">
              <a:spcAft>
                <a:spcPts val="0"/>
              </a:spcAft>
              <a:defRPr/>
            </a:pPr>
            <a:r>
              <a:rPr lang="en-US" altLang="en-US" sz="2800" b="1" dirty="0">
                <a:solidFill>
                  <a:srgbClr val="262626"/>
                </a:solidFill>
              </a:rPr>
              <a:t>Potential False Claims Act liability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D0FF52FB-BB3D-CC41-AE11-5A94616D5C3B}"/>
              </a:ext>
            </a:extLst>
          </p:cNvPr>
          <p:cNvSpPr>
            <a:spLocks noGrp="1"/>
          </p:cNvSpPr>
          <p:nvPr>
            <p:ph type="title"/>
          </p:nvPr>
        </p:nvSpPr>
        <p:spPr>
          <a:xfrm>
            <a:off x="0" y="0"/>
            <a:ext cx="9144000" cy="609600"/>
          </a:xfrm>
          <a:solidFill>
            <a:schemeClr val="bg1">
              <a:lumMod val="75000"/>
            </a:schemeClr>
          </a:solidFill>
        </p:spPr>
        <p:txBody>
          <a:bodyPr lIns="64008" tIns="32004" rIns="64008" bIns="32004" rtlCol="0">
            <a:normAutofit fontScale="90000"/>
          </a:bodyPr>
          <a:lstStyle/>
          <a:p>
            <a:pPr eaLnBrk="1" fontAlgn="auto" hangingPunct="1">
              <a:spcAft>
                <a:spcPts val="0"/>
              </a:spcAft>
              <a:defRPr/>
            </a:pPr>
            <a:r>
              <a:rPr lang="en-US" altLang="en-US" sz="3600" b="1" dirty="0"/>
              <a:t>Statutory History</a:t>
            </a:r>
          </a:p>
        </p:txBody>
      </p:sp>
      <p:sp>
        <p:nvSpPr>
          <p:cNvPr id="106499" name="Content Placeholder 2">
            <a:extLst>
              <a:ext uri="{FF2B5EF4-FFF2-40B4-BE49-F238E27FC236}">
                <a16:creationId xmlns:a16="http://schemas.microsoft.com/office/drawing/2014/main" id="{B80AA87A-B108-1F42-AA4F-7BD84154B3B1}"/>
              </a:ext>
            </a:extLst>
          </p:cNvPr>
          <p:cNvSpPr>
            <a:spLocks noGrp="1"/>
          </p:cNvSpPr>
          <p:nvPr>
            <p:ph idx="1"/>
          </p:nvPr>
        </p:nvSpPr>
        <p:spPr>
          <a:xfrm>
            <a:off x="457200" y="990600"/>
            <a:ext cx="7696200" cy="5183188"/>
          </a:xfrm>
        </p:spPr>
        <p:txBody>
          <a:bodyPr lIns="64008" tIns="32004" rIns="64008" bIns="32004"/>
          <a:lstStyle/>
          <a:p>
            <a:pPr marL="319088" indent="-319088" eaLnBrk="1" hangingPunct="1">
              <a:lnSpc>
                <a:spcPct val="120000"/>
              </a:lnSpc>
              <a:buFont typeface="Wingdings" pitchFamily="2" charset="2"/>
              <a:buChar char=""/>
            </a:pPr>
            <a:r>
              <a:rPr lang="en-US" altLang="en-US" sz="2400" b="1">
                <a:solidFill>
                  <a:srgbClr val="000000"/>
                </a:solidFill>
              </a:rPr>
              <a:t>§1877 of the Social Security Act; 42 U.S.C. §1395nn</a:t>
            </a:r>
          </a:p>
          <a:p>
            <a:pPr marL="319088" indent="-319088" eaLnBrk="1" hangingPunct="1">
              <a:lnSpc>
                <a:spcPct val="120000"/>
              </a:lnSpc>
              <a:buFont typeface="Wingdings" pitchFamily="2" charset="2"/>
              <a:buChar char=""/>
            </a:pPr>
            <a:r>
              <a:rPr lang="en-US" altLang="en-US" sz="2400" b="1">
                <a:solidFill>
                  <a:srgbClr val="000000"/>
                </a:solidFill>
              </a:rPr>
              <a:t>Stark I (1989)</a:t>
            </a:r>
            <a:endParaRPr lang="en-US" altLang="en-US" sz="2400">
              <a:solidFill>
                <a:srgbClr val="000000"/>
              </a:solidFill>
            </a:endParaRPr>
          </a:p>
          <a:p>
            <a:pPr marL="822325" lvl="1" indent="-457200" eaLnBrk="1" hangingPunct="1">
              <a:lnSpc>
                <a:spcPct val="120000"/>
              </a:lnSpc>
              <a:buFont typeface="Wingdings" pitchFamily="2" charset="2"/>
              <a:buChar char="§"/>
            </a:pPr>
            <a:r>
              <a:rPr lang="en-US" altLang="en-US" sz="2400">
                <a:solidFill>
                  <a:srgbClr val="000000"/>
                </a:solidFill>
              </a:rPr>
              <a:t>Effective January 1, 1992</a:t>
            </a:r>
          </a:p>
          <a:p>
            <a:pPr marL="822325" lvl="1" indent="-457200" eaLnBrk="1" hangingPunct="1">
              <a:lnSpc>
                <a:spcPct val="120000"/>
              </a:lnSpc>
              <a:buFont typeface="Wingdings" pitchFamily="2" charset="2"/>
              <a:buChar char="§"/>
            </a:pPr>
            <a:r>
              <a:rPr lang="en-US" altLang="en-US" sz="2400">
                <a:solidFill>
                  <a:srgbClr val="000000"/>
                </a:solidFill>
              </a:rPr>
              <a:t>Prohibition applied to only clinical laboratory services</a:t>
            </a:r>
          </a:p>
          <a:p>
            <a:pPr marL="319088" indent="-319088" eaLnBrk="1" hangingPunct="1">
              <a:lnSpc>
                <a:spcPct val="120000"/>
              </a:lnSpc>
              <a:buFont typeface="Wingdings" pitchFamily="2" charset="2"/>
              <a:buChar char=""/>
            </a:pPr>
            <a:r>
              <a:rPr lang="en-US" altLang="en-US" sz="2400" b="1">
                <a:solidFill>
                  <a:srgbClr val="000000"/>
                </a:solidFill>
              </a:rPr>
              <a:t>Stark II (1993)</a:t>
            </a:r>
            <a:endParaRPr lang="en-US" altLang="en-US" sz="2400">
              <a:solidFill>
                <a:srgbClr val="000000"/>
              </a:solidFill>
            </a:endParaRPr>
          </a:p>
          <a:p>
            <a:pPr marL="822325" lvl="1" indent="-457200" eaLnBrk="1" hangingPunct="1">
              <a:lnSpc>
                <a:spcPct val="120000"/>
              </a:lnSpc>
              <a:buFont typeface="Wingdings" pitchFamily="2" charset="2"/>
              <a:buChar char="§"/>
            </a:pPr>
            <a:r>
              <a:rPr lang="en-US" altLang="en-US" sz="2400">
                <a:solidFill>
                  <a:srgbClr val="000000"/>
                </a:solidFill>
              </a:rPr>
              <a:t>Effective January 1, 1995</a:t>
            </a:r>
          </a:p>
          <a:p>
            <a:pPr marL="822325" lvl="1" indent="-457200" eaLnBrk="1" hangingPunct="1">
              <a:lnSpc>
                <a:spcPct val="120000"/>
              </a:lnSpc>
              <a:buFont typeface="Wingdings" pitchFamily="2" charset="2"/>
              <a:buChar char="§"/>
            </a:pPr>
            <a:r>
              <a:rPr lang="en-US" altLang="en-US" sz="2400">
                <a:solidFill>
                  <a:srgbClr val="000000"/>
                </a:solidFill>
              </a:rPr>
              <a:t>Expanded the prohibition to apply to additional health services (known as “DHS - designated health services”)</a:t>
            </a:r>
            <a:br>
              <a:rPr lang="en-US" altLang="en-US" sz="2400">
                <a:solidFill>
                  <a:srgbClr val="000000"/>
                </a:solidFill>
              </a:rPr>
            </a:br>
            <a:endParaRPr lang="en-US" altLang="en-US"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9442AB2C-71AE-394A-8539-3A3D01BEF6E4}"/>
              </a:ext>
            </a:extLst>
          </p:cNvPr>
          <p:cNvSpPr>
            <a:spLocks noGrp="1"/>
          </p:cNvSpPr>
          <p:nvPr>
            <p:ph type="title"/>
          </p:nvPr>
        </p:nvSpPr>
        <p:spPr>
          <a:xfrm>
            <a:off x="0" y="0"/>
            <a:ext cx="9144000" cy="685800"/>
          </a:xfrm>
          <a:solidFill>
            <a:schemeClr val="bg1">
              <a:lumMod val="75000"/>
            </a:schemeClr>
          </a:solidFill>
        </p:spPr>
        <p:txBody>
          <a:bodyPr lIns="64008" tIns="32004" rIns="64008" bIns="32004" rtlCol="0">
            <a:normAutofit/>
          </a:bodyPr>
          <a:lstStyle/>
          <a:p>
            <a:pPr algn="ctr" eaLnBrk="1" fontAlgn="auto" hangingPunct="1">
              <a:spcAft>
                <a:spcPts val="0"/>
              </a:spcAft>
              <a:defRPr/>
            </a:pPr>
            <a:r>
              <a:rPr lang="en-US" altLang="en-US" sz="3600" dirty="0"/>
              <a:t>Regulatory History</a:t>
            </a:r>
          </a:p>
        </p:txBody>
      </p:sp>
      <p:sp>
        <p:nvSpPr>
          <p:cNvPr id="3" name="Content Placeholder 2">
            <a:extLst>
              <a:ext uri="{FF2B5EF4-FFF2-40B4-BE49-F238E27FC236}">
                <a16:creationId xmlns:a16="http://schemas.microsoft.com/office/drawing/2014/main" id="{2B0354BE-EBD2-F94F-A009-5C8B84EC1254}"/>
              </a:ext>
            </a:extLst>
          </p:cNvPr>
          <p:cNvSpPr>
            <a:spLocks noGrp="1"/>
          </p:cNvSpPr>
          <p:nvPr>
            <p:ph idx="1"/>
          </p:nvPr>
        </p:nvSpPr>
        <p:spPr>
          <a:xfrm>
            <a:off x="381000" y="1066800"/>
            <a:ext cx="8001000" cy="4830763"/>
          </a:xfrm>
        </p:spPr>
        <p:txBody>
          <a:bodyPr lIns="64008" tIns="32004" rIns="64008" bIns="32004" rtlCol="0">
            <a:normAutofit fontScale="25000" lnSpcReduction="20000"/>
          </a:bodyPr>
          <a:lstStyle/>
          <a:p>
            <a:pPr marL="320040" indent="-320040" eaLnBrk="1" fontAlgn="auto" hangingPunct="1">
              <a:lnSpc>
                <a:spcPct val="120000"/>
              </a:lnSpc>
              <a:spcAft>
                <a:spcPts val="840"/>
              </a:spcAft>
              <a:buFont typeface="Wingdings"/>
              <a:buChar char=""/>
              <a:defRPr/>
            </a:pPr>
            <a:r>
              <a:rPr sz="9600" b="1" dirty="0"/>
              <a:t>Stark I Final </a:t>
            </a:r>
            <a:r>
              <a:rPr sz="9600" dirty="0"/>
              <a:t>– August 14, 1995; effective September 13, 1995</a:t>
            </a:r>
            <a:endParaRPr lang="en-US" sz="9600" dirty="0"/>
          </a:p>
          <a:p>
            <a:pPr marL="320040" indent="-320040" eaLnBrk="1" fontAlgn="auto" hangingPunct="1">
              <a:lnSpc>
                <a:spcPct val="120000"/>
              </a:lnSpc>
              <a:spcAft>
                <a:spcPts val="840"/>
              </a:spcAft>
              <a:buFont typeface="Wingdings"/>
              <a:buChar char=""/>
              <a:defRPr/>
            </a:pPr>
            <a:r>
              <a:rPr sz="9600" b="1" dirty="0"/>
              <a:t>Stark II (Phase I) Final </a:t>
            </a:r>
            <a:r>
              <a:rPr sz="9600" dirty="0"/>
              <a:t>– January 4, 2001; effective January 4, 2002</a:t>
            </a:r>
            <a:endParaRPr lang="en-US" sz="9600" dirty="0"/>
          </a:p>
          <a:p>
            <a:pPr marL="320040" indent="-320040" eaLnBrk="1" fontAlgn="auto" hangingPunct="1">
              <a:lnSpc>
                <a:spcPct val="120000"/>
              </a:lnSpc>
              <a:spcAft>
                <a:spcPts val="840"/>
              </a:spcAft>
              <a:buFont typeface="Wingdings"/>
              <a:buChar char=""/>
              <a:defRPr/>
            </a:pPr>
            <a:r>
              <a:rPr sz="9600" b="1" dirty="0"/>
              <a:t>Stark II (Phase II) Interim Final </a:t>
            </a:r>
            <a:r>
              <a:rPr sz="9600" dirty="0"/>
              <a:t>– March 26, 2004; effective July 26, 2004</a:t>
            </a:r>
            <a:endParaRPr lang="en-US" sz="9600" dirty="0"/>
          </a:p>
          <a:p>
            <a:pPr marL="320040" indent="-320040" eaLnBrk="1" fontAlgn="auto" hangingPunct="1">
              <a:lnSpc>
                <a:spcPct val="120000"/>
              </a:lnSpc>
              <a:spcAft>
                <a:spcPts val="840"/>
              </a:spcAft>
              <a:buFont typeface="Wingdings"/>
              <a:buChar char=""/>
              <a:defRPr/>
            </a:pPr>
            <a:r>
              <a:rPr sz="9600" b="1" dirty="0"/>
              <a:t>Stark II (Phase III) Final </a:t>
            </a:r>
            <a:r>
              <a:rPr sz="9600" dirty="0"/>
              <a:t>– September 5, 2007; effective December 4, 2007 (implementation of some provisions were delayed until December 4, 2008) </a:t>
            </a:r>
            <a:endParaRPr lang="en-US" sz="9600" dirty="0"/>
          </a:p>
          <a:p>
            <a:pPr marL="320040" indent="-320040" eaLnBrk="1" fontAlgn="auto" hangingPunct="1">
              <a:lnSpc>
                <a:spcPct val="120000"/>
              </a:lnSpc>
              <a:spcAft>
                <a:spcPts val="840"/>
              </a:spcAft>
              <a:buFont typeface="Wingdings"/>
              <a:buChar char=""/>
              <a:defRPr/>
            </a:pPr>
            <a:r>
              <a:rPr sz="9600" b="1" dirty="0"/>
              <a:t>Modifications in Other Rulemaking</a:t>
            </a:r>
            <a:endParaRPr sz="9600" b="1" dirty="0">
              <a:solidFill>
                <a:schemeClr val="accent1">
                  <a:lumMod val="75000"/>
                </a:schemeClr>
              </a:solidFill>
            </a:endParaRPr>
          </a:p>
          <a:p>
            <a:pPr marL="0" indent="0" eaLnBrk="1" fontAlgn="auto" hangingPunct="1">
              <a:lnSpc>
                <a:spcPct val="120000"/>
              </a:lnSpc>
              <a:spcAft>
                <a:spcPts val="840"/>
              </a:spcAft>
              <a:buFont typeface="Wingdings"/>
              <a:buNone/>
              <a:defRPr/>
            </a:pPr>
            <a:br>
              <a:rPr sz="7200" b="1" dirty="0">
                <a:solidFill>
                  <a:schemeClr val="accent1">
                    <a:lumMod val="75000"/>
                  </a:schemeClr>
                </a:solidFill>
              </a:rPr>
            </a:br>
            <a:endParaRPr sz="7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5DC0A-E26A-DB43-A468-5D79E18C4039}"/>
              </a:ext>
            </a:extLst>
          </p:cNvPr>
          <p:cNvSpPr>
            <a:spLocks noGrp="1"/>
          </p:cNvSpPr>
          <p:nvPr>
            <p:ph type="title"/>
          </p:nvPr>
        </p:nvSpPr>
        <p:spPr>
          <a:xfrm>
            <a:off x="0" y="0"/>
            <a:ext cx="9144000" cy="1143000"/>
          </a:xfrm>
          <a:solidFill>
            <a:schemeClr val="bg1">
              <a:lumMod val="75000"/>
            </a:schemeClr>
          </a:solidFill>
        </p:spPr>
        <p:txBody>
          <a:bodyPr lIns="64008" tIns="32004" rIns="64008" bIns="32004" rtlCol="0">
            <a:noAutofit/>
          </a:bodyPr>
          <a:lstStyle/>
          <a:p>
            <a:pPr eaLnBrk="1" fontAlgn="auto" hangingPunct="1">
              <a:spcAft>
                <a:spcPts val="0"/>
              </a:spcAft>
              <a:defRPr/>
            </a:pPr>
            <a:r>
              <a:rPr sz="3600" b="1" dirty="0"/>
              <a:t>Elements of the Physician Self-Referral Prohibition</a:t>
            </a:r>
            <a:r>
              <a:rPr lang="en-US" sz="3600" b="1" dirty="0"/>
              <a:t> – Stark Law</a:t>
            </a:r>
            <a:endParaRPr sz="3600" b="1" dirty="0"/>
          </a:p>
        </p:txBody>
      </p:sp>
      <p:sp>
        <p:nvSpPr>
          <p:cNvPr id="10243" name="Content Placeholder 2">
            <a:extLst>
              <a:ext uri="{FF2B5EF4-FFF2-40B4-BE49-F238E27FC236}">
                <a16:creationId xmlns:a16="http://schemas.microsoft.com/office/drawing/2014/main" id="{4B91E5FE-B946-DA48-A95C-D05984A736BC}"/>
              </a:ext>
            </a:extLst>
          </p:cNvPr>
          <p:cNvSpPr>
            <a:spLocks noGrp="1"/>
          </p:cNvSpPr>
          <p:nvPr>
            <p:ph idx="1"/>
          </p:nvPr>
        </p:nvSpPr>
        <p:spPr>
          <a:xfrm>
            <a:off x="457200" y="1447800"/>
            <a:ext cx="8229600" cy="4525963"/>
          </a:xfrm>
        </p:spPr>
        <p:txBody>
          <a:bodyPr lIns="64008" tIns="32004" rIns="64008" bIns="32004" rtlCol="0">
            <a:normAutofit fontScale="92500" lnSpcReduction="10000"/>
          </a:bodyPr>
          <a:lstStyle/>
          <a:p>
            <a:pPr marL="0" indent="0" eaLnBrk="1" fontAlgn="auto" hangingPunct="1">
              <a:spcAft>
                <a:spcPts val="840"/>
              </a:spcAft>
              <a:buFont typeface="Arial" panose="020B0604020202020204" pitchFamily="34" charset="0"/>
              <a:buNone/>
              <a:defRPr/>
            </a:pPr>
            <a:r>
              <a:rPr altLang="en-US" dirty="0"/>
              <a:t>Unless an exception applies and its requirements are satisfied, a physician may not:  	</a:t>
            </a:r>
          </a:p>
          <a:p>
            <a:pPr marL="822960" lvl="1" indent="-457200" eaLnBrk="1" fontAlgn="auto" hangingPunct="1">
              <a:spcAft>
                <a:spcPts val="840"/>
              </a:spcAft>
              <a:buFont typeface="Wingdings" panose="05000000000000000000" pitchFamily="2" charset="2"/>
              <a:buChar char="§"/>
              <a:defRPr/>
            </a:pPr>
            <a:r>
              <a:rPr altLang="en-US" dirty="0"/>
              <a:t>Make a referral</a:t>
            </a:r>
          </a:p>
          <a:p>
            <a:pPr marL="822960" lvl="1" indent="-457200" eaLnBrk="1" fontAlgn="auto" hangingPunct="1">
              <a:spcAft>
                <a:spcPts val="840"/>
              </a:spcAft>
              <a:buFont typeface="Wingdings" panose="05000000000000000000" pitchFamily="2" charset="2"/>
              <a:buChar char="§"/>
              <a:defRPr/>
            </a:pPr>
            <a:r>
              <a:rPr altLang="en-US" dirty="0"/>
              <a:t>To an entity</a:t>
            </a:r>
          </a:p>
          <a:p>
            <a:pPr marL="822960" lvl="1" indent="-457200" eaLnBrk="1" fontAlgn="auto" hangingPunct="1">
              <a:spcAft>
                <a:spcPts val="840"/>
              </a:spcAft>
              <a:buFont typeface="Wingdings" panose="05000000000000000000" pitchFamily="2" charset="2"/>
              <a:buChar char="§"/>
              <a:defRPr/>
            </a:pPr>
            <a:r>
              <a:rPr altLang="en-US" dirty="0"/>
              <a:t>In which the physician or an immediate family member of the physician</a:t>
            </a:r>
          </a:p>
          <a:p>
            <a:pPr marL="822960" lvl="1" indent="-457200" eaLnBrk="1" fontAlgn="auto" hangingPunct="1">
              <a:spcAft>
                <a:spcPts val="840"/>
              </a:spcAft>
              <a:buFont typeface="Wingdings" panose="05000000000000000000" pitchFamily="2" charset="2"/>
              <a:buChar char="§"/>
              <a:defRPr/>
            </a:pPr>
            <a:r>
              <a:rPr altLang="en-US" dirty="0"/>
              <a:t>Has a financial relationship</a:t>
            </a:r>
          </a:p>
          <a:p>
            <a:pPr marL="822960" lvl="1" indent="-457200" eaLnBrk="1" fontAlgn="auto" hangingPunct="1">
              <a:spcAft>
                <a:spcPts val="840"/>
              </a:spcAft>
              <a:buFont typeface="Wingdings" panose="05000000000000000000" pitchFamily="2" charset="2"/>
              <a:buChar char="§"/>
              <a:defRPr/>
            </a:pPr>
            <a:r>
              <a:rPr altLang="en-US" dirty="0"/>
              <a:t>For a designated health service (DHS)</a:t>
            </a:r>
          </a:p>
          <a:p>
            <a:pPr marL="822960" lvl="1" indent="-457200" eaLnBrk="1" fontAlgn="auto" hangingPunct="1">
              <a:spcAft>
                <a:spcPts val="840"/>
              </a:spcAft>
              <a:buFont typeface="Wingdings" panose="05000000000000000000" pitchFamily="2" charset="2"/>
              <a:buChar char="§"/>
              <a:defRPr/>
            </a:pPr>
            <a:r>
              <a:rPr altLang="en-US" dirty="0"/>
              <a:t>For which payment may be made under Medicare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8995207F-C16B-334F-A672-22B3E5F44187}"/>
              </a:ext>
            </a:extLst>
          </p:cNvPr>
          <p:cNvSpPr>
            <a:spLocks noGrp="1" noChangeArrowheads="1"/>
          </p:cNvSpPr>
          <p:nvPr>
            <p:ph type="title"/>
          </p:nvPr>
        </p:nvSpPr>
        <p:spPr>
          <a:xfrm>
            <a:off x="14288" y="0"/>
            <a:ext cx="9129712" cy="457200"/>
          </a:xfrm>
          <a:solidFill>
            <a:schemeClr val="bg1">
              <a:lumMod val="75000"/>
            </a:schemeClr>
          </a:solidFill>
        </p:spPr>
        <p:txBody>
          <a:bodyPr rtlCol="0">
            <a:normAutofit fontScale="90000"/>
          </a:bodyPr>
          <a:lstStyle/>
          <a:p>
            <a:pPr eaLnBrk="1" fontAlgn="auto" hangingPunct="1">
              <a:spcAft>
                <a:spcPts val="0"/>
              </a:spcAft>
              <a:defRPr/>
            </a:pPr>
            <a:r>
              <a:rPr lang="en-US" altLang="en-US" sz="3600" b="1" dirty="0">
                <a:cs typeface="Times New Roman" pitchFamily="18" charset="0"/>
              </a:rPr>
              <a:t>Three Questions</a:t>
            </a:r>
          </a:p>
        </p:txBody>
      </p:sp>
      <p:graphicFrame>
        <p:nvGraphicFramePr>
          <p:cNvPr id="2" name="Content Placeholder 1">
            <a:extLst>
              <a:ext uri="{FF2B5EF4-FFF2-40B4-BE49-F238E27FC236}">
                <a16:creationId xmlns:a16="http://schemas.microsoft.com/office/drawing/2014/main" id="{87FD3E46-A343-5D48-BFCF-E91ED77F31E4}"/>
              </a:ext>
            </a:extLst>
          </p:cNvPr>
          <p:cNvGraphicFramePr>
            <a:graphicFrameLocks noGrp="1"/>
          </p:cNvGraphicFramePr>
          <p:nvPr>
            <p:ph idx="1"/>
          </p:nvPr>
        </p:nvGraphicFramePr>
        <p:xfrm>
          <a:off x="228600" y="990600"/>
          <a:ext cx="8686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44" name="Picture 6">
            <a:extLst>
              <a:ext uri="{FF2B5EF4-FFF2-40B4-BE49-F238E27FC236}">
                <a16:creationId xmlns:a16="http://schemas.microsoft.com/office/drawing/2014/main" id="{4BD62793-2E7B-9145-9A2D-CBD126DC8AE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62300" y="4343400"/>
            <a:ext cx="28194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E8D59CC2-4CCA-5A43-A5E9-744A86314807}"/>
              </a:ext>
            </a:extLst>
          </p:cNvPr>
          <p:cNvSpPr>
            <a:spLocks noGrp="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Physicians &amp; Immediate Family Members</a:t>
            </a:r>
          </a:p>
        </p:txBody>
      </p:sp>
      <p:sp>
        <p:nvSpPr>
          <p:cNvPr id="5" name="Content Placeholder 4">
            <a:extLst>
              <a:ext uri="{FF2B5EF4-FFF2-40B4-BE49-F238E27FC236}">
                <a16:creationId xmlns:a16="http://schemas.microsoft.com/office/drawing/2014/main" id="{4AAC121A-AD4B-E849-82A4-8185DB7FC4A4}"/>
              </a:ext>
            </a:extLst>
          </p:cNvPr>
          <p:cNvSpPr>
            <a:spLocks noGrp="1"/>
          </p:cNvSpPr>
          <p:nvPr>
            <p:ph idx="1"/>
          </p:nvPr>
        </p:nvSpPr>
        <p:spPr>
          <a:xfrm>
            <a:off x="381000" y="1219200"/>
            <a:ext cx="8534400" cy="4525963"/>
          </a:xfrm>
        </p:spPr>
        <p:txBody>
          <a:bodyPr rtlCol="0">
            <a:normAutofit fontScale="85000" lnSpcReduction="20000"/>
          </a:bodyPr>
          <a:lstStyle/>
          <a:p>
            <a:pPr marL="320040" indent="-320040" eaLnBrk="1" fontAlgn="auto" hangingPunct="1">
              <a:spcAft>
                <a:spcPts val="0"/>
              </a:spcAft>
              <a:buFont typeface="Wingdings"/>
              <a:buChar char=""/>
              <a:defRPr/>
            </a:pPr>
            <a:r>
              <a:rPr lang="en-US" b="1" i="1" dirty="0"/>
              <a:t>Physicians </a:t>
            </a:r>
            <a:endParaRPr lang="en-US" i="1" dirty="0"/>
          </a:p>
          <a:p>
            <a:pPr marL="822960" lvl="1" indent="-457200" eaLnBrk="1" fontAlgn="auto" hangingPunct="1">
              <a:spcAft>
                <a:spcPts val="0"/>
              </a:spcAft>
              <a:buFont typeface="Wingdings" panose="05000000000000000000" pitchFamily="2" charset="2"/>
              <a:buChar char="§"/>
              <a:defRPr/>
            </a:pPr>
            <a:r>
              <a:rPr lang="en-US" dirty="0"/>
              <a:t>M.D., D.O. </a:t>
            </a:r>
          </a:p>
          <a:p>
            <a:pPr marL="822960" lvl="1" indent="-457200" eaLnBrk="1" fontAlgn="auto" hangingPunct="1">
              <a:spcAft>
                <a:spcPts val="0"/>
              </a:spcAft>
              <a:buFont typeface="Wingdings" panose="05000000000000000000" pitchFamily="2" charset="2"/>
              <a:buChar char="§"/>
              <a:defRPr/>
            </a:pPr>
            <a:r>
              <a:rPr lang="en-US" dirty="0"/>
              <a:t>Dentist, Podiatrist, Optometrist, Chiropractor </a:t>
            </a:r>
          </a:p>
          <a:p>
            <a:pPr marL="822960" lvl="1" indent="-457200" eaLnBrk="1" fontAlgn="auto" hangingPunct="1">
              <a:spcAft>
                <a:spcPts val="0"/>
              </a:spcAft>
              <a:buFont typeface="Wingdings" panose="05000000000000000000" pitchFamily="2" charset="2"/>
              <a:buChar char="§"/>
              <a:defRPr/>
            </a:pPr>
            <a:endParaRPr lang="en-US" dirty="0"/>
          </a:p>
          <a:p>
            <a:pPr marL="320040" indent="-320040" eaLnBrk="1" fontAlgn="auto" hangingPunct="1">
              <a:spcAft>
                <a:spcPts val="0"/>
              </a:spcAft>
              <a:buFont typeface="Wingdings"/>
              <a:buChar char=""/>
              <a:defRPr/>
            </a:pPr>
            <a:r>
              <a:rPr lang="en-US" b="1" i="1" dirty="0"/>
              <a:t>Immediate Family Members </a:t>
            </a:r>
            <a:endParaRPr lang="en-US" i="1" dirty="0"/>
          </a:p>
          <a:p>
            <a:pPr marL="822960" lvl="1" indent="-457200" eaLnBrk="1" fontAlgn="auto" hangingPunct="1">
              <a:spcAft>
                <a:spcPts val="0"/>
              </a:spcAft>
              <a:buFont typeface="Wingdings" panose="05000000000000000000" pitchFamily="2" charset="2"/>
              <a:buChar char="§"/>
              <a:defRPr/>
            </a:pPr>
            <a:r>
              <a:rPr lang="en-US" dirty="0"/>
              <a:t>Husband or wife </a:t>
            </a:r>
          </a:p>
          <a:p>
            <a:pPr marL="822960" lvl="1" indent="-457200" eaLnBrk="1" fontAlgn="auto" hangingPunct="1">
              <a:spcAft>
                <a:spcPts val="0"/>
              </a:spcAft>
              <a:buFont typeface="Wingdings" panose="05000000000000000000" pitchFamily="2" charset="2"/>
              <a:buChar char="§"/>
              <a:defRPr/>
            </a:pPr>
            <a:r>
              <a:rPr lang="en-US" dirty="0"/>
              <a:t>Birth or adoptive parent, child, sibling </a:t>
            </a:r>
          </a:p>
          <a:p>
            <a:pPr marL="822960" lvl="1" indent="-457200" eaLnBrk="1" fontAlgn="auto" hangingPunct="1">
              <a:spcAft>
                <a:spcPts val="0"/>
              </a:spcAft>
              <a:buFont typeface="Wingdings" panose="05000000000000000000" pitchFamily="2" charset="2"/>
              <a:buChar char="§"/>
              <a:defRPr/>
            </a:pPr>
            <a:r>
              <a:rPr lang="en-US" dirty="0"/>
              <a:t>Step-parent, step-child, step-brother or step-sister </a:t>
            </a:r>
          </a:p>
          <a:p>
            <a:pPr marL="822960" lvl="1" indent="-457200" eaLnBrk="1" fontAlgn="auto" hangingPunct="1">
              <a:spcAft>
                <a:spcPts val="0"/>
              </a:spcAft>
              <a:buFont typeface="Wingdings" panose="05000000000000000000" pitchFamily="2" charset="2"/>
              <a:buChar char="§"/>
              <a:defRPr/>
            </a:pPr>
            <a:r>
              <a:rPr lang="en-US" dirty="0"/>
              <a:t>Father-in-law, mother-in-law, son-in-law, daughter-in-law, brother-in-law, sister-in-law </a:t>
            </a:r>
          </a:p>
          <a:p>
            <a:pPr marL="822960" lvl="1" indent="-457200" eaLnBrk="1" fontAlgn="auto" hangingPunct="1">
              <a:spcAft>
                <a:spcPts val="0"/>
              </a:spcAft>
              <a:buFont typeface="Wingdings" panose="05000000000000000000" pitchFamily="2" charset="2"/>
              <a:buChar char="§"/>
              <a:defRPr/>
            </a:pPr>
            <a:r>
              <a:rPr lang="en-US" dirty="0"/>
              <a:t>Grandparent or grandchild </a:t>
            </a:r>
          </a:p>
          <a:p>
            <a:pPr marL="822960" lvl="1" indent="-457200" eaLnBrk="1" fontAlgn="auto" hangingPunct="1">
              <a:spcAft>
                <a:spcPts val="0"/>
              </a:spcAft>
              <a:buFont typeface="Wingdings" panose="05000000000000000000" pitchFamily="2" charset="2"/>
              <a:buChar char="§"/>
              <a:defRPr/>
            </a:pPr>
            <a:r>
              <a:rPr lang="en-US" dirty="0"/>
              <a:t>Spouse of a grandparent or grandchild </a:t>
            </a:r>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E3CD156-DA2D-6C4B-ADF7-54487FA70CF9}"/>
              </a:ext>
            </a:extLst>
          </p:cNvPr>
          <p:cNvSpPr>
            <a:spLocks noGrp="1"/>
          </p:cNvSpPr>
          <p:nvPr>
            <p:ph type="title"/>
          </p:nvPr>
        </p:nvSpPr>
        <p:spPr>
          <a:xfrm>
            <a:off x="0" y="0"/>
            <a:ext cx="9144000" cy="762000"/>
          </a:xfrm>
          <a:solidFill>
            <a:schemeClr val="bg1">
              <a:lumMod val="75000"/>
            </a:schemeClr>
          </a:solidFill>
        </p:spPr>
        <p:txBody>
          <a:bodyPr rtlCol="0">
            <a:normAutofit/>
          </a:bodyPr>
          <a:lstStyle/>
          <a:p>
            <a:pPr eaLnBrk="1" fontAlgn="auto" hangingPunct="1">
              <a:spcAft>
                <a:spcPts val="0"/>
              </a:spcAft>
              <a:defRPr/>
            </a:pPr>
            <a:r>
              <a:rPr lang="en-US" altLang="en-US" sz="3600" b="1" dirty="0">
                <a:cs typeface="Times New Roman" pitchFamily="18" charset="0"/>
              </a:rPr>
              <a:t>Fraud and Abuse</a:t>
            </a:r>
          </a:p>
        </p:txBody>
      </p:sp>
      <p:graphicFrame>
        <p:nvGraphicFramePr>
          <p:cNvPr id="3" name="Content Placeholder 2">
            <a:extLst>
              <a:ext uri="{FF2B5EF4-FFF2-40B4-BE49-F238E27FC236}">
                <a16:creationId xmlns:a16="http://schemas.microsoft.com/office/drawing/2014/main" id="{1E086D56-AD66-9941-A9D0-0188689EF694}"/>
              </a:ext>
            </a:extLst>
          </p:cNvPr>
          <p:cNvGraphicFramePr>
            <a:graphicFrameLocks noGrp="1"/>
          </p:cNvGraphicFramePr>
          <p:nvPr>
            <p:ph idx="1"/>
          </p:nvPr>
        </p:nvGraphicFramePr>
        <p:xfrm>
          <a:off x="457200" y="990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6AA3F70-9480-584C-B3FE-79A7C3227B94}"/>
              </a:ext>
            </a:extLst>
          </p:cNvPr>
          <p:cNvSpPr txBox="1"/>
          <p:nvPr/>
        </p:nvSpPr>
        <p:spPr>
          <a:xfrm>
            <a:off x="0" y="6488113"/>
            <a:ext cx="9144000" cy="369887"/>
          </a:xfrm>
          <a:prstGeom prst="rect">
            <a:avLst/>
          </a:prstGeom>
          <a:solidFill>
            <a:schemeClr val="bg1">
              <a:lumMod val="85000"/>
            </a:schemeClr>
          </a:solidFill>
        </p:spPr>
        <p:txBody>
          <a:bodyPr>
            <a:spAutoFit/>
          </a:bodyPr>
          <a:lstStyle/>
          <a:p>
            <a:pPr algn="r" eaLnBrk="1" hangingPunct="1">
              <a:defRPr/>
            </a:pPr>
            <a:endParaRPr lang="en-US"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5363-1088-6E42-84C8-18D1C54EBE57}"/>
              </a:ext>
            </a:extLst>
          </p:cNvPr>
          <p:cNvSpPr>
            <a:spLocks noGrp="1"/>
          </p:cNvSpPr>
          <p:nvPr>
            <p:ph type="title"/>
          </p:nvPr>
        </p:nvSpPr>
        <p:spPr>
          <a:xfrm>
            <a:off x="-6350" y="0"/>
            <a:ext cx="9150350" cy="685800"/>
          </a:xfrm>
          <a:solidFill>
            <a:schemeClr val="bg1">
              <a:lumMod val="75000"/>
            </a:schemeClr>
          </a:solidFill>
        </p:spPr>
        <p:txBody>
          <a:bodyPr rtlCol="0">
            <a:normAutofit fontScale="90000"/>
          </a:bodyPr>
          <a:lstStyle/>
          <a:p>
            <a:pPr eaLnBrk="1" fontAlgn="auto" hangingPunct="1">
              <a:spcAft>
                <a:spcPts val="0"/>
              </a:spcAft>
              <a:defRPr/>
            </a:pPr>
            <a:br>
              <a:rPr lang="en-US" dirty="0"/>
            </a:br>
            <a:r>
              <a:rPr lang="en-US" sz="4000" b="1" dirty="0"/>
              <a:t>Designated Health Services (DHS) </a:t>
            </a:r>
            <a:br>
              <a:rPr lang="en-US" sz="4000" b="1" dirty="0"/>
            </a:br>
            <a:endParaRPr lang="en-US" sz="4000" b="1" dirty="0"/>
          </a:p>
        </p:txBody>
      </p:sp>
      <p:sp>
        <p:nvSpPr>
          <p:cNvPr id="5" name="Content Placeholder 4">
            <a:extLst>
              <a:ext uri="{FF2B5EF4-FFF2-40B4-BE49-F238E27FC236}">
                <a16:creationId xmlns:a16="http://schemas.microsoft.com/office/drawing/2014/main" id="{83268A99-5813-F54A-A965-AB07FBA6E654}"/>
              </a:ext>
            </a:extLst>
          </p:cNvPr>
          <p:cNvSpPr>
            <a:spLocks noGrp="1"/>
          </p:cNvSpPr>
          <p:nvPr>
            <p:ph idx="1"/>
          </p:nvPr>
        </p:nvSpPr>
        <p:spPr>
          <a:xfrm>
            <a:off x="457200" y="1295400"/>
            <a:ext cx="8382000" cy="4525963"/>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en-US" dirty="0"/>
              <a:t>Designated Health Services include the following:</a:t>
            </a:r>
          </a:p>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r>
              <a:rPr lang="en-US" dirty="0"/>
              <a:t>Clinical laboratory services </a:t>
            </a:r>
          </a:p>
          <a:p>
            <a:pPr marL="320040" indent="-320040" eaLnBrk="1" fontAlgn="auto" hangingPunct="1">
              <a:spcAft>
                <a:spcPts val="0"/>
              </a:spcAft>
              <a:buFont typeface="Wingdings"/>
              <a:buChar char=""/>
              <a:defRPr/>
            </a:pPr>
            <a:r>
              <a:rPr lang="en-US" dirty="0"/>
              <a:t>Therapy services (PT/OT/SLP) </a:t>
            </a:r>
          </a:p>
          <a:p>
            <a:pPr marL="320040" indent="-320040" eaLnBrk="1" fontAlgn="auto" hangingPunct="1">
              <a:spcAft>
                <a:spcPts val="0"/>
              </a:spcAft>
              <a:buFont typeface="Wingdings"/>
              <a:buChar char=""/>
              <a:defRPr/>
            </a:pPr>
            <a:r>
              <a:rPr lang="en-US" dirty="0"/>
              <a:t>Radiology &amp; certain other imaging services </a:t>
            </a:r>
          </a:p>
          <a:p>
            <a:pPr marL="320040" indent="-320040" eaLnBrk="1" fontAlgn="auto" hangingPunct="1">
              <a:spcAft>
                <a:spcPts val="0"/>
              </a:spcAft>
              <a:buFont typeface="Wingdings"/>
              <a:buChar char=""/>
              <a:defRPr/>
            </a:pPr>
            <a:r>
              <a:rPr lang="en-US" dirty="0"/>
              <a:t>Radiation therapy services </a:t>
            </a:r>
          </a:p>
          <a:p>
            <a:pPr marL="320040" indent="-320040" eaLnBrk="1" fontAlgn="auto" hangingPunct="1">
              <a:spcAft>
                <a:spcPts val="0"/>
              </a:spcAft>
              <a:buFont typeface="Wingdings"/>
              <a:buChar char=""/>
              <a:defRPr/>
            </a:pPr>
            <a:r>
              <a:rPr lang="en-US" dirty="0"/>
              <a:t>DME </a:t>
            </a:r>
          </a:p>
          <a:p>
            <a:pPr marL="320040" indent="-320040" eaLnBrk="1" fontAlgn="auto" hangingPunct="1">
              <a:spcAft>
                <a:spcPts val="0"/>
              </a:spcAft>
              <a:buFont typeface="Wingdings"/>
              <a:buChar char=""/>
              <a:defRPr/>
            </a:pPr>
            <a:r>
              <a:rPr lang="en-US" dirty="0"/>
              <a:t>Home health </a:t>
            </a:r>
          </a:p>
          <a:p>
            <a:pPr marL="320040" indent="-320040" eaLnBrk="1" fontAlgn="auto" hangingPunct="1">
              <a:spcAft>
                <a:spcPts val="0"/>
              </a:spcAft>
              <a:buFont typeface="Wingdings"/>
              <a:buChar char=""/>
              <a:defRPr/>
            </a:pPr>
            <a:r>
              <a:rPr lang="en-US" dirty="0"/>
              <a:t>Parenteral and enteral nutrients &amp; supplies </a:t>
            </a:r>
          </a:p>
          <a:p>
            <a:pPr marL="320040" indent="-320040" eaLnBrk="1" fontAlgn="auto" hangingPunct="1">
              <a:spcAft>
                <a:spcPts val="0"/>
              </a:spcAft>
              <a:buFont typeface="Wingdings"/>
              <a:buChar char=""/>
              <a:defRPr/>
            </a:pPr>
            <a:r>
              <a:rPr lang="en-US" dirty="0"/>
              <a:t>Prosthetics, orthotics, prosthetic devices </a:t>
            </a:r>
          </a:p>
          <a:p>
            <a:pPr marL="320040" indent="-320040" eaLnBrk="1" fontAlgn="auto" hangingPunct="1">
              <a:spcAft>
                <a:spcPts val="0"/>
              </a:spcAft>
              <a:buFont typeface="Wingdings"/>
              <a:buChar char=""/>
              <a:defRPr/>
            </a:pPr>
            <a:r>
              <a:rPr lang="en-US" dirty="0"/>
              <a:t>Outpatient prescription drugs </a:t>
            </a:r>
          </a:p>
          <a:p>
            <a:pPr marL="320040" indent="-320040" eaLnBrk="1" fontAlgn="auto" hangingPunct="1">
              <a:spcAft>
                <a:spcPts val="0"/>
              </a:spcAft>
              <a:buFont typeface="Wingdings"/>
              <a:buChar char=""/>
              <a:defRPr/>
            </a:pPr>
            <a:r>
              <a:rPr lang="en-US" dirty="0"/>
              <a:t>Inpatient and outpatient hospital services </a:t>
            </a:r>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A65C4B6F-D462-E249-89D1-9A447822B92D}"/>
              </a:ext>
            </a:extLst>
          </p:cNvPr>
          <p:cNvSpPr>
            <a:spLocks noGrp="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Designated Health Services Entity </a:t>
            </a:r>
          </a:p>
        </p:txBody>
      </p:sp>
      <p:sp>
        <p:nvSpPr>
          <p:cNvPr id="118787" name="Content Placeholder 4">
            <a:extLst>
              <a:ext uri="{FF2B5EF4-FFF2-40B4-BE49-F238E27FC236}">
                <a16:creationId xmlns:a16="http://schemas.microsoft.com/office/drawing/2014/main" id="{3743E74D-C95A-6149-AC71-7DAF868036C8}"/>
              </a:ext>
            </a:extLst>
          </p:cNvPr>
          <p:cNvSpPr>
            <a:spLocks noGrp="1"/>
          </p:cNvSpPr>
          <p:nvPr>
            <p:ph idx="1"/>
          </p:nvPr>
        </p:nvSpPr>
        <p:spPr>
          <a:xfrm>
            <a:off x="304800" y="1066800"/>
            <a:ext cx="8458200" cy="4525963"/>
          </a:xfrm>
        </p:spPr>
        <p:txBody>
          <a:bodyPr/>
          <a:lstStyle/>
          <a:p>
            <a:pPr marL="319088" indent="-319088" eaLnBrk="1" hangingPunct="1">
              <a:buFont typeface="Wingdings" pitchFamily="2" charset="2"/>
              <a:buChar char=""/>
            </a:pPr>
            <a:r>
              <a:rPr lang="en-US" altLang="en-US" sz="2000"/>
              <a:t>A person or entity that “furnishes DHS” by </a:t>
            </a:r>
          </a:p>
          <a:p>
            <a:pPr marL="822325" lvl="1" indent="-457200" eaLnBrk="1" hangingPunct="1">
              <a:buFont typeface="Wingdings" pitchFamily="2" charset="2"/>
              <a:buChar char="§"/>
            </a:pPr>
            <a:r>
              <a:rPr lang="en-US" altLang="en-US" sz="2000"/>
              <a:t>Billing Medicare for the DHS, or </a:t>
            </a:r>
          </a:p>
          <a:p>
            <a:pPr marL="822325" lvl="1" indent="-457200" eaLnBrk="1" hangingPunct="1">
              <a:buFont typeface="Wingdings" pitchFamily="2" charset="2"/>
              <a:buChar char="§"/>
            </a:pPr>
            <a:r>
              <a:rPr lang="en-US" altLang="en-US" sz="2000"/>
              <a:t>Performing services billed as DHS (eff. 10/1/2009) </a:t>
            </a:r>
          </a:p>
          <a:p>
            <a:pPr marL="822325" lvl="1" indent="-457200" eaLnBrk="1" hangingPunct="1">
              <a:buFont typeface="Wingdings" pitchFamily="2" charset="2"/>
              <a:buChar char="§"/>
            </a:pPr>
            <a:endParaRPr lang="en-US" altLang="en-US" sz="2000"/>
          </a:p>
          <a:p>
            <a:pPr marL="319088" indent="-319088" eaLnBrk="1" hangingPunct="1">
              <a:buFont typeface="Wingdings" pitchFamily="2" charset="2"/>
              <a:buChar char=""/>
            </a:pPr>
            <a:r>
              <a:rPr lang="en-US" altLang="en-US" sz="2000"/>
              <a:t>Effectively prohibits (except in rural areas) referrals from physician ownership of entities that provide services to hospitals “under arrangements” </a:t>
            </a:r>
          </a:p>
          <a:p>
            <a:pPr marL="319088" indent="-319088" eaLnBrk="1" hangingPunct="1">
              <a:buFont typeface="Wingdings" pitchFamily="2" charset="2"/>
              <a:buChar char=""/>
            </a:pPr>
            <a:endParaRPr lang="en-US" altLang="en-US" sz="2000"/>
          </a:p>
          <a:p>
            <a:pPr marL="319088" indent="-319088" eaLnBrk="1" hangingPunct="1">
              <a:buFont typeface="Wingdings" pitchFamily="2" charset="2"/>
              <a:buChar char=""/>
            </a:pPr>
            <a:r>
              <a:rPr lang="en-US" altLang="en-US" sz="2000"/>
              <a:t>Physician-owned entity becomes a DHS entity and must meet an ownership exception </a:t>
            </a:r>
          </a:p>
          <a:p>
            <a:pPr marL="822325" lvl="1" indent="-457200" eaLnBrk="1" hangingPunct="1">
              <a:buFont typeface="Wingdings" pitchFamily="2" charset="2"/>
              <a:buChar char="§"/>
            </a:pPr>
            <a:r>
              <a:rPr lang="en-US" altLang="en-US" sz="2000"/>
              <a:t>No grandfathering</a:t>
            </a:r>
          </a:p>
          <a:p>
            <a:pPr marL="822325" lvl="1" indent="-457200" eaLnBrk="1" hangingPunct="1">
              <a:buFont typeface="Wingdings" pitchFamily="2" charset="2"/>
              <a:buChar char="§"/>
            </a:pPr>
            <a:r>
              <a:rPr lang="en-US" altLang="en-US" sz="2000"/>
              <a:t>Existing relationships had to be restructured or unwound </a:t>
            </a:r>
          </a:p>
          <a:p>
            <a:pPr marL="319088" indent="-319088" eaLnBrk="1" hangingPunct="1">
              <a:buFont typeface="Wingdings" pitchFamily="2" charset="2"/>
              <a:buChar char=""/>
            </a:pPr>
            <a:endParaRPr lang="en-US" altLang="en-US" sz="20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21B678E-867C-BB4B-B831-3080E151B84D}"/>
              </a:ext>
            </a:extLst>
          </p:cNvPr>
          <p:cNvSpPr>
            <a:spLocks noGrp="1" noChangeArrowheads="1"/>
          </p:cNvSpPr>
          <p:nvPr>
            <p:ph type="title"/>
          </p:nvPr>
        </p:nvSpPr>
        <p:spPr>
          <a:xfrm>
            <a:off x="0" y="-69850"/>
            <a:ext cx="9144000" cy="755650"/>
          </a:xfrm>
          <a:solidFill>
            <a:schemeClr val="bg1">
              <a:lumMod val="75000"/>
            </a:schemeClr>
          </a:solidFill>
        </p:spPr>
        <p:txBody>
          <a:bodyPr rtlCol="0">
            <a:normAutofit/>
          </a:bodyPr>
          <a:lstStyle/>
          <a:p>
            <a:pPr eaLnBrk="1" fontAlgn="auto" hangingPunct="1">
              <a:spcAft>
                <a:spcPts val="0"/>
              </a:spcAft>
              <a:defRPr/>
            </a:pPr>
            <a:r>
              <a:rPr lang="en-US" altLang="en-US" sz="3600" b="1" dirty="0"/>
              <a:t>Financial Relationship</a:t>
            </a:r>
          </a:p>
        </p:txBody>
      </p:sp>
      <p:sp>
        <p:nvSpPr>
          <p:cNvPr id="37891" name="Rectangle 3">
            <a:extLst>
              <a:ext uri="{FF2B5EF4-FFF2-40B4-BE49-F238E27FC236}">
                <a16:creationId xmlns:a16="http://schemas.microsoft.com/office/drawing/2014/main" id="{775E74C5-FA5A-FA48-999E-50F4374DFBEA}"/>
              </a:ext>
            </a:extLst>
          </p:cNvPr>
          <p:cNvSpPr>
            <a:spLocks noGrp="1" noChangeArrowheads="1"/>
          </p:cNvSpPr>
          <p:nvPr>
            <p:ph idx="1"/>
          </p:nvPr>
        </p:nvSpPr>
        <p:spPr>
          <a:xfrm>
            <a:off x="228600" y="1143000"/>
            <a:ext cx="8610600" cy="4525963"/>
          </a:xfrm>
        </p:spPr>
        <p:txBody>
          <a:bodyPr rtlCol="0">
            <a:normAutofit/>
          </a:bodyPr>
          <a:lstStyle/>
          <a:p>
            <a:pPr marL="273050" indent="-320040" eaLnBrk="1" fontAlgn="auto" hangingPunct="1">
              <a:lnSpc>
                <a:spcPct val="90000"/>
              </a:lnSpc>
              <a:spcAft>
                <a:spcPts val="0"/>
              </a:spcAft>
              <a:buFont typeface="Wingdings"/>
              <a:buChar char=""/>
              <a:defRPr/>
            </a:pPr>
            <a:r>
              <a:rPr lang="en-US" altLang="en-US" sz="2000" b="1" dirty="0">
                <a:solidFill>
                  <a:srgbClr val="262626"/>
                </a:solidFill>
              </a:rPr>
              <a:t>Ownership or Investment Interests</a:t>
            </a:r>
          </a:p>
          <a:p>
            <a:pPr marL="708025" lvl="1" indent="-342900" eaLnBrk="1" fontAlgn="auto" hangingPunct="1">
              <a:lnSpc>
                <a:spcPct val="90000"/>
              </a:lnSpc>
              <a:spcAft>
                <a:spcPts val="0"/>
              </a:spcAft>
              <a:buFont typeface="Wingdings" panose="05000000000000000000" pitchFamily="2" charset="2"/>
              <a:buChar char="§"/>
              <a:defRPr/>
            </a:pPr>
            <a:r>
              <a:rPr lang="en-US" altLang="en-US" sz="2000" dirty="0">
                <a:solidFill>
                  <a:srgbClr val="262626"/>
                </a:solidFill>
              </a:rPr>
              <a:t>Direct or indirect</a:t>
            </a:r>
          </a:p>
          <a:p>
            <a:pPr marL="708025" lvl="1" indent="-342900" eaLnBrk="1" fontAlgn="auto" hangingPunct="1">
              <a:lnSpc>
                <a:spcPct val="90000"/>
              </a:lnSpc>
              <a:spcAft>
                <a:spcPts val="0"/>
              </a:spcAft>
              <a:buFont typeface="Wingdings" panose="05000000000000000000" pitchFamily="2" charset="2"/>
              <a:buChar char="§"/>
              <a:defRPr/>
            </a:pPr>
            <a:r>
              <a:rPr lang="en-US" altLang="en-US" sz="2000" dirty="0">
                <a:solidFill>
                  <a:srgbClr val="262626"/>
                </a:solidFill>
              </a:rPr>
              <a:t>Includes equity/stock, LLC membership interests, debt, loans</a:t>
            </a:r>
          </a:p>
          <a:p>
            <a:pPr marL="708025" lvl="1" indent="-342900" eaLnBrk="1" fontAlgn="auto" hangingPunct="1">
              <a:lnSpc>
                <a:spcPct val="90000"/>
              </a:lnSpc>
              <a:spcAft>
                <a:spcPts val="0"/>
              </a:spcAft>
              <a:buFont typeface="Wingdings" panose="05000000000000000000" pitchFamily="2" charset="2"/>
              <a:buChar char="§"/>
              <a:defRPr/>
            </a:pPr>
            <a:endParaRPr lang="en-US" altLang="en-US" sz="2000" dirty="0">
              <a:solidFill>
                <a:srgbClr val="262626"/>
              </a:solidFill>
            </a:endParaRPr>
          </a:p>
          <a:p>
            <a:pPr marL="273050" indent="-320040" eaLnBrk="1" fontAlgn="auto" hangingPunct="1">
              <a:spcAft>
                <a:spcPts val="0"/>
              </a:spcAft>
              <a:buFont typeface="Wingdings"/>
              <a:buChar char=""/>
              <a:defRPr/>
            </a:pPr>
            <a:r>
              <a:rPr lang="en-US" altLang="en-US" sz="2000" b="1" dirty="0">
                <a:solidFill>
                  <a:srgbClr val="262626"/>
                </a:solidFill>
              </a:rPr>
              <a:t>Compensation Arrangements</a:t>
            </a:r>
          </a:p>
          <a:p>
            <a:pPr marL="708025" lvl="1" indent="-342900" eaLnBrk="1" fontAlgn="auto" hangingPunct="1">
              <a:spcAft>
                <a:spcPts val="0"/>
              </a:spcAft>
              <a:buFont typeface="Wingdings" panose="05000000000000000000" pitchFamily="2" charset="2"/>
              <a:buChar char="§"/>
              <a:defRPr/>
            </a:pPr>
            <a:r>
              <a:rPr lang="en-US" altLang="en-US" sz="2000" dirty="0">
                <a:solidFill>
                  <a:srgbClr val="262626"/>
                </a:solidFill>
              </a:rPr>
              <a:t>Direct or indirect</a:t>
            </a:r>
          </a:p>
          <a:p>
            <a:pPr marL="708025" lvl="1" indent="-342900" eaLnBrk="1" fontAlgn="auto" hangingPunct="1">
              <a:spcAft>
                <a:spcPts val="0"/>
              </a:spcAft>
              <a:buFont typeface="Wingdings" panose="05000000000000000000" pitchFamily="2" charset="2"/>
              <a:buChar char="§"/>
              <a:defRPr/>
            </a:pPr>
            <a:r>
              <a:rPr lang="en-US" altLang="en-US" sz="2000" dirty="0">
                <a:solidFill>
                  <a:srgbClr val="262626"/>
                </a:solidFill>
              </a:rPr>
              <a:t>Includes employment agreements, independent contractor relationships, leases, medical director agreements, other service agreements with physicians</a:t>
            </a:r>
          </a:p>
          <a:p>
            <a:pPr marL="708025" lvl="1" indent="-342900" eaLnBrk="1" fontAlgn="auto" hangingPunct="1">
              <a:lnSpc>
                <a:spcPct val="90000"/>
              </a:lnSpc>
              <a:spcAft>
                <a:spcPts val="0"/>
              </a:spcAft>
              <a:buFont typeface="Wingdings" panose="05000000000000000000" pitchFamily="2" charset="2"/>
              <a:buChar char="§"/>
              <a:defRPr/>
            </a:pPr>
            <a:r>
              <a:rPr lang="en-US" altLang="en-US" sz="2000" dirty="0">
                <a:solidFill>
                  <a:srgbClr val="262626"/>
                </a:solidFill>
              </a:rPr>
              <a:t>Look for any remuneration -- in cash or in kind</a:t>
            </a:r>
          </a:p>
          <a:p>
            <a:pPr marL="708025" lvl="1" indent="-342900" eaLnBrk="1" fontAlgn="auto" hangingPunct="1">
              <a:lnSpc>
                <a:spcPct val="90000"/>
              </a:lnSpc>
              <a:spcAft>
                <a:spcPts val="0"/>
              </a:spcAft>
              <a:buFont typeface="Wingdings" panose="05000000000000000000" pitchFamily="2" charset="2"/>
              <a:buChar char="§"/>
              <a:defRPr/>
            </a:pPr>
            <a:endParaRPr lang="en-US" altLang="en-US" sz="2000" dirty="0">
              <a:solidFill>
                <a:srgbClr val="262626"/>
              </a:solidFill>
            </a:endParaRPr>
          </a:p>
          <a:p>
            <a:pPr marL="250825" indent="-182563" eaLnBrk="1" fontAlgn="auto" hangingPunct="1">
              <a:lnSpc>
                <a:spcPct val="90000"/>
              </a:lnSpc>
              <a:spcAft>
                <a:spcPts val="0"/>
              </a:spcAft>
              <a:buFont typeface="Wingdings"/>
              <a:buChar char=""/>
              <a:defRPr/>
            </a:pPr>
            <a:r>
              <a:rPr lang="en-US" altLang="en-US" sz="2000" b="1" dirty="0"/>
              <a:t>Disclose outside relationships and understand your obligations</a:t>
            </a:r>
          </a:p>
          <a:p>
            <a:pPr marL="547688" lvl="1" indent="-182563" eaLnBrk="1" fontAlgn="auto" hangingPunct="1">
              <a:lnSpc>
                <a:spcPct val="90000"/>
              </a:lnSpc>
              <a:spcAft>
                <a:spcPts val="0"/>
              </a:spcAft>
              <a:buFont typeface="Wingdings 2"/>
              <a:buChar char=""/>
              <a:defRPr/>
            </a:pPr>
            <a:endParaRPr lang="en-US" altLang="en-US" sz="2000" dirty="0"/>
          </a:p>
          <a:p>
            <a:pPr marL="273050" indent="-320040" eaLnBrk="1" fontAlgn="auto" hangingPunct="1">
              <a:lnSpc>
                <a:spcPct val="90000"/>
              </a:lnSpc>
              <a:spcAft>
                <a:spcPts val="0"/>
              </a:spcAft>
              <a:buFontTx/>
              <a:buNone/>
              <a:defRPr/>
            </a:pPr>
            <a:endParaRPr lang="en-US" altLang="en-US"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6F1C35DE-F76D-6D44-BF68-3F48A17DB973}"/>
              </a:ext>
            </a:extLst>
          </p:cNvPr>
          <p:cNvSpPr>
            <a:spLocks noGrp="1"/>
          </p:cNvSpPr>
          <p:nvPr>
            <p:ph type="title"/>
          </p:nvPr>
        </p:nvSpPr>
        <p:spPr>
          <a:xfrm>
            <a:off x="-76200" y="-34925"/>
            <a:ext cx="9220200" cy="720725"/>
          </a:xfrm>
          <a:solidFill>
            <a:schemeClr val="bg1">
              <a:lumMod val="75000"/>
            </a:schemeClr>
          </a:solidFill>
        </p:spPr>
        <p:txBody>
          <a:bodyPr lIns="64008" tIns="32004" rIns="64008" bIns="32004" rtlCol="0">
            <a:normAutofit/>
          </a:bodyPr>
          <a:lstStyle/>
          <a:p>
            <a:pPr eaLnBrk="1" fontAlgn="auto" hangingPunct="1">
              <a:spcAft>
                <a:spcPts val="0"/>
              </a:spcAft>
              <a:defRPr/>
            </a:pPr>
            <a:r>
              <a:rPr lang="en-US" altLang="en-US" sz="3600" b="1" dirty="0"/>
              <a:t>Ownership or Investment Interest</a:t>
            </a:r>
          </a:p>
        </p:txBody>
      </p:sp>
      <p:sp>
        <p:nvSpPr>
          <p:cNvPr id="122883" name="Content Placeholder 2">
            <a:extLst>
              <a:ext uri="{FF2B5EF4-FFF2-40B4-BE49-F238E27FC236}">
                <a16:creationId xmlns:a16="http://schemas.microsoft.com/office/drawing/2014/main" id="{92EC76FA-F2C9-4F47-B398-E70E0CA1B76A}"/>
              </a:ext>
            </a:extLst>
          </p:cNvPr>
          <p:cNvSpPr>
            <a:spLocks noGrp="1"/>
          </p:cNvSpPr>
          <p:nvPr>
            <p:ph idx="1"/>
          </p:nvPr>
        </p:nvSpPr>
        <p:spPr>
          <a:xfrm>
            <a:off x="457200" y="1219200"/>
            <a:ext cx="8229600" cy="4525963"/>
          </a:xfrm>
        </p:spPr>
        <p:txBody>
          <a:bodyPr lIns="64008" tIns="32004" rIns="64008" bIns="32004"/>
          <a:lstStyle/>
          <a:p>
            <a:pPr eaLnBrk="1" hangingPunct="1"/>
            <a:r>
              <a:rPr lang="en-US" altLang="en-US" sz="2400"/>
              <a:t>Includes equity, debt, and other means</a:t>
            </a:r>
          </a:p>
          <a:p>
            <a:pPr eaLnBrk="1" hangingPunct="1"/>
            <a:endParaRPr lang="en-US" altLang="en-US" sz="2400"/>
          </a:p>
          <a:p>
            <a:pPr eaLnBrk="1" hangingPunct="1"/>
            <a:r>
              <a:rPr lang="en-US" altLang="en-US" sz="2400"/>
              <a:t>Does </a:t>
            </a:r>
            <a:r>
              <a:rPr lang="en-US" altLang="en-US" sz="2400" i="1"/>
              <a:t>not</a:t>
            </a:r>
            <a:r>
              <a:rPr lang="en-US" altLang="en-US" sz="2400"/>
              <a:t> include</a:t>
            </a:r>
          </a:p>
          <a:p>
            <a:pPr lvl="1" eaLnBrk="1" hangingPunct="1"/>
            <a:r>
              <a:rPr lang="en-US" altLang="en-US" sz="2400"/>
              <a:t>Interest in a retirement plan</a:t>
            </a:r>
          </a:p>
          <a:p>
            <a:pPr lvl="1" eaLnBrk="1" hangingPunct="1"/>
            <a:r>
              <a:rPr lang="en-US" altLang="en-US" sz="2400"/>
              <a:t>Stock options earned as compensation until exercised</a:t>
            </a:r>
          </a:p>
          <a:p>
            <a:pPr lvl="1" eaLnBrk="1" hangingPunct="1"/>
            <a:r>
              <a:rPr lang="en-US" altLang="en-US" sz="2400"/>
              <a:t>Unsecured loans</a:t>
            </a:r>
          </a:p>
          <a:p>
            <a:pPr lvl="1" eaLnBrk="1" hangingPunct="1"/>
            <a:r>
              <a:rPr lang="en-US" altLang="en-US" sz="2400"/>
              <a:t>Security interest held by a physician in equipment sold by the physician to a hospital (when financed through a loan to the hospital)</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B10EC-8F5B-DD45-BFC8-CB7E5ED11BF3}"/>
              </a:ext>
            </a:extLst>
          </p:cNvPr>
          <p:cNvSpPr>
            <a:spLocks noGrp="1"/>
          </p:cNvSpPr>
          <p:nvPr>
            <p:ph type="title"/>
          </p:nvPr>
        </p:nvSpPr>
        <p:spPr>
          <a:xfrm>
            <a:off x="-26988" y="0"/>
            <a:ext cx="9170988" cy="762000"/>
          </a:xfrm>
          <a:solidFill>
            <a:schemeClr val="bg1">
              <a:lumMod val="75000"/>
            </a:schemeClr>
          </a:solidFill>
        </p:spPr>
        <p:txBody>
          <a:bodyPr lIns="64008" tIns="32004" rIns="64008" bIns="32004" rtlCol="0">
            <a:normAutofit/>
          </a:bodyPr>
          <a:lstStyle/>
          <a:p>
            <a:pPr eaLnBrk="1" fontAlgn="auto" hangingPunct="1">
              <a:spcAft>
                <a:spcPts val="0"/>
              </a:spcAft>
              <a:defRPr/>
            </a:pPr>
            <a:r>
              <a:rPr sz="3600" b="1" dirty="0"/>
              <a:t>Direct Ownership/Investment Interest</a:t>
            </a:r>
          </a:p>
        </p:txBody>
      </p:sp>
      <p:sp>
        <p:nvSpPr>
          <p:cNvPr id="82947" name="Content Placeholder 2">
            <a:extLst>
              <a:ext uri="{FF2B5EF4-FFF2-40B4-BE49-F238E27FC236}">
                <a16:creationId xmlns:a16="http://schemas.microsoft.com/office/drawing/2014/main" id="{6ACBAC42-08E3-8F42-BF3A-E8A2D1D9A1AD}"/>
              </a:ext>
            </a:extLst>
          </p:cNvPr>
          <p:cNvSpPr>
            <a:spLocks noGrp="1"/>
          </p:cNvSpPr>
          <p:nvPr>
            <p:ph idx="1"/>
          </p:nvPr>
        </p:nvSpPr>
        <p:spPr>
          <a:xfrm>
            <a:off x="457200" y="1600200"/>
            <a:ext cx="4876800" cy="4267200"/>
          </a:xfrm>
        </p:spPr>
        <p:txBody>
          <a:bodyPr lIns="64008" tIns="32004" rIns="64008" bIns="32004"/>
          <a:lstStyle/>
          <a:p>
            <a:pPr marL="0" indent="0" algn="just" eaLnBrk="1" hangingPunct="1">
              <a:buFont typeface="Arial" panose="020B0604020202020204" pitchFamily="34" charset="0"/>
              <a:buNone/>
              <a:defRPr/>
            </a:pPr>
            <a:r>
              <a:rPr lang="en-US" altLang="en-US" sz="2800" dirty="0"/>
              <a:t>Direct ownership/investment interest exists between the referring physician (or a member of his or her immediate family) and the DHS entity if there are no intervening persons or entities between them.</a:t>
            </a:r>
          </a:p>
          <a:p>
            <a:pPr eaLnBrk="1" hangingPunct="1">
              <a:defRPr/>
            </a:pPr>
            <a:endParaRPr lang="en-US" altLang="en-US" sz="2800" dirty="0"/>
          </a:p>
        </p:txBody>
      </p:sp>
      <p:sp>
        <p:nvSpPr>
          <p:cNvPr id="124932" name="AutoShape 8" descr="data:image/jpeg;base64,/9j/4AAQSkZJRgABAQAAAQABAAD/2wCEAAkGBhQSERUUExQUFRUUFhoVFRQVFBYVFBUWFhcYFBUXFRUXHCYeFxwjGRUUHy8gIycpLCwsFR4xNTAqNSYrLCkBCQoKDgwOGg8PGikkHCQsKSwpLCksKSktLCksLCksLywsKSksKSksLCwpKSksLCwsKSwpLCksLCksKSwpKSwsLP/AABEIAOgAoAMBIgACEQEDEQH/xAAcAAABBQEBAQAAAAAAAAAAAAAEAAIDBQYHAQj/xABAEAABAwEEBwUGBAUDBQEAAAABAAIDEQQFITEGEiJBUXGBMmFyscETQpGh0fAHIzNSFBViguFTsvEWJJKiwhf/xAAaAQACAwEBAAAAAAAAAAAAAAADBAECBQAG/8QAKREAAgIBBAICAgEFAQAAAAAAAAECAxEEEiExE0EiUWGRBTIzUnGBFf/aAAwDAQACEQMRAD8AaLrfLJRjS47+Ax3k4BaG59C5Y5myu1SGiuqCa13bqK9uzR9scYY46+8uOFTxzRLInwmrSXx72k1czvad47imJ66eNkegcaVnLJbMKCn+EQ7FOlYDtDnzCa3EYLPTww2CGWEEEHI5rF2m45JJnNazEZuyaeDq8Vui0AgHM7lHa5iG0aCTSooK4ClTTeaJ2m6VTzEFKCksMw1s0bfAG6xadbCrdx4YoOOAkGuO7Ha81sb1JkgDiCKP94apIxFSNyr7ruJ0gr2W6xAJGfILVr1Pw3TFZ1fLCRU3JdT5JKMHZNTWuqKGorQ7zuCv7itbhZ3TzuBlkc4OIGqNgltGiuA6lWojbAz2cZDXUq5xx1QcNd3fnQfRYy9bUJHiOL9Ng1Ry3n74pOWdVZ+EHjimDXtg143k6R5eGh9K6rSaA8zQoOy+zkrrWcxkcCKHkRTyRjYKYcE6GFa0UorC9CE1ueQY3dGRUPkaBxGHxIITBdjj2JI39PUE+StbNZ8K80x9m1mY4+Ia3mp8jKbH9lS+xSDNgPhcD50UL2EZtcP7SfKqvf4SjcK9CR5JSREAYn5eoVlac1Iz2u04VFeFcfgk6JXU8BJAo0g7i2nzqfJDvuptaBoHhNPKiIrERn8FS6JRPiVlLdpxoXCnJ3yxVdaWvaN3DFpafP0V92SUztKVU1jTq7WYzp3b/wDC5ZpF+MpdVtjZqs/1pBi7KhYzKmOZNf6ePjY1uTwjZcsHTJLdHCWtkkY0yODY2uIBJOAA44+a5rph+Jk7JZbPCz+HETixz3ULz3tGTQQQRngd2S5nbLc+Z5klc9zznIXVdmHZ0GriN2W4LuWhws9uYy2viYbSGiKRxFaPZvAOVQdYHeCEWyhxQXS31xnunHP4K38K7Na2tmMwkEUhEjHyEl5dk7B21QgDE8O9bi3MJY4VDQWu1nHHVFM6b0QmSx1z/wCdxFOSqlhYIts8k3LGDGaah38ptBB1SwB4DNaPVDCDQbxWnzXEotLrS2mrarQAMgLRLT4a1F9C3qImRSRNJLnjVoXF1KZAk5AcFlrFo9Ge2AaGlA0U+K0aYNxyxKySyco/63tWNbRIdY1NX1qcsa9y6RoPanTWRr3jaLiK8QDQFXsV1Q0I9lFgf9Nvd3KSKMCoAoAcABQDAZJiC2gpYaBhHnz+i9s8fmpmtxPP6J1mb5o7kCSJLNHs9Smti2PiirKzDqV4xmz8ULcXwRPi2OibPFsjoi3s2OibOzZH9qhSOaA/Y7Q6pph2unqi9TaHVB229Ionbb2jZ4458FbcRghkgG1z9EOLLSPmMtybBpDZ5HOo8Z78ArEtrH0V1MhwNwTRcN/FDRcWa1F7ABHaKyCgpR4P5ja9+trU5rr7S9riHtJBNBR9dc1qKA9jAHDoKoHS24/4+yPjAGsBrxEnEStrgabvdOO8rDhLa8mhKOVg+ejCQA6ooS5oG8FoYSeR1x8Cth+Fukn8LbBG4/l2kNjOIFHgn2Rp3lxb/cFVXJonaZ26z2iCJh2pZwWMDiG64a04vILQCB8cFobBJDZcLIz2soztk4xB3+xiyYMM88Anf7qxEAlteWdave/IbM3WmeG8Bm53JuZXOr+/EWabWZA0wtIOq4nbdzOTd+Veapv4cveXyOMjzm5xqUay43SUoMQag94RVplVHc+znNyePQdoxfYmbqnCRp2hxxzCvLGc/F9Fjb9uCSBwniwoamm48D3K90ZvttoYdzwdpu8ZD0Roy3oBJbWXUJ7XP6Lxoxdz9AmxHF3P0CdHm7n6KWQNa3F3P6J8Az5pMGJ5+i9hGfNQyUFWMYHmUo27J6p1iGB5lJg2T1Q/Zb0Oc3Y6Js42B0UpGx/auc6b6bv1jBA4Na0APeO0537QdwHFDclFZZZRcnhC0u07o8xQCurUOfXCu8CnCixjXF51nEl1PeJNRvCddtj18aVHvN3gcUfPdpjNP24jvBWddqnJ4yP1afCyUk0b2nZcRvB7uBWyuO8pWx5kYbQrUGu8DcVUwWYOOqe8I+DZDXDk8c8iOqmi971kmdKwdE0a0qbaIRHaw3WAGs44NqMceGO9Nvb8Qooh7KyMErm7NRhEyn+7pgudTWKooancak5FF3bdhBAbi2mrjjlkmIVRUvl0LOTxwT22aW0P153mQ7hk1vIImy3e51AAr27dGicXLTWS6msGATsr4Q4iD2N9lBdmjW9y0ENkaygpn3YdUW1i8fMAQCcTkPvckp2yl2EUUivt9lBzFQ7Ajz++9c1v26ZLJJ7aCuqHfE0yd6Lax6Sx2iQ6kcjmxvfH7WoprNoHHUBrq/1GmW8Yogwhwe1wBBOIO8EBFobSx+gVq9lLo9fjLS0ubg6u03eMPJW0fadzCwd8XJJZZvaQEjGgO4/0u7/NaLR7SRlo1g7Ylwqw8t1U52L4wXbc3c/ROhzPNMBxdz9F7CcTzUFkG2M4HmV7H2TzKZYzgfEnQnA8yhvsn0DX4Zf4Y+xAL9XfwpuXJrDc7n1DgagmvHHMrs4Ox09FkbzuxzXe0iGJ7TOPeOCzdc2orBoaOKk2Zuz3AYAJBuODhlTgUrdIJHkgUGrSm4GtT0VnPfbKEP1oyf3NIHxpQoFrmujq0g1JoRQ+SyOe2aWEnwAOg1XGnEn5gj5FSNI394PI5/DNSauY6dNx+HkgbW4sPeMe4gf4JTFbzyDmsGobZAHCu8Z/VGXDHR7mnDvNM9xRltg1Q00yKHsmzPhkcKbitLOUZaNjdb6tpkR9/fNFBmqACa881TSSFpqw6pdvpWhHd3hGstAmo4GvDVOI41Slt2xfkbqq38+iYzB2AdQ8MnUBpkeirb+DwWubTAGnPOhPA0HzVlNZWuFa8nDAj4Lx7Wv2HUJGPfwqDuU1Wqz/AGVsqcOV0c/tWjBjkMkGs1sri97KnVL6YluHvCvwV7c8UjWkPrQmrSccD/z8+5XzLrjG6oO40pgh7Za2u2WUNDiR2R3d5onoyk8JLoVaXOSvkga/Xa4VBOI6LFX3o6GvoSW0I9nMNx3NdTzW5Z2nc/RNkgDtdrgCCACDyKfTFTGWDSuSB3srWM6UlGII3E8R3rV2WcO2mkEE1BGRVDeVylms0N9tF+x3abX9pVDY7cbGS6N9Y83QybLh3tOXkiYyV6Ol2J+fi+idA/A8ys7dGl8DwdrVJNaHdWn0Rf8A1FE0Ha1iSSAEN1vklMvGnYHL0VReFv8AZltNVw1QXAHaFBnwp1Vd/Npp20iFGjAubjzq5F2G5mxN9pI5u0N/ZAOOJKW1VUfFLcM6Wxq1YJIHstEZNNl2GKzLbkMQLNwc5wp30/yr8WoNbqs1S0YAtNRhwIUEwJaTvXmHlcHpNiayZp7Ma1pjhv35dR5KGV7XyhnTuFf80+aozftH1BqK15j7ohr0t/5jXtNMRjyxFUeEGmJymjsGofY6rs2j4gZKsYcWuVhPeTnDVbZp8TQlwYwDnV1fgEBI2hI4FalaeDLfZpoTrN+/ioIYgZNaOkUozHuyAHGrfXMJWB+yEy8osnggOaajECh/yMECyrf12Hpt2PD6Lq1WjVFRmcws3eOsGhzScD8RWtCrSxWpsrA8EO1t6Vpsus0hI02OqfyNGUVKGED/AMc6Vu1gBgQN5wz+iihzfz9E2OEsqDxrzGCbE7afz9F6Wva1mPR5+xSi8S7JoztO6eSeO07p6oeKTbd08lK2Xad/b6ogMjkzd09VVz2RridZocK7xVWEkmLunqhKYnmixKSKuXRSGQHUAjcHYECrTSmDm7wpbLo37TCZzSxp/SjZqMJG928juVxYWdrxegUtlZ2vEVzfaOJbOA2MBoAAGAGAHIJSuJhHhHolA3Z6KSQ0grlRiETkAvKxuOq5mJriKYnAnDHuCz1utxaDrAtRN76dtY4NhaJKZuLiG14AUx+IWevfSoz9qKIE76uPyJos6/SRm9yHaf5Lxra+TJ/ymjqsNWV94UAruqgLdGRxoruZ9d9PL4JmeZB6Ky0q+xV65v0due0h4BcSKb6d3Dmqu9LHUtIOqSaHeriX9QeH6IK8B2fEEzBLou2ysnsRDSTI803VoPkl/JY6EkV97Hii7Z+m7kFIMjyRlFdlNzB7NBst1TqnuyPNXt33sxwDXDVOWO+mdCqix9gcgvbM2raf1HzSep0cLctcMao1Uq+Hyi9nsZLTShwwxzVC+eMPDWOc95r7Q6uy0tAG7DE13ptjvqT+KETnERhnIuO/GvLlTvWj9g1wwAHcMB0WTC2eke1/9RoyhHULd6M9H23dPVOA2ncm/wD0jp7toat3oMsIca4Vp8q/Va9Gsqu94f0Ztuksr57RC4bR5D1UIzKmkO0eQ9VA3M/fFaKQkwyx5u8Xon2fN3iUdkzdz9FHJb2Ra5ke1o1jmc8BkN6o+2dngLjcAypNAAangufaQ6UGekbTSJoyr2+93oERpDpZ7RnsogQ04Occ3dwG4LLoE5AJzzwjx76pmpxTimqiBEZXpFAnRxVTyxWSIcsHaZZPzB4fohbwPZ8QSml/NHh+ihtz+z4h5q8Y8o0m+Bts/TdyUrDs9FDa/wBN3JSRnZ6Ii6RQVi7LeSdZOz/cfNMsR2R98U6ynZPiPmufs4YyIO1qgGjyR3GgyO5EWe8TG4g9kYa3PKqih9/xegSb239PIpfUaaF6w+w9F8qnx0X8dqDgvJbOCs2C5jjqYgU2edcvgrOx3prjvGY3rzWo006X8v2btNsbVmP6HTXYNyCF1OrmFZm1qJ9tAU1a6+pYT/fJM9JXbzKIrNdwbXGtTVZ/TbRf2rRNEPzGCjmgYvbnhxI+qu/5oFG6865KVq7XPe3yRPQ1yrdeODklAmlq2GktyB5MkdA7Nzdzu/msgXLcpujbHKPK6rSWaae2XXpjaLwhMktICAtN4o+UhaMZSD5Jg0YlVM14ulOq3ZbvPcgLTai80RFls2thk3MniUNzcnhDkaVWsy7O6z/qN8P0TLccG+IeantEf5g8Kit7cG+IJuL5QVobav03clJGdnovLUPy3ck5g2eildFRliOyPvinWXI+I+YTbCNkffFe2U4HxH0XP2cOhzf4vQJMO2/p6ryLN/i9AvWdt/T1U/ZB4Dtu5N9UySKryQaOAFCOvxTh23cm+q9PaPhHqqyhGaxLotGbg8xYNNebm4PA5g4FVbr9DiQxjncSAT8wrW0CriCK4DPqoAKE0wyywWd/5NblnPBpL+Vmo4xz9gLJZn9mI9SAporHaHEjYbTi4nyCtLGcXdPJSw9t/i9AiL+OpjwDl/JXPrBUtuCR+L5qDg1nqT3cEDemg7XQ+0ie4SAE0cQWvx38DTf8lqIDh8fVJh/J6HzKYjRXD+lClt87VibycJt07muLSCHNNHA4EHvVXI+q7Bp9cLZrMJWtHtI8SQMXMpRwJ30oD071yKWzEFBti0RVtQ+yxKwB3BPsMOziMUY2FdGOEL22ZZ2uVn5jfCfRRW6PAeIeaJf+o3kvLa3AeIeaInhoawCWxn5buSTGbPREWtmw7kvAzZ6IilwQ0B2IbI++K8smR8R9FNZGbI+95TLM3B3iPorZ7KYPIc3+L0C9Z+o/p6p0LcX+L0SaNt/JvqreyBjRtu5N9V47tHwj1UgG27k31THDaPhCkggn7X9o9UMTienqiZ+1/aPVDubjXdgixawUaYVY83dPIqaE7b/EPIKGyHF3TyKlg7b+YVH2yUSwZffevGO/J6O9UoMvj6pQsPs6b6H1VTsnhALADiDQEdxFFyTSG5jZbQ5nu9phO9hy+GXRdc9k7VaKY4Km00uEzwhzRtxVcO9tKlvy+SpNZRDxg5rAQRwU1UKJBq4JntigC7R3Z/6jeR9F7a8h4h5pOH5jeX0XtrGA8Q81HtGkeWobDuX1Sa3Z6J9oZsnknNj2eildEMDsrdkfe8plmb2vEfRSxTMa0az2Dm5o9UJFe0ALh7aOta0DgTu4InLyUbSJ4W4v8XovGt/MdyHqvIbcyrqCR1ThqxSO3dzVX6R3oYYnvDJGl9Gtc5jmiuOVd9F0pbctkxW5pIZbtI4IZHB7xWg78q8Oakuy9I7RV8bqjs8DguRWol4JNf8Akq3uC1OhILSRVIy1UmviPV0QUvnyjqMtm1XAkEilMOOePcnBgkbgCNU0IcOGaDsek8T2AOIDjgVZCUBtRv3obtlP5SfKH664R4guGB+xLSSMQaYbwRVeRv2nHlT4L11pVJbrzma+kUTXtzLi47NcKaoHqtKNnxyzN1Wn/wAEXHtlKy0qlfecgFfZsceAcWn5gqyks5IBG8V+KvXdCzODMtosqxvQV/MKd6hfbyVELIVILLqguOQBJ5DFE3RXYFpnNL+sIitDmsydRwHCuYVVO3Ed6JvO8xJK6Q4axqBwGQHwQQt7CcSK9yVnjcSlLs7dJboq1M85P9EUbR/7VUT7zh4Wh/ila3/aFT1SRtg/hFq69o/9Fx8U8h+WCgNvj3WaDmWl3+4oFKqsoI7AcL6cOzHC3wxM+iTtJLRukI8IaPRV7kyiuoR+ivQa++Z3Zyyf+RHksxpbeDiGhznO34uJ7t6uw0rJaXupOwHew+aX1aUangLQ1vK6NzXV4LyW3NADRyVe19MPvgh3lYa4NAu3TkDNXVx6TSAiMmoGXkssJ6NB4A/49Uboo5sk+q86uBocM69+G9Fi+MHQb3LB0eaUkCm/fuRVka1goTicyqC3WoRtZEx2DMzxP35oy7QZCNrBS9X4lgf8Kky5ZYxK8YYDNWphxUdh1WAolj1am1uO77MXXPNm30iNzQNyjnDXNc05EEHkRnVTTNrksF+KltfHZGMBLQ+UNeP3MAcSOVQOiL5JMQUU+DH2qTWkcdYvFSGuOZaCQD3Vz6qB0YqmwvwHJS5px88sUfDwdDYxxyaTyBUzbvlPuHrgtTqpFqL5vpGltf2Zxtyydw6qZlwO3uHQFXpam6pUednbEVbLhbvcT8ApmXPHwJ6o3UK81Cqu+X2T40QMsDB7oXNfxYZqTwOAoNR2XFrgT8iuoezKqNIboZOzUkYHCtcdx4jgl7puccBK4qMuDjMmVVCXYrfW/wDD0FtItjmCfVVf/wCa2j98f/ss7bL6G9yMyXYKKJ2qajAhaxn4Z2ne+If+RUsf4WSntWho46sZJ+bkaFcn6KSmjISX9K00afjiarR6N6UmtH1HfQ0Wiu78NIYsSXPPF1PkBgFobHcTW5NA5BUt0za6DU3uL7H3HeQeDQg1AIINeKt46lBw3O0GuqAeLcCeZCMNndxrzFfKiiqEoRxgU1XzsckOeAei5/8Aim9rmQMrrAl7s8qBrRj1K3ps/wDS3o4j0XNPxFH/AHDG8Gc8yTnQJmtNvlCE8xWTKxYckQo2pybFXzydgg0hc39eIgf6kVZGbsXNprs37iKDNW9ltTJWh8b2vacnNIc09QsRHbnRgkHIVocsOHDovbJetnmdrY2eY5yMIY450q6ha+lTg8FBkpw7NdYZvdRLUVHBeVojprtbaGfujpHKBXCsZJa/DeHDLLGitLtviGeojfVze1G4Fkja47UbtpvUKqsTJ2hIakGqUNTZJGtzcBzICncRgbqoW0R4p0l7wt98Hlj5KvtekkY7Ic7oAPmVfbN9I7KCfZpezVJLpS73Y2jm4u8gEJLf8x3tbyb9VZVWM7dE0pjTHgNzIHM081k5bbI7OR56kD5IQyMbiS0d9URUT9srvRsH2+Jub29DXyTP57EP3HkPrRYyW+oh71eWKEfpCPdY4/JT4V7Z3lx0bt+krfdYerqeQQkmkz9zWj4lYaW/ZTkwDmVXz3xKc5QOSq/HH1kFKTkzeT3/AC/upywWD0jt5fO5xNSABnX7zVXbLxBG1I88v+VBA8EClabq4nqqeRS4SwCsi8ZCmOqnA4KMcAnKwqbiV+y7kfJZ9zUkle3s0kGXffk0HYds/sdi3oN3RaGDSaz2mjbTGGuHZfU7JyqyQUcw9RzSSS84Jl4tkOlWkZsT4mvknljlDiDrNJYG6uGAGuNrM44b1JZrax7GyNcC14LgTs1ANDnjmUklSiyUXgtOKaIZL4iHvA8hVCy3+09lrj8l6ktBzYtggdeshyjA8RQ0t4yb5GN5JJInohAktqB7Uj3ffElCutrNza8ykklp2NF1EDtt/GOgDBiK/dfoq6TSCV3dyxSSSU7p5xkNGEcZBJLdI7Nygc4nMkpJITbfbLJIbRWN3v2eqSStV/UDvXwCWOTg9epJsz2j/9k=">
            <a:extLst>
              <a:ext uri="{FF2B5EF4-FFF2-40B4-BE49-F238E27FC236}">
                <a16:creationId xmlns:a16="http://schemas.microsoft.com/office/drawing/2014/main" id="{0A90988E-F38B-C54C-BCE7-C7AD20F7A61C}"/>
              </a:ext>
            </a:extLst>
          </p:cNvPr>
          <p:cNvSpPr>
            <a:spLocks noChangeAspect="1" noChangeArrowheads="1"/>
          </p:cNvSpPr>
          <p:nvPr/>
        </p:nvSpPr>
        <p:spPr bwMode="auto">
          <a:xfrm>
            <a:off x="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124933" name="Picture 9">
            <a:extLst>
              <a:ext uri="{FF2B5EF4-FFF2-40B4-BE49-F238E27FC236}">
                <a16:creationId xmlns:a16="http://schemas.microsoft.com/office/drawing/2014/main" id="{DCA8B8F4-9262-B148-8F71-721B6BF0B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133600"/>
            <a:ext cx="1435100" cy="207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F66F573D-0090-A54B-9322-D0114051063C}"/>
              </a:ext>
            </a:extLst>
          </p:cNvPr>
          <p:cNvSpPr/>
          <p:nvPr/>
        </p:nvSpPr>
        <p:spPr>
          <a:xfrm>
            <a:off x="304800" y="1219200"/>
            <a:ext cx="7772400" cy="434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7D49-D753-2941-81C3-26231CE66E26}"/>
              </a:ext>
            </a:extLst>
          </p:cNvPr>
          <p:cNvSpPr>
            <a:spLocks noGrp="1"/>
          </p:cNvSpPr>
          <p:nvPr>
            <p:ph type="title"/>
          </p:nvPr>
        </p:nvSpPr>
        <p:spPr>
          <a:xfrm>
            <a:off x="0" y="0"/>
            <a:ext cx="9144000" cy="762000"/>
          </a:xfrm>
          <a:solidFill>
            <a:schemeClr val="bg1">
              <a:lumMod val="75000"/>
            </a:schemeClr>
          </a:solidFill>
        </p:spPr>
        <p:txBody>
          <a:bodyPr lIns="64008" tIns="32004" rIns="64008" bIns="32004" rtlCol="0">
            <a:normAutofit/>
          </a:bodyPr>
          <a:lstStyle/>
          <a:p>
            <a:pPr eaLnBrk="1" fontAlgn="auto" hangingPunct="1">
              <a:spcAft>
                <a:spcPts val="0"/>
              </a:spcAft>
              <a:defRPr/>
            </a:pPr>
            <a:r>
              <a:rPr sz="3600" b="1" dirty="0"/>
              <a:t>Indirect Ownership/Investment Interest</a:t>
            </a:r>
          </a:p>
        </p:txBody>
      </p:sp>
      <p:sp>
        <p:nvSpPr>
          <p:cNvPr id="3" name="Content Placeholder 2">
            <a:extLst>
              <a:ext uri="{FF2B5EF4-FFF2-40B4-BE49-F238E27FC236}">
                <a16:creationId xmlns:a16="http://schemas.microsoft.com/office/drawing/2014/main" id="{0980E448-F2CB-6740-A559-BEE3158C9C6E}"/>
              </a:ext>
            </a:extLst>
          </p:cNvPr>
          <p:cNvSpPr>
            <a:spLocks noGrp="1"/>
          </p:cNvSpPr>
          <p:nvPr>
            <p:ph idx="1"/>
          </p:nvPr>
        </p:nvSpPr>
        <p:spPr>
          <a:xfrm>
            <a:off x="457200" y="1295400"/>
            <a:ext cx="8382000" cy="4525963"/>
          </a:xfrm>
        </p:spPr>
        <p:txBody>
          <a:bodyPr lIns="64008" tIns="32004" rIns="64008" bIns="32004" rtlCol="0">
            <a:normAutofit/>
          </a:bodyPr>
          <a:lstStyle/>
          <a:p>
            <a:pPr marL="468630" lvl="1" indent="-342900" algn="just" eaLnBrk="1" fontAlgn="auto" hangingPunct="1">
              <a:lnSpc>
                <a:spcPct val="110000"/>
              </a:lnSpc>
              <a:spcAft>
                <a:spcPts val="1680"/>
              </a:spcAft>
              <a:buFont typeface="Wingdings" panose="05000000000000000000" pitchFamily="2" charset="2"/>
              <a:buChar char="q"/>
              <a:tabLst>
                <a:tab pos="457177" algn="l"/>
              </a:tabLst>
              <a:defRPr/>
            </a:pPr>
            <a:r>
              <a:rPr sz="2400" dirty="0">
                <a:solidFill>
                  <a:prstClr val="black"/>
                </a:solidFill>
              </a:rPr>
              <a:t>Between the physician (or immediate family member) and the entity furnishing DHS</a:t>
            </a:r>
            <a:r>
              <a:rPr lang="en-US" sz="2400" dirty="0">
                <a:solidFill>
                  <a:prstClr val="black"/>
                </a:solidFill>
              </a:rPr>
              <a:t>*</a:t>
            </a:r>
            <a:r>
              <a:rPr sz="2400" dirty="0">
                <a:solidFill>
                  <a:prstClr val="black"/>
                </a:solidFill>
              </a:rPr>
              <a:t>, there exists an unbroken chain of any number (</a:t>
            </a:r>
            <a:r>
              <a:rPr sz="2400" b="1" u="sng" dirty="0">
                <a:solidFill>
                  <a:prstClr val="black"/>
                </a:solidFill>
              </a:rPr>
              <a:t>&gt;</a:t>
            </a:r>
            <a:r>
              <a:rPr sz="2400" dirty="0">
                <a:solidFill>
                  <a:prstClr val="black"/>
                </a:solidFill>
              </a:rPr>
              <a:t>1) of persons or entities </a:t>
            </a:r>
            <a:r>
              <a:rPr sz="2400" i="1" dirty="0"/>
              <a:t>having ownership or investment interests</a:t>
            </a:r>
            <a:r>
              <a:rPr sz="2400" dirty="0">
                <a:solidFill>
                  <a:prstClr val="black"/>
                </a:solidFill>
              </a:rPr>
              <a:t>; and</a:t>
            </a:r>
          </a:p>
          <a:p>
            <a:pPr marL="468630" lvl="1" indent="-342900" algn="just" eaLnBrk="1" fontAlgn="auto" hangingPunct="1">
              <a:lnSpc>
                <a:spcPct val="110000"/>
              </a:lnSpc>
              <a:spcAft>
                <a:spcPts val="1680"/>
              </a:spcAft>
              <a:buFont typeface="Wingdings" panose="05000000000000000000" pitchFamily="2" charset="2"/>
              <a:buChar char="q"/>
              <a:tabLst>
                <a:tab pos="457177" algn="l"/>
              </a:tabLst>
              <a:defRPr/>
            </a:pPr>
            <a:r>
              <a:rPr sz="2400" dirty="0">
                <a:solidFill>
                  <a:prstClr val="black"/>
                </a:solidFill>
              </a:rPr>
              <a:t>DHS</a:t>
            </a:r>
            <a:r>
              <a:rPr lang="en-US" sz="2400" dirty="0">
                <a:solidFill>
                  <a:prstClr val="black"/>
                </a:solidFill>
              </a:rPr>
              <a:t>*</a:t>
            </a:r>
            <a:r>
              <a:rPr sz="2400" dirty="0">
                <a:solidFill>
                  <a:prstClr val="black"/>
                </a:solidFill>
              </a:rPr>
              <a:t> entity has actual knowledge (or reckless disregard or deliberate ignorance) of the physician’s ownership or investment interest.  </a:t>
            </a:r>
          </a:p>
          <a:p>
            <a:pPr marL="640080" lvl="1" indent="-274320" algn="just" eaLnBrk="1" fontAlgn="auto" hangingPunct="1">
              <a:lnSpc>
                <a:spcPct val="110000"/>
              </a:lnSpc>
              <a:spcAft>
                <a:spcPts val="1680"/>
              </a:spcAft>
              <a:buFont typeface="Wingdings" panose="05000000000000000000" pitchFamily="2" charset="2"/>
              <a:buChar char="q"/>
              <a:defRPr/>
            </a:pPr>
            <a:r>
              <a:rPr sz="2400" dirty="0"/>
              <a:t>The DHS</a:t>
            </a:r>
            <a:r>
              <a:rPr lang="en-US" sz="2400" dirty="0"/>
              <a:t>*</a:t>
            </a:r>
            <a:r>
              <a:rPr sz="2400" dirty="0"/>
              <a:t> entity need not know precise composition of chain.</a:t>
            </a:r>
          </a:p>
        </p:txBody>
      </p:sp>
      <p:sp>
        <p:nvSpPr>
          <p:cNvPr id="126980" name="TextBox 4">
            <a:extLst>
              <a:ext uri="{FF2B5EF4-FFF2-40B4-BE49-F238E27FC236}">
                <a16:creationId xmlns:a16="http://schemas.microsoft.com/office/drawing/2014/main" id="{65E13299-59D9-ED44-9920-00DCC6F9E48F}"/>
              </a:ext>
            </a:extLst>
          </p:cNvPr>
          <p:cNvSpPr txBox="1">
            <a:spLocks noChangeArrowheads="1"/>
          </p:cNvSpPr>
          <p:nvPr/>
        </p:nvSpPr>
        <p:spPr bwMode="auto">
          <a:xfrm>
            <a:off x="2705100" y="54864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i="1"/>
              <a:t>*DHS, Designated Health Service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0F10ABCE-7A74-7349-8AA6-81974F2C9DA6}"/>
              </a:ext>
            </a:extLst>
          </p:cNvPr>
          <p:cNvSpPr>
            <a:spLocks noGrp="1"/>
          </p:cNvSpPr>
          <p:nvPr>
            <p:ph type="title"/>
          </p:nvPr>
        </p:nvSpPr>
        <p:spPr>
          <a:xfrm>
            <a:off x="0" y="-20638"/>
            <a:ext cx="9144000" cy="782638"/>
          </a:xfrm>
          <a:solidFill>
            <a:schemeClr val="bg1">
              <a:lumMod val="75000"/>
            </a:schemeClr>
          </a:solidFill>
        </p:spPr>
        <p:txBody>
          <a:bodyPr rtlCol="0">
            <a:normAutofit/>
          </a:bodyPr>
          <a:lstStyle/>
          <a:p>
            <a:pPr eaLnBrk="1" fontAlgn="auto" hangingPunct="1">
              <a:spcAft>
                <a:spcPts val="0"/>
              </a:spcAft>
              <a:defRPr/>
            </a:pPr>
            <a:r>
              <a:rPr lang="en-US" altLang="en-US" sz="3600" b="1" dirty="0"/>
              <a:t>Stark Exceptions - Overview</a:t>
            </a:r>
          </a:p>
        </p:txBody>
      </p:sp>
      <p:sp>
        <p:nvSpPr>
          <p:cNvPr id="129027" name="Content Placeholder 4">
            <a:extLst>
              <a:ext uri="{FF2B5EF4-FFF2-40B4-BE49-F238E27FC236}">
                <a16:creationId xmlns:a16="http://schemas.microsoft.com/office/drawing/2014/main" id="{0E651E10-5E6A-564C-91F1-17D03C56F899}"/>
              </a:ext>
            </a:extLst>
          </p:cNvPr>
          <p:cNvSpPr>
            <a:spLocks noGrp="1"/>
          </p:cNvSpPr>
          <p:nvPr>
            <p:ph idx="1"/>
          </p:nvPr>
        </p:nvSpPr>
        <p:spPr>
          <a:xfrm>
            <a:off x="228600" y="914400"/>
            <a:ext cx="8458200" cy="5029200"/>
          </a:xfrm>
        </p:spPr>
        <p:txBody>
          <a:bodyPr/>
          <a:lstStyle/>
          <a:p>
            <a:pPr marL="319088" indent="-319088" algn="just" eaLnBrk="1" hangingPunct="1">
              <a:buFont typeface="Wingdings" pitchFamily="2" charset="2"/>
              <a:buChar char=""/>
            </a:pPr>
            <a:r>
              <a:rPr lang="en-US" altLang="en-US" sz="2400" b="1"/>
              <a:t>Generally, there are three types of exceptions: </a:t>
            </a:r>
            <a:endParaRPr lang="en-US" altLang="en-US" sz="2400"/>
          </a:p>
          <a:p>
            <a:pPr marL="822325" lvl="1" indent="-457200" algn="just" eaLnBrk="1" hangingPunct="1">
              <a:buFont typeface="Wingdings" pitchFamily="2" charset="2"/>
              <a:buChar char="§"/>
            </a:pPr>
            <a:r>
              <a:rPr lang="en-US" altLang="en-US" sz="2400"/>
              <a:t>Ownership/investment interests (§411.356) </a:t>
            </a:r>
          </a:p>
          <a:p>
            <a:pPr marL="822325" lvl="1" indent="-457200" algn="just" eaLnBrk="1" hangingPunct="1">
              <a:buFont typeface="Wingdings" pitchFamily="2" charset="2"/>
              <a:buChar char="§"/>
            </a:pPr>
            <a:r>
              <a:rPr lang="en-US" altLang="en-US" sz="2400"/>
              <a:t>Compensation arrangements (§411.357) </a:t>
            </a:r>
          </a:p>
          <a:p>
            <a:pPr marL="822325" lvl="1" indent="-457200" algn="just" eaLnBrk="1" hangingPunct="1">
              <a:buFont typeface="Wingdings" pitchFamily="2" charset="2"/>
              <a:buChar char="§"/>
            </a:pPr>
            <a:r>
              <a:rPr lang="en-US" altLang="en-US" sz="2400"/>
              <a:t>“Services” (applicable to both ownership/investment interests and compensation arrangements)(§411.355) </a:t>
            </a:r>
          </a:p>
          <a:p>
            <a:pPr marL="319088" indent="-319088" algn="just" eaLnBrk="1" hangingPunct="1">
              <a:buFont typeface="Wingdings" pitchFamily="2" charset="2"/>
              <a:buChar char=""/>
            </a:pPr>
            <a:endParaRPr lang="en-US" altLang="en-US" sz="2400"/>
          </a:p>
          <a:p>
            <a:pPr marL="319088" indent="-319088" algn="just" eaLnBrk="1" hangingPunct="1">
              <a:buFont typeface="Wingdings" pitchFamily="2" charset="2"/>
              <a:buChar char=""/>
            </a:pPr>
            <a:r>
              <a:rPr lang="en-US" altLang="en-US" sz="2400" b="1"/>
              <a:t>Other “exceptions” (§411.353) </a:t>
            </a:r>
            <a:endParaRPr lang="en-US" altLang="en-US" sz="2400"/>
          </a:p>
          <a:p>
            <a:pPr marL="822325" lvl="1" indent="-457200" algn="just" eaLnBrk="1" hangingPunct="1">
              <a:buFont typeface="Wingdings" pitchFamily="2" charset="2"/>
              <a:buChar char="§"/>
            </a:pPr>
            <a:r>
              <a:rPr lang="en-US" altLang="en-US" sz="2400"/>
              <a:t>“Knowledge” exception for payments made to an entity that did not have actual knowledge of, and did not act in reckless disregard or deliberate ignorance of, the identity of the physician who made the prohibited referral for DHS </a:t>
            </a:r>
          </a:p>
          <a:p>
            <a:pPr marL="822325" lvl="1" indent="-457200" algn="just" eaLnBrk="1" hangingPunct="1">
              <a:buFont typeface="Wingdings" pitchFamily="2" charset="2"/>
              <a:buChar char="§"/>
            </a:pPr>
            <a:r>
              <a:rPr lang="en-US" altLang="en-US" sz="2400"/>
              <a:t>Temporary noncompliance </a:t>
            </a:r>
          </a:p>
          <a:p>
            <a:pPr marL="319088" indent="-319088" algn="just" eaLnBrk="1" hangingPunct="1">
              <a:buFont typeface="Wingdings" pitchFamily="2" charset="2"/>
              <a:buChar char=""/>
            </a:pPr>
            <a:endParaRPr lang="en-US" altLang="en-US" sz="2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7F03F48F-C34B-134B-9A98-D500398D8FCF}"/>
              </a:ext>
            </a:extLst>
          </p:cNvPr>
          <p:cNvSpPr/>
          <p:nvPr/>
        </p:nvSpPr>
        <p:spPr>
          <a:xfrm>
            <a:off x="152400" y="990600"/>
            <a:ext cx="8763000" cy="52578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483" name="Title 1">
            <a:extLst>
              <a:ext uri="{FF2B5EF4-FFF2-40B4-BE49-F238E27FC236}">
                <a16:creationId xmlns:a16="http://schemas.microsoft.com/office/drawing/2014/main" id="{0C05FCE1-07B3-534E-8657-8F69A6DE3647}"/>
              </a:ext>
            </a:extLst>
          </p:cNvPr>
          <p:cNvSpPr>
            <a:spLocks noGrp="1"/>
          </p:cNvSpPr>
          <p:nvPr>
            <p:ph type="title"/>
          </p:nvPr>
        </p:nvSpPr>
        <p:spPr>
          <a:xfrm>
            <a:off x="-20638" y="0"/>
            <a:ext cx="9164638" cy="563563"/>
          </a:xfrm>
          <a:solidFill>
            <a:schemeClr val="bg1">
              <a:lumMod val="75000"/>
            </a:schemeClr>
          </a:solidFill>
        </p:spPr>
        <p:txBody>
          <a:bodyPr rtlCol="0">
            <a:noAutofit/>
          </a:bodyPr>
          <a:lstStyle/>
          <a:p>
            <a:pPr eaLnBrk="1" fontAlgn="auto" hangingPunct="1">
              <a:spcAft>
                <a:spcPts val="0"/>
              </a:spcAft>
              <a:defRPr/>
            </a:pPr>
            <a:r>
              <a:rPr altLang="en-US" sz="3600" b="1" dirty="0"/>
              <a:t>Stark Decision Tree</a:t>
            </a:r>
          </a:p>
        </p:txBody>
      </p:sp>
      <p:sp>
        <p:nvSpPr>
          <p:cNvPr id="4" name="Rectangle 3">
            <a:extLst>
              <a:ext uri="{FF2B5EF4-FFF2-40B4-BE49-F238E27FC236}">
                <a16:creationId xmlns:a16="http://schemas.microsoft.com/office/drawing/2014/main" id="{6C840230-E310-484B-960F-4C649E15E4D3}"/>
              </a:ext>
            </a:extLst>
          </p:cNvPr>
          <p:cNvSpPr>
            <a:spLocks noChangeArrowheads="1"/>
          </p:cNvSpPr>
          <p:nvPr/>
        </p:nvSpPr>
        <p:spPr bwMode="auto">
          <a:xfrm>
            <a:off x="6477000" y="4552950"/>
            <a:ext cx="1295400" cy="395288"/>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eaLnBrk="1" hangingPunct="1">
              <a:buFont typeface="Wingdings" pitchFamily="2" charset="2"/>
              <a:buNone/>
              <a:defRPr/>
            </a:pPr>
            <a:endParaRPr lang="en-US" altLang="en-US" sz="2000" i="1" dirty="0">
              <a:cs typeface="Arial" charset="0"/>
            </a:endParaRPr>
          </a:p>
        </p:txBody>
      </p:sp>
      <p:sp>
        <p:nvSpPr>
          <p:cNvPr id="5" name="Rectangle 4">
            <a:extLst>
              <a:ext uri="{FF2B5EF4-FFF2-40B4-BE49-F238E27FC236}">
                <a16:creationId xmlns:a16="http://schemas.microsoft.com/office/drawing/2014/main" id="{4759EDC9-1424-3244-9472-CCE7A13744D7}"/>
              </a:ext>
            </a:extLst>
          </p:cNvPr>
          <p:cNvSpPr>
            <a:spLocks noChangeArrowheads="1"/>
          </p:cNvSpPr>
          <p:nvPr/>
        </p:nvSpPr>
        <p:spPr bwMode="auto">
          <a:xfrm>
            <a:off x="457200" y="4552950"/>
            <a:ext cx="6019800" cy="395288"/>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algn="ctr" eaLnBrk="1" hangingPunct="1">
              <a:buFont typeface="Wingdings" pitchFamily="2" charset="2"/>
              <a:buNone/>
              <a:defRPr/>
            </a:pPr>
            <a:r>
              <a:rPr lang="en-US" altLang="en-US" sz="1400" i="1" dirty="0">
                <a:cs typeface="Arial" charset="0"/>
              </a:rPr>
              <a:t>If No</a:t>
            </a:r>
          </a:p>
        </p:txBody>
      </p:sp>
      <p:sp>
        <p:nvSpPr>
          <p:cNvPr id="6" name="Rectangle 5">
            <a:extLst>
              <a:ext uri="{FF2B5EF4-FFF2-40B4-BE49-F238E27FC236}">
                <a16:creationId xmlns:a16="http://schemas.microsoft.com/office/drawing/2014/main" id="{0EEC0672-D53B-DD4D-B132-4E90363D29A0}"/>
              </a:ext>
            </a:extLst>
          </p:cNvPr>
          <p:cNvSpPr>
            <a:spLocks noChangeArrowheads="1"/>
          </p:cNvSpPr>
          <p:nvPr/>
        </p:nvSpPr>
        <p:spPr bwMode="auto">
          <a:xfrm>
            <a:off x="6477000" y="5343525"/>
            <a:ext cx="1295400" cy="395288"/>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eaLnBrk="1" hangingPunct="1">
              <a:buFont typeface="Wingdings" pitchFamily="2" charset="2"/>
              <a:buNone/>
              <a:defRPr/>
            </a:pPr>
            <a:endParaRPr lang="en-US" altLang="en-US" sz="2000" i="1" dirty="0">
              <a:cs typeface="Arial" charset="0"/>
            </a:endParaRPr>
          </a:p>
        </p:txBody>
      </p:sp>
      <p:sp>
        <p:nvSpPr>
          <p:cNvPr id="7" name="Rectangle 6">
            <a:extLst>
              <a:ext uri="{FF2B5EF4-FFF2-40B4-BE49-F238E27FC236}">
                <a16:creationId xmlns:a16="http://schemas.microsoft.com/office/drawing/2014/main" id="{93C19DBF-BC50-4844-A73F-A5B3E72FB4D9}"/>
              </a:ext>
            </a:extLst>
          </p:cNvPr>
          <p:cNvSpPr>
            <a:spLocks noChangeArrowheads="1"/>
          </p:cNvSpPr>
          <p:nvPr/>
        </p:nvSpPr>
        <p:spPr bwMode="auto">
          <a:xfrm>
            <a:off x="457200" y="5343525"/>
            <a:ext cx="6019800" cy="395288"/>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algn="ctr" eaLnBrk="1" hangingPunct="1">
              <a:buFont typeface="Wingdings" pitchFamily="2" charset="2"/>
              <a:buNone/>
              <a:defRPr/>
            </a:pPr>
            <a:r>
              <a:rPr lang="en-US" altLang="en-US" sz="1400" i="1" dirty="0">
                <a:cs typeface="Arial" charset="0"/>
              </a:rPr>
              <a:t>If Yes</a:t>
            </a:r>
          </a:p>
        </p:txBody>
      </p:sp>
      <p:sp>
        <p:nvSpPr>
          <p:cNvPr id="8" name="Rectangle 7">
            <a:extLst>
              <a:ext uri="{FF2B5EF4-FFF2-40B4-BE49-F238E27FC236}">
                <a16:creationId xmlns:a16="http://schemas.microsoft.com/office/drawing/2014/main" id="{B02FB343-0CCB-7A4F-865B-37788A225D94}"/>
              </a:ext>
            </a:extLst>
          </p:cNvPr>
          <p:cNvSpPr>
            <a:spLocks noChangeArrowheads="1"/>
          </p:cNvSpPr>
          <p:nvPr/>
        </p:nvSpPr>
        <p:spPr bwMode="auto">
          <a:xfrm>
            <a:off x="6477000" y="5738813"/>
            <a:ext cx="1295400" cy="395287"/>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eaLnBrk="1" hangingPunct="1">
              <a:buFont typeface="Wingdings" pitchFamily="2" charset="2"/>
              <a:buNone/>
              <a:defRPr/>
            </a:pPr>
            <a:endParaRPr lang="en-US" altLang="en-US" sz="2000" i="1" dirty="0">
              <a:cs typeface="Arial" charset="0"/>
            </a:endParaRPr>
          </a:p>
        </p:txBody>
      </p:sp>
      <p:sp>
        <p:nvSpPr>
          <p:cNvPr id="9" name="Rectangle 8">
            <a:extLst>
              <a:ext uri="{FF2B5EF4-FFF2-40B4-BE49-F238E27FC236}">
                <a16:creationId xmlns:a16="http://schemas.microsoft.com/office/drawing/2014/main" id="{9CDC24E4-D249-0146-ABFE-46BD7851584B}"/>
              </a:ext>
            </a:extLst>
          </p:cNvPr>
          <p:cNvSpPr>
            <a:spLocks noChangeArrowheads="1"/>
          </p:cNvSpPr>
          <p:nvPr/>
        </p:nvSpPr>
        <p:spPr bwMode="auto">
          <a:xfrm>
            <a:off x="457200" y="5738813"/>
            <a:ext cx="6019800" cy="395287"/>
          </a:xfrm>
          <a:prstGeom prst="rect">
            <a:avLst/>
          </a:prstGeom>
          <a:solidFill>
            <a:schemeClr val="tx1">
              <a:lumMod val="75000"/>
              <a:lumOff val="25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algn="ctr" eaLnBrk="1" hangingPunct="1">
              <a:buFont typeface="Wingdings" pitchFamily="2" charset="2"/>
              <a:buNone/>
              <a:defRPr/>
            </a:pPr>
            <a:r>
              <a:rPr lang="en-US" altLang="en-US" sz="2000" i="1" dirty="0">
                <a:solidFill>
                  <a:schemeClr val="bg1"/>
                </a:solidFill>
                <a:cs typeface="Arial" charset="0"/>
              </a:rPr>
              <a:t>Okay!</a:t>
            </a:r>
          </a:p>
        </p:txBody>
      </p:sp>
      <p:sp>
        <p:nvSpPr>
          <p:cNvPr id="10" name="Rectangle 9">
            <a:extLst>
              <a:ext uri="{FF2B5EF4-FFF2-40B4-BE49-F238E27FC236}">
                <a16:creationId xmlns:a16="http://schemas.microsoft.com/office/drawing/2014/main" id="{625752EE-AF6C-C347-88EE-3099E3D2E8E2}"/>
              </a:ext>
            </a:extLst>
          </p:cNvPr>
          <p:cNvSpPr>
            <a:spLocks noChangeArrowheads="1"/>
          </p:cNvSpPr>
          <p:nvPr/>
        </p:nvSpPr>
        <p:spPr bwMode="auto">
          <a:xfrm>
            <a:off x="6477000" y="3762375"/>
            <a:ext cx="1295400" cy="395288"/>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eaLnBrk="1" hangingPunct="1">
              <a:buFont typeface="Wingdings" pitchFamily="2" charset="2"/>
              <a:buNone/>
              <a:defRPr/>
            </a:pPr>
            <a:endParaRPr lang="en-US" altLang="en-US" sz="2000" i="1" dirty="0">
              <a:cs typeface="Arial" charset="0"/>
            </a:endParaRPr>
          </a:p>
        </p:txBody>
      </p:sp>
      <p:sp>
        <p:nvSpPr>
          <p:cNvPr id="11" name="Rectangle 10">
            <a:extLst>
              <a:ext uri="{FF2B5EF4-FFF2-40B4-BE49-F238E27FC236}">
                <a16:creationId xmlns:a16="http://schemas.microsoft.com/office/drawing/2014/main" id="{1283D44C-AAC7-1741-BCDD-8FBC2AAC0D5B}"/>
              </a:ext>
            </a:extLst>
          </p:cNvPr>
          <p:cNvSpPr>
            <a:spLocks noChangeArrowheads="1"/>
          </p:cNvSpPr>
          <p:nvPr/>
        </p:nvSpPr>
        <p:spPr bwMode="auto">
          <a:xfrm>
            <a:off x="457200" y="3762375"/>
            <a:ext cx="6019800" cy="395288"/>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algn="ctr" eaLnBrk="1" hangingPunct="1">
              <a:buFont typeface="Wingdings" pitchFamily="2" charset="2"/>
              <a:buNone/>
              <a:defRPr/>
            </a:pPr>
            <a:r>
              <a:rPr lang="en-US" altLang="en-US" sz="1400" i="1" dirty="0">
                <a:cs typeface="Arial" charset="0"/>
              </a:rPr>
              <a:t>If Yes</a:t>
            </a:r>
          </a:p>
        </p:txBody>
      </p:sp>
      <p:sp>
        <p:nvSpPr>
          <p:cNvPr id="12" name="Rectangle 11">
            <a:extLst>
              <a:ext uri="{FF2B5EF4-FFF2-40B4-BE49-F238E27FC236}">
                <a16:creationId xmlns:a16="http://schemas.microsoft.com/office/drawing/2014/main" id="{E8BD0CFD-66AA-404A-86ED-491373346D44}"/>
              </a:ext>
            </a:extLst>
          </p:cNvPr>
          <p:cNvSpPr>
            <a:spLocks noChangeArrowheads="1"/>
          </p:cNvSpPr>
          <p:nvPr/>
        </p:nvSpPr>
        <p:spPr bwMode="auto">
          <a:xfrm>
            <a:off x="6477000" y="2971800"/>
            <a:ext cx="1295400" cy="395288"/>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eaLnBrk="1" hangingPunct="1">
              <a:buFont typeface="Wingdings" pitchFamily="2" charset="2"/>
              <a:buNone/>
              <a:defRPr/>
            </a:pPr>
            <a:endParaRPr lang="en-US" altLang="en-US" sz="2000" i="1" dirty="0">
              <a:cs typeface="Arial" charset="0"/>
            </a:endParaRPr>
          </a:p>
        </p:txBody>
      </p:sp>
      <p:sp>
        <p:nvSpPr>
          <p:cNvPr id="13" name="Rectangle 12">
            <a:extLst>
              <a:ext uri="{FF2B5EF4-FFF2-40B4-BE49-F238E27FC236}">
                <a16:creationId xmlns:a16="http://schemas.microsoft.com/office/drawing/2014/main" id="{5DBA76B1-1CFB-1E4F-8365-DF2CBA2E5FA7}"/>
              </a:ext>
            </a:extLst>
          </p:cNvPr>
          <p:cNvSpPr>
            <a:spLocks noChangeArrowheads="1"/>
          </p:cNvSpPr>
          <p:nvPr/>
        </p:nvSpPr>
        <p:spPr bwMode="auto">
          <a:xfrm>
            <a:off x="457200" y="2971800"/>
            <a:ext cx="6019800" cy="395288"/>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algn="ctr" eaLnBrk="1" hangingPunct="1">
              <a:buFont typeface="Wingdings" pitchFamily="2" charset="2"/>
              <a:buNone/>
              <a:defRPr/>
            </a:pPr>
            <a:r>
              <a:rPr lang="en-US" altLang="en-US" sz="1400" i="1" dirty="0">
                <a:cs typeface="Arial" charset="0"/>
              </a:rPr>
              <a:t>If Yes</a:t>
            </a:r>
          </a:p>
        </p:txBody>
      </p:sp>
      <p:sp>
        <p:nvSpPr>
          <p:cNvPr id="14" name="Rectangle 13">
            <a:extLst>
              <a:ext uri="{FF2B5EF4-FFF2-40B4-BE49-F238E27FC236}">
                <a16:creationId xmlns:a16="http://schemas.microsoft.com/office/drawing/2014/main" id="{30B6B3DC-FEEB-9446-848B-6DDD6F19F03E}"/>
              </a:ext>
            </a:extLst>
          </p:cNvPr>
          <p:cNvSpPr>
            <a:spLocks noChangeArrowheads="1"/>
          </p:cNvSpPr>
          <p:nvPr/>
        </p:nvSpPr>
        <p:spPr bwMode="auto">
          <a:xfrm>
            <a:off x="6477000" y="2176463"/>
            <a:ext cx="1295400" cy="395287"/>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eaLnBrk="1" hangingPunct="1">
              <a:buFont typeface="Wingdings" pitchFamily="2" charset="2"/>
              <a:buNone/>
              <a:defRPr/>
            </a:pPr>
            <a:endParaRPr lang="en-US" altLang="en-US" sz="2000" i="1" dirty="0">
              <a:cs typeface="Arial" charset="0"/>
            </a:endParaRPr>
          </a:p>
        </p:txBody>
      </p:sp>
      <p:sp>
        <p:nvSpPr>
          <p:cNvPr id="15" name="Rectangle 14">
            <a:extLst>
              <a:ext uri="{FF2B5EF4-FFF2-40B4-BE49-F238E27FC236}">
                <a16:creationId xmlns:a16="http://schemas.microsoft.com/office/drawing/2014/main" id="{4A10BC2C-421E-1844-939C-347A74C781B1}"/>
              </a:ext>
            </a:extLst>
          </p:cNvPr>
          <p:cNvSpPr>
            <a:spLocks noChangeArrowheads="1"/>
          </p:cNvSpPr>
          <p:nvPr/>
        </p:nvSpPr>
        <p:spPr bwMode="auto">
          <a:xfrm>
            <a:off x="457200" y="2176463"/>
            <a:ext cx="6019800" cy="395287"/>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algn="ctr" eaLnBrk="1" hangingPunct="1">
              <a:buFont typeface="Wingdings" pitchFamily="2" charset="2"/>
              <a:buNone/>
              <a:defRPr/>
            </a:pPr>
            <a:r>
              <a:rPr lang="en-US" altLang="en-US" sz="1400" i="1" dirty="0">
                <a:cs typeface="Arial" charset="0"/>
              </a:rPr>
              <a:t>If Yes</a:t>
            </a:r>
          </a:p>
        </p:txBody>
      </p:sp>
      <p:sp>
        <p:nvSpPr>
          <p:cNvPr id="16" name="Rectangle 15">
            <a:extLst>
              <a:ext uri="{FF2B5EF4-FFF2-40B4-BE49-F238E27FC236}">
                <a16:creationId xmlns:a16="http://schemas.microsoft.com/office/drawing/2014/main" id="{4243F2AD-82A3-884C-9399-367C96B9425A}"/>
              </a:ext>
            </a:extLst>
          </p:cNvPr>
          <p:cNvSpPr>
            <a:spLocks noChangeArrowheads="1"/>
          </p:cNvSpPr>
          <p:nvPr/>
        </p:nvSpPr>
        <p:spPr bwMode="auto">
          <a:xfrm>
            <a:off x="6477000" y="1385888"/>
            <a:ext cx="1295400" cy="395287"/>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eaLnBrk="1" hangingPunct="1">
              <a:buFont typeface="Wingdings" pitchFamily="2" charset="2"/>
              <a:buNone/>
              <a:defRPr/>
            </a:pPr>
            <a:endParaRPr lang="en-US" altLang="en-US" sz="2000" i="1" dirty="0">
              <a:cs typeface="Arial" charset="0"/>
            </a:endParaRPr>
          </a:p>
        </p:txBody>
      </p:sp>
      <p:sp>
        <p:nvSpPr>
          <p:cNvPr id="17" name="Rectangle 16">
            <a:extLst>
              <a:ext uri="{FF2B5EF4-FFF2-40B4-BE49-F238E27FC236}">
                <a16:creationId xmlns:a16="http://schemas.microsoft.com/office/drawing/2014/main" id="{41B46A5D-6616-7840-8B95-936D7124997C}"/>
              </a:ext>
            </a:extLst>
          </p:cNvPr>
          <p:cNvSpPr>
            <a:spLocks noChangeArrowheads="1"/>
          </p:cNvSpPr>
          <p:nvPr/>
        </p:nvSpPr>
        <p:spPr bwMode="auto">
          <a:xfrm>
            <a:off x="457200" y="1385888"/>
            <a:ext cx="6019800" cy="395287"/>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algn="ctr" eaLnBrk="1" hangingPunct="1">
              <a:buFont typeface="Wingdings" pitchFamily="2" charset="2"/>
              <a:buNone/>
              <a:defRPr/>
            </a:pPr>
            <a:r>
              <a:rPr lang="en-US" altLang="en-US" sz="1400" i="1" dirty="0">
                <a:cs typeface="Arial" charset="0"/>
              </a:rPr>
              <a:t>If Yes</a:t>
            </a:r>
          </a:p>
        </p:txBody>
      </p:sp>
      <p:sp>
        <p:nvSpPr>
          <p:cNvPr id="18" name="Rectangle 17">
            <a:extLst>
              <a:ext uri="{FF2B5EF4-FFF2-40B4-BE49-F238E27FC236}">
                <a16:creationId xmlns:a16="http://schemas.microsoft.com/office/drawing/2014/main" id="{3B09B4A9-283E-2C4C-B272-B47275B959C8}"/>
              </a:ext>
            </a:extLst>
          </p:cNvPr>
          <p:cNvSpPr>
            <a:spLocks noChangeArrowheads="1"/>
          </p:cNvSpPr>
          <p:nvPr/>
        </p:nvSpPr>
        <p:spPr bwMode="auto">
          <a:xfrm>
            <a:off x="6477000" y="4948238"/>
            <a:ext cx="1295400" cy="395287"/>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eaLnBrk="1" hangingPunct="1">
              <a:buFont typeface="Wingdings" pitchFamily="2" charset="2"/>
              <a:buNone/>
              <a:defRPr/>
            </a:pPr>
            <a:endParaRPr lang="en-US" altLang="en-US" sz="2000" i="1" dirty="0">
              <a:cs typeface="Arial" charset="0"/>
            </a:endParaRPr>
          </a:p>
        </p:txBody>
      </p:sp>
      <p:sp>
        <p:nvSpPr>
          <p:cNvPr id="19" name="Rectangle 18">
            <a:extLst>
              <a:ext uri="{FF2B5EF4-FFF2-40B4-BE49-F238E27FC236}">
                <a16:creationId xmlns:a16="http://schemas.microsoft.com/office/drawing/2014/main" id="{86BC7ED3-A4EB-2F49-87BC-09CBD23FADE4}"/>
              </a:ext>
            </a:extLst>
          </p:cNvPr>
          <p:cNvSpPr>
            <a:spLocks noChangeArrowheads="1"/>
          </p:cNvSpPr>
          <p:nvPr/>
        </p:nvSpPr>
        <p:spPr bwMode="auto">
          <a:xfrm>
            <a:off x="457200" y="4948238"/>
            <a:ext cx="6019800" cy="395287"/>
          </a:xfrm>
          <a:prstGeom prst="rect">
            <a:avLst/>
          </a:prstGeom>
          <a:solidFill>
            <a:schemeClr val="bg2">
              <a:lumMod val="25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algn="ctr" eaLnBrk="1" hangingPunct="1">
              <a:buFont typeface="Wingdings" pitchFamily="2" charset="2"/>
              <a:buNone/>
              <a:defRPr/>
            </a:pPr>
            <a:r>
              <a:rPr lang="en-US" altLang="en-US" sz="1400" dirty="0">
                <a:solidFill>
                  <a:schemeClr val="bg2"/>
                </a:solidFill>
                <a:cs typeface="Arial" charset="0"/>
              </a:rPr>
              <a:t>6. Is there a regulatory exception?</a:t>
            </a:r>
          </a:p>
        </p:txBody>
      </p:sp>
      <p:sp>
        <p:nvSpPr>
          <p:cNvPr id="20" name="Rectangle 19">
            <a:extLst>
              <a:ext uri="{FF2B5EF4-FFF2-40B4-BE49-F238E27FC236}">
                <a16:creationId xmlns:a16="http://schemas.microsoft.com/office/drawing/2014/main" id="{3058D706-8500-C94F-AFEE-1CCA43166F71}"/>
              </a:ext>
            </a:extLst>
          </p:cNvPr>
          <p:cNvSpPr>
            <a:spLocks noChangeArrowheads="1"/>
          </p:cNvSpPr>
          <p:nvPr/>
        </p:nvSpPr>
        <p:spPr bwMode="auto">
          <a:xfrm>
            <a:off x="6477000" y="4157663"/>
            <a:ext cx="1295400" cy="395287"/>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eaLnBrk="1" hangingPunct="1">
              <a:buFont typeface="Wingdings" pitchFamily="2" charset="2"/>
              <a:buNone/>
              <a:defRPr/>
            </a:pPr>
            <a:r>
              <a:rPr lang="en-US" altLang="en-US" sz="1600" i="1" dirty="0">
                <a:cs typeface="Arial" charset="0"/>
              </a:rPr>
              <a:t>If Yes</a:t>
            </a:r>
          </a:p>
        </p:txBody>
      </p:sp>
      <p:sp>
        <p:nvSpPr>
          <p:cNvPr id="21" name="Rectangle 20">
            <a:extLst>
              <a:ext uri="{FF2B5EF4-FFF2-40B4-BE49-F238E27FC236}">
                <a16:creationId xmlns:a16="http://schemas.microsoft.com/office/drawing/2014/main" id="{B7E49FF5-9D31-D240-9568-E09C043D54E7}"/>
              </a:ext>
            </a:extLst>
          </p:cNvPr>
          <p:cNvSpPr>
            <a:spLocks noChangeArrowheads="1"/>
          </p:cNvSpPr>
          <p:nvPr/>
        </p:nvSpPr>
        <p:spPr bwMode="auto">
          <a:xfrm>
            <a:off x="457200" y="4157663"/>
            <a:ext cx="6019800" cy="395287"/>
          </a:xfrm>
          <a:prstGeom prst="rect">
            <a:avLst/>
          </a:prstGeom>
          <a:solidFill>
            <a:schemeClr val="bg2">
              <a:lumMod val="25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algn="ctr" eaLnBrk="1" hangingPunct="1">
              <a:buFont typeface="Wingdings" pitchFamily="2" charset="2"/>
              <a:buNone/>
              <a:defRPr/>
            </a:pPr>
            <a:r>
              <a:rPr lang="en-US" altLang="en-US" sz="1400" dirty="0">
                <a:solidFill>
                  <a:schemeClr val="bg2"/>
                </a:solidFill>
                <a:cs typeface="Arial" charset="0"/>
              </a:rPr>
              <a:t>5. Is there a statutory exception?</a:t>
            </a:r>
          </a:p>
        </p:txBody>
      </p:sp>
      <p:sp>
        <p:nvSpPr>
          <p:cNvPr id="22" name="Rectangle 21">
            <a:extLst>
              <a:ext uri="{FF2B5EF4-FFF2-40B4-BE49-F238E27FC236}">
                <a16:creationId xmlns:a16="http://schemas.microsoft.com/office/drawing/2014/main" id="{8DBE89DB-2924-7649-AEB4-5B9EEB0677FA}"/>
              </a:ext>
            </a:extLst>
          </p:cNvPr>
          <p:cNvSpPr>
            <a:spLocks noChangeArrowheads="1"/>
          </p:cNvSpPr>
          <p:nvPr/>
        </p:nvSpPr>
        <p:spPr bwMode="auto">
          <a:xfrm>
            <a:off x="6477000" y="3367088"/>
            <a:ext cx="1295400" cy="395287"/>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eaLnBrk="1" hangingPunct="1">
              <a:buFont typeface="Wingdings" pitchFamily="2" charset="2"/>
              <a:buNone/>
              <a:defRPr/>
            </a:pPr>
            <a:r>
              <a:rPr lang="en-US" altLang="en-US" sz="1600" i="1" dirty="0">
                <a:cs typeface="Arial" charset="0"/>
              </a:rPr>
              <a:t>If No</a:t>
            </a:r>
          </a:p>
        </p:txBody>
      </p:sp>
      <p:sp>
        <p:nvSpPr>
          <p:cNvPr id="23" name="Rectangle 22">
            <a:extLst>
              <a:ext uri="{FF2B5EF4-FFF2-40B4-BE49-F238E27FC236}">
                <a16:creationId xmlns:a16="http://schemas.microsoft.com/office/drawing/2014/main" id="{E5F79E1F-44FA-A944-92B5-52875F4ED7B2}"/>
              </a:ext>
            </a:extLst>
          </p:cNvPr>
          <p:cNvSpPr>
            <a:spLocks noChangeArrowheads="1"/>
          </p:cNvSpPr>
          <p:nvPr/>
        </p:nvSpPr>
        <p:spPr bwMode="auto">
          <a:xfrm>
            <a:off x="457200" y="3367088"/>
            <a:ext cx="6019800" cy="395287"/>
          </a:xfrm>
          <a:prstGeom prst="rect">
            <a:avLst/>
          </a:prstGeom>
          <a:solidFill>
            <a:schemeClr val="bg2">
              <a:lumMod val="25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algn="ctr" eaLnBrk="1" hangingPunct="1">
              <a:buFont typeface="Wingdings" pitchFamily="2" charset="2"/>
              <a:buNone/>
              <a:defRPr/>
            </a:pPr>
            <a:r>
              <a:rPr lang="en-US" altLang="en-US" sz="1400" dirty="0">
                <a:solidFill>
                  <a:schemeClr val="bg2"/>
                </a:solidFill>
                <a:cs typeface="Arial" charset="0"/>
              </a:rPr>
              <a:t>4. Is there a designated health service?</a:t>
            </a:r>
          </a:p>
        </p:txBody>
      </p:sp>
      <p:sp>
        <p:nvSpPr>
          <p:cNvPr id="24" name="Rectangle 23">
            <a:extLst>
              <a:ext uri="{FF2B5EF4-FFF2-40B4-BE49-F238E27FC236}">
                <a16:creationId xmlns:a16="http://schemas.microsoft.com/office/drawing/2014/main" id="{82B97CC0-E4DA-2F4F-8C5A-86E3E0442F0A}"/>
              </a:ext>
            </a:extLst>
          </p:cNvPr>
          <p:cNvSpPr>
            <a:spLocks noChangeArrowheads="1"/>
          </p:cNvSpPr>
          <p:nvPr/>
        </p:nvSpPr>
        <p:spPr bwMode="auto">
          <a:xfrm>
            <a:off x="6477000" y="2571750"/>
            <a:ext cx="1295400" cy="400050"/>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eaLnBrk="1" hangingPunct="1">
              <a:buFont typeface="Wingdings" pitchFamily="2" charset="2"/>
              <a:buNone/>
              <a:defRPr/>
            </a:pPr>
            <a:r>
              <a:rPr lang="en-US" altLang="en-US" sz="1600" i="1" dirty="0">
                <a:cs typeface="Arial" charset="0"/>
              </a:rPr>
              <a:t>If No</a:t>
            </a:r>
          </a:p>
        </p:txBody>
      </p:sp>
      <p:sp>
        <p:nvSpPr>
          <p:cNvPr id="25" name="Rectangle 24">
            <a:extLst>
              <a:ext uri="{FF2B5EF4-FFF2-40B4-BE49-F238E27FC236}">
                <a16:creationId xmlns:a16="http://schemas.microsoft.com/office/drawing/2014/main" id="{21D60436-EE9F-024B-8E29-E83CF3B576A1}"/>
              </a:ext>
            </a:extLst>
          </p:cNvPr>
          <p:cNvSpPr>
            <a:spLocks noChangeArrowheads="1"/>
          </p:cNvSpPr>
          <p:nvPr/>
        </p:nvSpPr>
        <p:spPr bwMode="auto">
          <a:xfrm>
            <a:off x="457200" y="2571750"/>
            <a:ext cx="6019800" cy="400050"/>
          </a:xfrm>
          <a:prstGeom prst="rect">
            <a:avLst/>
          </a:prstGeom>
          <a:solidFill>
            <a:schemeClr val="bg2">
              <a:lumMod val="25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algn="ctr" eaLnBrk="1" hangingPunct="1">
              <a:buFont typeface="Wingdings" pitchFamily="2" charset="2"/>
              <a:buNone/>
              <a:defRPr/>
            </a:pPr>
            <a:r>
              <a:rPr lang="en-US" altLang="en-US" sz="1400" dirty="0">
                <a:solidFill>
                  <a:schemeClr val="bg2"/>
                </a:solidFill>
                <a:cs typeface="Arial" charset="0"/>
              </a:rPr>
              <a:t>3. Is there a referral?</a:t>
            </a:r>
          </a:p>
        </p:txBody>
      </p:sp>
      <p:sp>
        <p:nvSpPr>
          <p:cNvPr id="26" name="Rectangle 25">
            <a:extLst>
              <a:ext uri="{FF2B5EF4-FFF2-40B4-BE49-F238E27FC236}">
                <a16:creationId xmlns:a16="http://schemas.microsoft.com/office/drawing/2014/main" id="{6C97BBBE-5F28-8649-ABC7-921B4E9C8719}"/>
              </a:ext>
            </a:extLst>
          </p:cNvPr>
          <p:cNvSpPr>
            <a:spLocks noChangeArrowheads="1"/>
          </p:cNvSpPr>
          <p:nvPr/>
        </p:nvSpPr>
        <p:spPr bwMode="auto">
          <a:xfrm>
            <a:off x="6477000" y="1781175"/>
            <a:ext cx="1295400" cy="395288"/>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eaLnBrk="1" hangingPunct="1">
              <a:buFont typeface="Wingdings" pitchFamily="2" charset="2"/>
              <a:buNone/>
              <a:defRPr/>
            </a:pPr>
            <a:r>
              <a:rPr lang="en-US" altLang="en-US" sz="1600" i="1" dirty="0">
                <a:cs typeface="Arial" charset="0"/>
              </a:rPr>
              <a:t>If No</a:t>
            </a:r>
          </a:p>
        </p:txBody>
      </p:sp>
      <p:sp>
        <p:nvSpPr>
          <p:cNvPr id="27" name="Rectangle 26">
            <a:extLst>
              <a:ext uri="{FF2B5EF4-FFF2-40B4-BE49-F238E27FC236}">
                <a16:creationId xmlns:a16="http://schemas.microsoft.com/office/drawing/2014/main" id="{1D3177A2-A393-D140-83C5-9EAAED1BAC2D}"/>
              </a:ext>
            </a:extLst>
          </p:cNvPr>
          <p:cNvSpPr>
            <a:spLocks noChangeArrowheads="1"/>
          </p:cNvSpPr>
          <p:nvPr/>
        </p:nvSpPr>
        <p:spPr bwMode="auto">
          <a:xfrm>
            <a:off x="457200" y="1752600"/>
            <a:ext cx="6019800" cy="395288"/>
          </a:xfrm>
          <a:prstGeom prst="rect">
            <a:avLst/>
          </a:prstGeom>
          <a:solidFill>
            <a:schemeClr val="bg2">
              <a:lumMod val="25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algn="ctr" eaLnBrk="1" hangingPunct="1">
              <a:buFont typeface="Wingdings" pitchFamily="2" charset="2"/>
              <a:buNone/>
              <a:defRPr/>
            </a:pPr>
            <a:r>
              <a:rPr lang="en-US" altLang="en-US" sz="1400" dirty="0">
                <a:solidFill>
                  <a:schemeClr val="bg2"/>
                </a:solidFill>
                <a:cs typeface="Arial" charset="0"/>
              </a:rPr>
              <a:t>2. Is there a direct or indirect financial relationship?</a:t>
            </a:r>
          </a:p>
        </p:txBody>
      </p:sp>
      <p:sp>
        <p:nvSpPr>
          <p:cNvPr id="28" name="Rectangle 27">
            <a:extLst>
              <a:ext uri="{FF2B5EF4-FFF2-40B4-BE49-F238E27FC236}">
                <a16:creationId xmlns:a16="http://schemas.microsoft.com/office/drawing/2014/main" id="{DB64B890-3909-D941-9165-01B459408143}"/>
              </a:ext>
            </a:extLst>
          </p:cNvPr>
          <p:cNvSpPr>
            <a:spLocks noChangeArrowheads="1"/>
          </p:cNvSpPr>
          <p:nvPr/>
        </p:nvSpPr>
        <p:spPr bwMode="auto">
          <a:xfrm>
            <a:off x="6477000" y="990600"/>
            <a:ext cx="1295400" cy="395288"/>
          </a:xfrm>
          <a:prstGeom prst="rect">
            <a:avLst/>
          </a:prstGeom>
          <a:solidFill>
            <a:schemeClr val="bg2">
              <a:lumMod val="50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eaLnBrk="1" hangingPunct="1">
              <a:buFont typeface="Wingdings" pitchFamily="2" charset="2"/>
              <a:buNone/>
              <a:defRPr/>
            </a:pPr>
            <a:r>
              <a:rPr lang="en-US" altLang="en-US" sz="1600" i="1" dirty="0">
                <a:cs typeface="Arial" charset="0"/>
              </a:rPr>
              <a:t>If No</a:t>
            </a:r>
          </a:p>
        </p:txBody>
      </p:sp>
      <p:sp>
        <p:nvSpPr>
          <p:cNvPr id="29" name="Rectangle 28">
            <a:extLst>
              <a:ext uri="{FF2B5EF4-FFF2-40B4-BE49-F238E27FC236}">
                <a16:creationId xmlns:a16="http://schemas.microsoft.com/office/drawing/2014/main" id="{885015ED-9DC7-6B4D-B755-046951DA0308}"/>
              </a:ext>
            </a:extLst>
          </p:cNvPr>
          <p:cNvSpPr>
            <a:spLocks noChangeArrowheads="1"/>
          </p:cNvSpPr>
          <p:nvPr/>
        </p:nvSpPr>
        <p:spPr bwMode="auto">
          <a:xfrm>
            <a:off x="457200" y="990600"/>
            <a:ext cx="6019800" cy="395288"/>
          </a:xfrm>
          <a:prstGeom prst="rect">
            <a:avLst/>
          </a:prstGeom>
          <a:solidFill>
            <a:schemeClr val="bg2">
              <a:lumMod val="25000"/>
            </a:schemeClr>
          </a:solidFill>
          <a:ln>
            <a:noFill/>
          </a:ln>
          <a:effectLst/>
        </p:spPr>
        <p:txBody>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algn="ctr" eaLnBrk="1" hangingPunct="1">
              <a:buFont typeface="Wingdings" pitchFamily="2" charset="2"/>
              <a:buNone/>
              <a:defRPr/>
            </a:pPr>
            <a:r>
              <a:rPr lang="en-US" altLang="en-US" sz="1400" dirty="0">
                <a:solidFill>
                  <a:schemeClr val="bg2"/>
                </a:solidFill>
                <a:cs typeface="Arial" charset="0"/>
              </a:rPr>
              <a:t>1. Is there a physician or immediate family member?</a:t>
            </a:r>
          </a:p>
        </p:txBody>
      </p:sp>
      <p:sp>
        <p:nvSpPr>
          <p:cNvPr id="131102" name="Line 29">
            <a:extLst>
              <a:ext uri="{FF2B5EF4-FFF2-40B4-BE49-F238E27FC236}">
                <a16:creationId xmlns:a16="http://schemas.microsoft.com/office/drawing/2014/main" id="{2F90CC7B-60E9-FD49-BF1D-B85B265B0013}"/>
              </a:ext>
            </a:extLst>
          </p:cNvPr>
          <p:cNvSpPr>
            <a:spLocks noChangeShapeType="1"/>
          </p:cNvSpPr>
          <p:nvPr/>
        </p:nvSpPr>
        <p:spPr bwMode="auto">
          <a:xfrm>
            <a:off x="457200" y="990600"/>
            <a:ext cx="0" cy="395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03" name="Line 30">
            <a:extLst>
              <a:ext uri="{FF2B5EF4-FFF2-40B4-BE49-F238E27FC236}">
                <a16:creationId xmlns:a16="http://schemas.microsoft.com/office/drawing/2014/main" id="{5682A0B5-7638-6B4D-843A-0594C8E9C9F4}"/>
              </a:ext>
            </a:extLst>
          </p:cNvPr>
          <p:cNvSpPr>
            <a:spLocks noChangeShapeType="1"/>
          </p:cNvSpPr>
          <p:nvPr/>
        </p:nvSpPr>
        <p:spPr bwMode="auto">
          <a:xfrm>
            <a:off x="7772400" y="990600"/>
            <a:ext cx="0" cy="395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04" name="Line 31">
            <a:extLst>
              <a:ext uri="{FF2B5EF4-FFF2-40B4-BE49-F238E27FC236}">
                <a16:creationId xmlns:a16="http://schemas.microsoft.com/office/drawing/2014/main" id="{F5F657B5-133B-8741-8D01-7BC69C4C4BF0}"/>
              </a:ext>
            </a:extLst>
          </p:cNvPr>
          <p:cNvSpPr>
            <a:spLocks noChangeShapeType="1"/>
          </p:cNvSpPr>
          <p:nvPr/>
        </p:nvSpPr>
        <p:spPr bwMode="auto">
          <a:xfrm>
            <a:off x="457200" y="762000"/>
            <a:ext cx="6019800" cy="0"/>
          </a:xfrm>
          <a:prstGeom prst="line">
            <a:avLst/>
          </a:prstGeom>
          <a:noFill/>
          <a:ln w="12700" cap="sq">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05" name="Line 32">
            <a:extLst>
              <a:ext uri="{FF2B5EF4-FFF2-40B4-BE49-F238E27FC236}">
                <a16:creationId xmlns:a16="http://schemas.microsoft.com/office/drawing/2014/main" id="{18237CFA-3FAE-7D4C-AC21-014D5248D7EE}"/>
              </a:ext>
            </a:extLst>
          </p:cNvPr>
          <p:cNvSpPr>
            <a:spLocks noChangeShapeType="1"/>
          </p:cNvSpPr>
          <p:nvPr/>
        </p:nvSpPr>
        <p:spPr bwMode="auto">
          <a:xfrm>
            <a:off x="457200" y="1385888"/>
            <a:ext cx="0" cy="395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06" name="Line 33">
            <a:extLst>
              <a:ext uri="{FF2B5EF4-FFF2-40B4-BE49-F238E27FC236}">
                <a16:creationId xmlns:a16="http://schemas.microsoft.com/office/drawing/2014/main" id="{C21C3C4E-D08B-1F49-930B-79C622976003}"/>
              </a:ext>
            </a:extLst>
          </p:cNvPr>
          <p:cNvSpPr>
            <a:spLocks noChangeShapeType="1"/>
          </p:cNvSpPr>
          <p:nvPr/>
        </p:nvSpPr>
        <p:spPr bwMode="auto">
          <a:xfrm>
            <a:off x="457200" y="1385888"/>
            <a:ext cx="6019800" cy="0"/>
          </a:xfrm>
          <a:prstGeom prst="line">
            <a:avLst/>
          </a:prstGeom>
          <a:noFill/>
          <a:ln w="12700">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07" name="Line 34">
            <a:extLst>
              <a:ext uri="{FF2B5EF4-FFF2-40B4-BE49-F238E27FC236}">
                <a16:creationId xmlns:a16="http://schemas.microsoft.com/office/drawing/2014/main" id="{B3ED7F44-90E9-C14A-B825-917DE05D8032}"/>
              </a:ext>
            </a:extLst>
          </p:cNvPr>
          <p:cNvSpPr>
            <a:spLocks noChangeShapeType="1"/>
          </p:cNvSpPr>
          <p:nvPr/>
        </p:nvSpPr>
        <p:spPr bwMode="auto">
          <a:xfrm>
            <a:off x="457200" y="1781175"/>
            <a:ext cx="0" cy="395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08" name="Line 35">
            <a:extLst>
              <a:ext uri="{FF2B5EF4-FFF2-40B4-BE49-F238E27FC236}">
                <a16:creationId xmlns:a16="http://schemas.microsoft.com/office/drawing/2014/main" id="{73A893F8-C09A-1B4E-ABF9-AA93444BCDF1}"/>
              </a:ext>
            </a:extLst>
          </p:cNvPr>
          <p:cNvSpPr>
            <a:spLocks noChangeShapeType="1"/>
          </p:cNvSpPr>
          <p:nvPr/>
        </p:nvSpPr>
        <p:spPr bwMode="auto">
          <a:xfrm>
            <a:off x="457200" y="1781175"/>
            <a:ext cx="6019800" cy="0"/>
          </a:xfrm>
          <a:prstGeom prst="line">
            <a:avLst/>
          </a:prstGeom>
          <a:noFill/>
          <a:ln w="12700">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09" name="Line 36">
            <a:extLst>
              <a:ext uri="{FF2B5EF4-FFF2-40B4-BE49-F238E27FC236}">
                <a16:creationId xmlns:a16="http://schemas.microsoft.com/office/drawing/2014/main" id="{2EA47492-9971-FE4C-8252-C58B2F5535AC}"/>
              </a:ext>
            </a:extLst>
          </p:cNvPr>
          <p:cNvSpPr>
            <a:spLocks noChangeShapeType="1"/>
          </p:cNvSpPr>
          <p:nvPr/>
        </p:nvSpPr>
        <p:spPr bwMode="auto">
          <a:xfrm>
            <a:off x="457200" y="2176463"/>
            <a:ext cx="0" cy="395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10" name="Line 37">
            <a:extLst>
              <a:ext uri="{FF2B5EF4-FFF2-40B4-BE49-F238E27FC236}">
                <a16:creationId xmlns:a16="http://schemas.microsoft.com/office/drawing/2014/main" id="{448783EA-37D5-8840-BD18-F39D9F683E81}"/>
              </a:ext>
            </a:extLst>
          </p:cNvPr>
          <p:cNvSpPr>
            <a:spLocks noChangeShapeType="1"/>
          </p:cNvSpPr>
          <p:nvPr/>
        </p:nvSpPr>
        <p:spPr bwMode="auto">
          <a:xfrm>
            <a:off x="457200" y="2176463"/>
            <a:ext cx="6019800" cy="0"/>
          </a:xfrm>
          <a:prstGeom prst="line">
            <a:avLst/>
          </a:prstGeom>
          <a:noFill/>
          <a:ln w="12700">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11" name="Line 38">
            <a:extLst>
              <a:ext uri="{FF2B5EF4-FFF2-40B4-BE49-F238E27FC236}">
                <a16:creationId xmlns:a16="http://schemas.microsoft.com/office/drawing/2014/main" id="{21A99DCE-FD9A-FF41-A2C5-B1545FCD2D0E}"/>
              </a:ext>
            </a:extLst>
          </p:cNvPr>
          <p:cNvSpPr>
            <a:spLocks noChangeShapeType="1"/>
          </p:cNvSpPr>
          <p:nvPr/>
        </p:nvSpPr>
        <p:spPr bwMode="auto">
          <a:xfrm>
            <a:off x="457200" y="2571750"/>
            <a:ext cx="0" cy="4000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12" name="Line 39">
            <a:extLst>
              <a:ext uri="{FF2B5EF4-FFF2-40B4-BE49-F238E27FC236}">
                <a16:creationId xmlns:a16="http://schemas.microsoft.com/office/drawing/2014/main" id="{49C123A2-CB5E-3D44-B6EA-0A84DD5DBD4C}"/>
              </a:ext>
            </a:extLst>
          </p:cNvPr>
          <p:cNvSpPr>
            <a:spLocks noChangeShapeType="1"/>
          </p:cNvSpPr>
          <p:nvPr/>
        </p:nvSpPr>
        <p:spPr bwMode="auto">
          <a:xfrm>
            <a:off x="457200" y="2571750"/>
            <a:ext cx="6019800" cy="0"/>
          </a:xfrm>
          <a:prstGeom prst="line">
            <a:avLst/>
          </a:prstGeom>
          <a:noFill/>
          <a:ln w="12700">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13" name="Line 40">
            <a:extLst>
              <a:ext uri="{FF2B5EF4-FFF2-40B4-BE49-F238E27FC236}">
                <a16:creationId xmlns:a16="http://schemas.microsoft.com/office/drawing/2014/main" id="{87853378-AA30-9747-BD1B-F66846BADED0}"/>
              </a:ext>
            </a:extLst>
          </p:cNvPr>
          <p:cNvSpPr>
            <a:spLocks noChangeShapeType="1"/>
          </p:cNvSpPr>
          <p:nvPr/>
        </p:nvSpPr>
        <p:spPr bwMode="auto">
          <a:xfrm>
            <a:off x="457200" y="2971800"/>
            <a:ext cx="0" cy="395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14" name="Line 41">
            <a:extLst>
              <a:ext uri="{FF2B5EF4-FFF2-40B4-BE49-F238E27FC236}">
                <a16:creationId xmlns:a16="http://schemas.microsoft.com/office/drawing/2014/main" id="{D85C3882-A818-F14A-BC85-54D18B1C3D0B}"/>
              </a:ext>
            </a:extLst>
          </p:cNvPr>
          <p:cNvSpPr>
            <a:spLocks noChangeShapeType="1"/>
          </p:cNvSpPr>
          <p:nvPr/>
        </p:nvSpPr>
        <p:spPr bwMode="auto">
          <a:xfrm>
            <a:off x="457200" y="2971800"/>
            <a:ext cx="6019800" cy="0"/>
          </a:xfrm>
          <a:prstGeom prst="line">
            <a:avLst/>
          </a:prstGeom>
          <a:noFill/>
          <a:ln w="12700">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15" name="Line 42">
            <a:extLst>
              <a:ext uri="{FF2B5EF4-FFF2-40B4-BE49-F238E27FC236}">
                <a16:creationId xmlns:a16="http://schemas.microsoft.com/office/drawing/2014/main" id="{0722F3DB-FB1B-D941-A608-FA09A7895567}"/>
              </a:ext>
            </a:extLst>
          </p:cNvPr>
          <p:cNvSpPr>
            <a:spLocks noChangeShapeType="1"/>
          </p:cNvSpPr>
          <p:nvPr/>
        </p:nvSpPr>
        <p:spPr bwMode="auto">
          <a:xfrm>
            <a:off x="457200" y="3367088"/>
            <a:ext cx="0" cy="395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16" name="Line 43">
            <a:extLst>
              <a:ext uri="{FF2B5EF4-FFF2-40B4-BE49-F238E27FC236}">
                <a16:creationId xmlns:a16="http://schemas.microsoft.com/office/drawing/2014/main" id="{95D2AA23-E596-7A4A-9CDD-2C5F5D0F5236}"/>
              </a:ext>
            </a:extLst>
          </p:cNvPr>
          <p:cNvSpPr>
            <a:spLocks noChangeShapeType="1"/>
          </p:cNvSpPr>
          <p:nvPr/>
        </p:nvSpPr>
        <p:spPr bwMode="auto">
          <a:xfrm>
            <a:off x="457200" y="3367088"/>
            <a:ext cx="6019800" cy="0"/>
          </a:xfrm>
          <a:prstGeom prst="line">
            <a:avLst/>
          </a:prstGeom>
          <a:noFill/>
          <a:ln w="12700">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17" name="Line 44">
            <a:extLst>
              <a:ext uri="{FF2B5EF4-FFF2-40B4-BE49-F238E27FC236}">
                <a16:creationId xmlns:a16="http://schemas.microsoft.com/office/drawing/2014/main" id="{381C861B-D560-C94D-BCE0-B59E29A2BF7D}"/>
              </a:ext>
            </a:extLst>
          </p:cNvPr>
          <p:cNvSpPr>
            <a:spLocks noChangeShapeType="1"/>
          </p:cNvSpPr>
          <p:nvPr/>
        </p:nvSpPr>
        <p:spPr bwMode="auto">
          <a:xfrm>
            <a:off x="457200" y="3762375"/>
            <a:ext cx="0" cy="395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18" name="Line 45">
            <a:extLst>
              <a:ext uri="{FF2B5EF4-FFF2-40B4-BE49-F238E27FC236}">
                <a16:creationId xmlns:a16="http://schemas.microsoft.com/office/drawing/2014/main" id="{695968F8-1CB2-D246-A4A7-968399676772}"/>
              </a:ext>
            </a:extLst>
          </p:cNvPr>
          <p:cNvSpPr>
            <a:spLocks noChangeShapeType="1"/>
          </p:cNvSpPr>
          <p:nvPr/>
        </p:nvSpPr>
        <p:spPr bwMode="auto">
          <a:xfrm>
            <a:off x="457200" y="3762375"/>
            <a:ext cx="6019800" cy="0"/>
          </a:xfrm>
          <a:prstGeom prst="line">
            <a:avLst/>
          </a:prstGeom>
          <a:noFill/>
          <a:ln w="12700">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19" name="Line 46">
            <a:extLst>
              <a:ext uri="{FF2B5EF4-FFF2-40B4-BE49-F238E27FC236}">
                <a16:creationId xmlns:a16="http://schemas.microsoft.com/office/drawing/2014/main" id="{4F3DB9C8-CF8B-1447-ABCE-5F97F7FEDDA7}"/>
              </a:ext>
            </a:extLst>
          </p:cNvPr>
          <p:cNvSpPr>
            <a:spLocks noChangeShapeType="1"/>
          </p:cNvSpPr>
          <p:nvPr/>
        </p:nvSpPr>
        <p:spPr bwMode="auto">
          <a:xfrm>
            <a:off x="457200" y="4157663"/>
            <a:ext cx="0" cy="395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20" name="Line 47">
            <a:extLst>
              <a:ext uri="{FF2B5EF4-FFF2-40B4-BE49-F238E27FC236}">
                <a16:creationId xmlns:a16="http://schemas.microsoft.com/office/drawing/2014/main" id="{43EBE937-FBB7-D147-9B69-4AC66D951FD1}"/>
              </a:ext>
            </a:extLst>
          </p:cNvPr>
          <p:cNvSpPr>
            <a:spLocks noChangeShapeType="1"/>
          </p:cNvSpPr>
          <p:nvPr/>
        </p:nvSpPr>
        <p:spPr bwMode="auto">
          <a:xfrm>
            <a:off x="457200" y="4157663"/>
            <a:ext cx="6019800" cy="0"/>
          </a:xfrm>
          <a:prstGeom prst="line">
            <a:avLst/>
          </a:prstGeom>
          <a:noFill/>
          <a:ln w="12700">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21" name="Line 48">
            <a:extLst>
              <a:ext uri="{FF2B5EF4-FFF2-40B4-BE49-F238E27FC236}">
                <a16:creationId xmlns:a16="http://schemas.microsoft.com/office/drawing/2014/main" id="{17A87BD4-CF5B-B04B-9DC6-3ABB6FB3DDEC}"/>
              </a:ext>
            </a:extLst>
          </p:cNvPr>
          <p:cNvSpPr>
            <a:spLocks noChangeShapeType="1"/>
          </p:cNvSpPr>
          <p:nvPr/>
        </p:nvSpPr>
        <p:spPr bwMode="auto">
          <a:xfrm>
            <a:off x="457200" y="4552950"/>
            <a:ext cx="0" cy="7905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22" name="Line 49">
            <a:extLst>
              <a:ext uri="{FF2B5EF4-FFF2-40B4-BE49-F238E27FC236}">
                <a16:creationId xmlns:a16="http://schemas.microsoft.com/office/drawing/2014/main" id="{252B5B9E-B8CE-6940-968C-8B0F1CBA5090}"/>
              </a:ext>
            </a:extLst>
          </p:cNvPr>
          <p:cNvSpPr>
            <a:spLocks noChangeShapeType="1"/>
          </p:cNvSpPr>
          <p:nvPr/>
        </p:nvSpPr>
        <p:spPr bwMode="auto">
          <a:xfrm>
            <a:off x="457200" y="4552950"/>
            <a:ext cx="6019800" cy="0"/>
          </a:xfrm>
          <a:prstGeom prst="line">
            <a:avLst/>
          </a:prstGeom>
          <a:noFill/>
          <a:ln w="12700">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23" name="Line 50">
            <a:extLst>
              <a:ext uri="{FF2B5EF4-FFF2-40B4-BE49-F238E27FC236}">
                <a16:creationId xmlns:a16="http://schemas.microsoft.com/office/drawing/2014/main" id="{34F453A9-73B4-4946-AE28-1D952AFB766C}"/>
              </a:ext>
            </a:extLst>
          </p:cNvPr>
          <p:cNvSpPr>
            <a:spLocks noChangeShapeType="1"/>
          </p:cNvSpPr>
          <p:nvPr/>
        </p:nvSpPr>
        <p:spPr bwMode="auto">
          <a:xfrm>
            <a:off x="457200" y="5343525"/>
            <a:ext cx="0" cy="395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24" name="Line 51">
            <a:extLst>
              <a:ext uri="{FF2B5EF4-FFF2-40B4-BE49-F238E27FC236}">
                <a16:creationId xmlns:a16="http://schemas.microsoft.com/office/drawing/2014/main" id="{161AF7DB-3349-EA45-99AD-4BAA801795D4}"/>
              </a:ext>
            </a:extLst>
          </p:cNvPr>
          <p:cNvSpPr>
            <a:spLocks noChangeShapeType="1"/>
          </p:cNvSpPr>
          <p:nvPr/>
        </p:nvSpPr>
        <p:spPr bwMode="auto">
          <a:xfrm>
            <a:off x="457200" y="5343525"/>
            <a:ext cx="6019800" cy="0"/>
          </a:xfrm>
          <a:prstGeom prst="line">
            <a:avLst/>
          </a:prstGeom>
          <a:noFill/>
          <a:ln w="12700">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25" name="Line 52">
            <a:extLst>
              <a:ext uri="{FF2B5EF4-FFF2-40B4-BE49-F238E27FC236}">
                <a16:creationId xmlns:a16="http://schemas.microsoft.com/office/drawing/2014/main" id="{EDB199A9-0645-B54C-AC36-C4C21DD4FB00}"/>
              </a:ext>
            </a:extLst>
          </p:cNvPr>
          <p:cNvSpPr>
            <a:spLocks noChangeShapeType="1"/>
          </p:cNvSpPr>
          <p:nvPr/>
        </p:nvSpPr>
        <p:spPr bwMode="auto">
          <a:xfrm>
            <a:off x="457200" y="5738813"/>
            <a:ext cx="0" cy="395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26" name="Line 53">
            <a:extLst>
              <a:ext uri="{FF2B5EF4-FFF2-40B4-BE49-F238E27FC236}">
                <a16:creationId xmlns:a16="http://schemas.microsoft.com/office/drawing/2014/main" id="{83802F97-9BF2-FA4B-A291-DB56A40EB88C}"/>
              </a:ext>
            </a:extLst>
          </p:cNvPr>
          <p:cNvSpPr>
            <a:spLocks noChangeShapeType="1"/>
          </p:cNvSpPr>
          <p:nvPr/>
        </p:nvSpPr>
        <p:spPr bwMode="auto">
          <a:xfrm>
            <a:off x="457200" y="5738813"/>
            <a:ext cx="6019800" cy="0"/>
          </a:xfrm>
          <a:prstGeom prst="line">
            <a:avLst/>
          </a:prstGeom>
          <a:noFill/>
          <a:ln w="12700">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27" name="Line 54">
            <a:extLst>
              <a:ext uri="{FF2B5EF4-FFF2-40B4-BE49-F238E27FC236}">
                <a16:creationId xmlns:a16="http://schemas.microsoft.com/office/drawing/2014/main" id="{79B55FA1-B8D3-B74C-8435-C74F2FB21AFB}"/>
              </a:ext>
            </a:extLst>
          </p:cNvPr>
          <p:cNvSpPr>
            <a:spLocks noChangeShapeType="1"/>
          </p:cNvSpPr>
          <p:nvPr/>
        </p:nvSpPr>
        <p:spPr bwMode="auto">
          <a:xfrm>
            <a:off x="457200" y="6134100"/>
            <a:ext cx="6019800" cy="0"/>
          </a:xfrm>
          <a:prstGeom prst="line">
            <a:avLst/>
          </a:prstGeom>
          <a:noFill/>
          <a:ln w="12700" cap="sq">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28" name="Line 55">
            <a:extLst>
              <a:ext uri="{FF2B5EF4-FFF2-40B4-BE49-F238E27FC236}">
                <a16:creationId xmlns:a16="http://schemas.microsoft.com/office/drawing/2014/main" id="{9D54517F-E668-214B-B16C-A8F8EF9C3433}"/>
              </a:ext>
            </a:extLst>
          </p:cNvPr>
          <p:cNvSpPr>
            <a:spLocks noChangeShapeType="1"/>
          </p:cNvSpPr>
          <p:nvPr/>
        </p:nvSpPr>
        <p:spPr bwMode="auto">
          <a:xfrm>
            <a:off x="6477000" y="990600"/>
            <a:ext cx="1295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29" name="Line 56">
            <a:extLst>
              <a:ext uri="{FF2B5EF4-FFF2-40B4-BE49-F238E27FC236}">
                <a16:creationId xmlns:a16="http://schemas.microsoft.com/office/drawing/2014/main" id="{E94AFAF5-486E-DE4A-8D1D-E146D6F51AC7}"/>
              </a:ext>
            </a:extLst>
          </p:cNvPr>
          <p:cNvSpPr>
            <a:spLocks noChangeShapeType="1"/>
          </p:cNvSpPr>
          <p:nvPr/>
        </p:nvSpPr>
        <p:spPr bwMode="auto">
          <a:xfrm>
            <a:off x="7772400" y="1385888"/>
            <a:ext cx="0" cy="395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30" name="Line 57">
            <a:extLst>
              <a:ext uri="{FF2B5EF4-FFF2-40B4-BE49-F238E27FC236}">
                <a16:creationId xmlns:a16="http://schemas.microsoft.com/office/drawing/2014/main" id="{DBBEA3D8-138A-164D-AEE5-DE4A1369CDDE}"/>
              </a:ext>
            </a:extLst>
          </p:cNvPr>
          <p:cNvSpPr>
            <a:spLocks noChangeShapeType="1"/>
          </p:cNvSpPr>
          <p:nvPr/>
        </p:nvSpPr>
        <p:spPr bwMode="auto">
          <a:xfrm>
            <a:off x="7772400" y="1781175"/>
            <a:ext cx="0" cy="395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31" name="Line 58">
            <a:extLst>
              <a:ext uri="{FF2B5EF4-FFF2-40B4-BE49-F238E27FC236}">
                <a16:creationId xmlns:a16="http://schemas.microsoft.com/office/drawing/2014/main" id="{FDBD9FEA-E46D-CF47-9A78-607653D572CB}"/>
              </a:ext>
            </a:extLst>
          </p:cNvPr>
          <p:cNvSpPr>
            <a:spLocks noChangeShapeType="1"/>
          </p:cNvSpPr>
          <p:nvPr/>
        </p:nvSpPr>
        <p:spPr bwMode="auto">
          <a:xfrm>
            <a:off x="7772400" y="2176463"/>
            <a:ext cx="0" cy="395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32" name="Line 59">
            <a:extLst>
              <a:ext uri="{FF2B5EF4-FFF2-40B4-BE49-F238E27FC236}">
                <a16:creationId xmlns:a16="http://schemas.microsoft.com/office/drawing/2014/main" id="{25176B78-8808-004C-B5B7-1771687EB1ED}"/>
              </a:ext>
            </a:extLst>
          </p:cNvPr>
          <p:cNvSpPr>
            <a:spLocks noChangeShapeType="1"/>
          </p:cNvSpPr>
          <p:nvPr/>
        </p:nvSpPr>
        <p:spPr bwMode="auto">
          <a:xfrm>
            <a:off x="7772400" y="2571750"/>
            <a:ext cx="0" cy="4000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33" name="Line 60">
            <a:extLst>
              <a:ext uri="{FF2B5EF4-FFF2-40B4-BE49-F238E27FC236}">
                <a16:creationId xmlns:a16="http://schemas.microsoft.com/office/drawing/2014/main" id="{606CEABA-E5FC-434B-816A-28C82355DF0F}"/>
              </a:ext>
            </a:extLst>
          </p:cNvPr>
          <p:cNvSpPr>
            <a:spLocks noChangeShapeType="1"/>
          </p:cNvSpPr>
          <p:nvPr/>
        </p:nvSpPr>
        <p:spPr bwMode="auto">
          <a:xfrm>
            <a:off x="7772400" y="2971800"/>
            <a:ext cx="0" cy="395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34" name="Line 61">
            <a:extLst>
              <a:ext uri="{FF2B5EF4-FFF2-40B4-BE49-F238E27FC236}">
                <a16:creationId xmlns:a16="http://schemas.microsoft.com/office/drawing/2014/main" id="{04051CC8-947F-FF4F-96FD-4204D7950756}"/>
              </a:ext>
            </a:extLst>
          </p:cNvPr>
          <p:cNvSpPr>
            <a:spLocks noChangeShapeType="1"/>
          </p:cNvSpPr>
          <p:nvPr/>
        </p:nvSpPr>
        <p:spPr bwMode="auto">
          <a:xfrm>
            <a:off x="7772400" y="3367088"/>
            <a:ext cx="0" cy="395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35" name="Line 62">
            <a:extLst>
              <a:ext uri="{FF2B5EF4-FFF2-40B4-BE49-F238E27FC236}">
                <a16:creationId xmlns:a16="http://schemas.microsoft.com/office/drawing/2014/main" id="{F14F77EA-42CA-7B4B-85DC-A10FF2E4E87E}"/>
              </a:ext>
            </a:extLst>
          </p:cNvPr>
          <p:cNvSpPr>
            <a:spLocks noChangeShapeType="1"/>
          </p:cNvSpPr>
          <p:nvPr/>
        </p:nvSpPr>
        <p:spPr bwMode="auto">
          <a:xfrm>
            <a:off x="7772400" y="3762375"/>
            <a:ext cx="0" cy="395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36" name="Line 63">
            <a:extLst>
              <a:ext uri="{FF2B5EF4-FFF2-40B4-BE49-F238E27FC236}">
                <a16:creationId xmlns:a16="http://schemas.microsoft.com/office/drawing/2014/main" id="{9757B042-D42D-834A-9B95-02FD168CBEDC}"/>
              </a:ext>
            </a:extLst>
          </p:cNvPr>
          <p:cNvSpPr>
            <a:spLocks noChangeShapeType="1"/>
          </p:cNvSpPr>
          <p:nvPr/>
        </p:nvSpPr>
        <p:spPr bwMode="auto">
          <a:xfrm>
            <a:off x="7772400" y="4157663"/>
            <a:ext cx="0" cy="395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37" name="Line 64">
            <a:extLst>
              <a:ext uri="{FF2B5EF4-FFF2-40B4-BE49-F238E27FC236}">
                <a16:creationId xmlns:a16="http://schemas.microsoft.com/office/drawing/2014/main" id="{DB75D6AB-2262-E241-9A01-9C13A8D33E76}"/>
              </a:ext>
            </a:extLst>
          </p:cNvPr>
          <p:cNvSpPr>
            <a:spLocks noChangeShapeType="1"/>
          </p:cNvSpPr>
          <p:nvPr/>
        </p:nvSpPr>
        <p:spPr bwMode="auto">
          <a:xfrm>
            <a:off x="7772400" y="4552950"/>
            <a:ext cx="0" cy="7905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38" name="Line 65">
            <a:extLst>
              <a:ext uri="{FF2B5EF4-FFF2-40B4-BE49-F238E27FC236}">
                <a16:creationId xmlns:a16="http://schemas.microsoft.com/office/drawing/2014/main" id="{0A3F71FC-75FE-EF46-B9F4-15CBB16EE3F3}"/>
              </a:ext>
            </a:extLst>
          </p:cNvPr>
          <p:cNvSpPr>
            <a:spLocks noChangeShapeType="1"/>
          </p:cNvSpPr>
          <p:nvPr/>
        </p:nvSpPr>
        <p:spPr bwMode="auto">
          <a:xfrm>
            <a:off x="7772400" y="5343525"/>
            <a:ext cx="0" cy="395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39" name="Line 66">
            <a:extLst>
              <a:ext uri="{FF2B5EF4-FFF2-40B4-BE49-F238E27FC236}">
                <a16:creationId xmlns:a16="http://schemas.microsoft.com/office/drawing/2014/main" id="{EC81356C-AA74-974A-8C40-EA673A718FC9}"/>
              </a:ext>
            </a:extLst>
          </p:cNvPr>
          <p:cNvSpPr>
            <a:spLocks noChangeShapeType="1"/>
          </p:cNvSpPr>
          <p:nvPr/>
        </p:nvSpPr>
        <p:spPr bwMode="auto">
          <a:xfrm>
            <a:off x="7772400" y="5738813"/>
            <a:ext cx="0" cy="395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40" name="Line 67">
            <a:extLst>
              <a:ext uri="{FF2B5EF4-FFF2-40B4-BE49-F238E27FC236}">
                <a16:creationId xmlns:a16="http://schemas.microsoft.com/office/drawing/2014/main" id="{4160AC2D-9607-D143-8F6D-9AEC7C323B10}"/>
              </a:ext>
            </a:extLst>
          </p:cNvPr>
          <p:cNvSpPr>
            <a:spLocks noChangeShapeType="1"/>
          </p:cNvSpPr>
          <p:nvPr/>
        </p:nvSpPr>
        <p:spPr bwMode="auto">
          <a:xfrm>
            <a:off x="6477000" y="6134100"/>
            <a:ext cx="12954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rgbClr val="FFFF66"/>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41" name="Line 68">
            <a:extLst>
              <a:ext uri="{FF2B5EF4-FFF2-40B4-BE49-F238E27FC236}">
                <a16:creationId xmlns:a16="http://schemas.microsoft.com/office/drawing/2014/main" id="{178B9EAE-8939-C944-AA12-57716B8A9C59}"/>
              </a:ext>
            </a:extLst>
          </p:cNvPr>
          <p:cNvSpPr>
            <a:spLocks noChangeShapeType="1"/>
          </p:cNvSpPr>
          <p:nvPr/>
        </p:nvSpPr>
        <p:spPr bwMode="auto">
          <a:xfrm>
            <a:off x="6477000" y="990600"/>
            <a:ext cx="0" cy="395288"/>
          </a:xfrm>
          <a:prstGeom prst="line">
            <a:avLst/>
          </a:prstGeom>
          <a:noFill/>
          <a:ln w="12700" cap="sq">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42" name="Line 69">
            <a:extLst>
              <a:ext uri="{FF2B5EF4-FFF2-40B4-BE49-F238E27FC236}">
                <a16:creationId xmlns:a16="http://schemas.microsoft.com/office/drawing/2014/main" id="{5F942AD0-6D91-9240-9B89-0F4C6E37B2ED}"/>
              </a:ext>
            </a:extLst>
          </p:cNvPr>
          <p:cNvSpPr>
            <a:spLocks noChangeShapeType="1"/>
          </p:cNvSpPr>
          <p:nvPr/>
        </p:nvSpPr>
        <p:spPr bwMode="auto">
          <a:xfrm>
            <a:off x="6477000" y="1781175"/>
            <a:ext cx="0" cy="395288"/>
          </a:xfrm>
          <a:prstGeom prst="line">
            <a:avLst/>
          </a:prstGeom>
          <a:noFill/>
          <a:ln w="12700" cap="sq">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43" name="Line 70">
            <a:extLst>
              <a:ext uri="{FF2B5EF4-FFF2-40B4-BE49-F238E27FC236}">
                <a16:creationId xmlns:a16="http://schemas.microsoft.com/office/drawing/2014/main" id="{46F748E3-AC1E-9A44-A389-150405CA040D}"/>
              </a:ext>
            </a:extLst>
          </p:cNvPr>
          <p:cNvSpPr>
            <a:spLocks noChangeShapeType="1"/>
          </p:cNvSpPr>
          <p:nvPr/>
        </p:nvSpPr>
        <p:spPr bwMode="auto">
          <a:xfrm>
            <a:off x="6477000" y="2571750"/>
            <a:ext cx="0" cy="400050"/>
          </a:xfrm>
          <a:prstGeom prst="line">
            <a:avLst/>
          </a:prstGeom>
          <a:noFill/>
          <a:ln w="12700" cap="sq">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44" name="Line 71">
            <a:extLst>
              <a:ext uri="{FF2B5EF4-FFF2-40B4-BE49-F238E27FC236}">
                <a16:creationId xmlns:a16="http://schemas.microsoft.com/office/drawing/2014/main" id="{B1B79D28-7C08-224D-9E34-BF510182825A}"/>
              </a:ext>
            </a:extLst>
          </p:cNvPr>
          <p:cNvSpPr>
            <a:spLocks noChangeShapeType="1"/>
          </p:cNvSpPr>
          <p:nvPr/>
        </p:nvSpPr>
        <p:spPr bwMode="auto">
          <a:xfrm>
            <a:off x="6477000" y="3367088"/>
            <a:ext cx="0" cy="395287"/>
          </a:xfrm>
          <a:prstGeom prst="line">
            <a:avLst/>
          </a:prstGeom>
          <a:noFill/>
          <a:ln w="12700" cap="sq">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45" name="Line 72">
            <a:extLst>
              <a:ext uri="{FF2B5EF4-FFF2-40B4-BE49-F238E27FC236}">
                <a16:creationId xmlns:a16="http://schemas.microsoft.com/office/drawing/2014/main" id="{76BC9CAF-424C-AE49-BFF1-03F61869E526}"/>
              </a:ext>
            </a:extLst>
          </p:cNvPr>
          <p:cNvSpPr>
            <a:spLocks noChangeShapeType="1"/>
          </p:cNvSpPr>
          <p:nvPr/>
        </p:nvSpPr>
        <p:spPr bwMode="auto">
          <a:xfrm>
            <a:off x="6477000" y="4157663"/>
            <a:ext cx="0" cy="395287"/>
          </a:xfrm>
          <a:prstGeom prst="line">
            <a:avLst/>
          </a:prstGeom>
          <a:noFill/>
          <a:ln w="12700" cap="sq">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46" name="Line 73">
            <a:extLst>
              <a:ext uri="{FF2B5EF4-FFF2-40B4-BE49-F238E27FC236}">
                <a16:creationId xmlns:a16="http://schemas.microsoft.com/office/drawing/2014/main" id="{DAB9FB1E-EF6F-124F-B095-E4ACFAA3C021}"/>
              </a:ext>
            </a:extLst>
          </p:cNvPr>
          <p:cNvSpPr>
            <a:spLocks noChangeShapeType="1"/>
          </p:cNvSpPr>
          <p:nvPr/>
        </p:nvSpPr>
        <p:spPr bwMode="auto">
          <a:xfrm>
            <a:off x="457200" y="4948238"/>
            <a:ext cx="6019800" cy="0"/>
          </a:xfrm>
          <a:prstGeom prst="line">
            <a:avLst/>
          </a:prstGeom>
          <a:noFill/>
          <a:ln w="12700">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47" name="Line 74">
            <a:extLst>
              <a:ext uri="{FF2B5EF4-FFF2-40B4-BE49-F238E27FC236}">
                <a16:creationId xmlns:a16="http://schemas.microsoft.com/office/drawing/2014/main" id="{BDBCF9F9-7834-5B48-A588-2DC383F77CD5}"/>
              </a:ext>
            </a:extLst>
          </p:cNvPr>
          <p:cNvSpPr>
            <a:spLocks noChangeShapeType="1"/>
          </p:cNvSpPr>
          <p:nvPr/>
        </p:nvSpPr>
        <p:spPr bwMode="auto">
          <a:xfrm>
            <a:off x="6477000" y="4948238"/>
            <a:ext cx="0" cy="395287"/>
          </a:xfrm>
          <a:prstGeom prst="line">
            <a:avLst/>
          </a:prstGeom>
          <a:noFill/>
          <a:ln w="12700" cap="sq">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48" name="Line 75">
            <a:extLst>
              <a:ext uri="{FF2B5EF4-FFF2-40B4-BE49-F238E27FC236}">
                <a16:creationId xmlns:a16="http://schemas.microsoft.com/office/drawing/2014/main" id="{8AB0920A-2F74-FB4C-A3DE-AC75447F7734}"/>
              </a:ext>
            </a:extLst>
          </p:cNvPr>
          <p:cNvSpPr>
            <a:spLocks noChangeShapeType="1"/>
          </p:cNvSpPr>
          <p:nvPr/>
        </p:nvSpPr>
        <p:spPr bwMode="auto">
          <a:xfrm>
            <a:off x="6477000" y="5738813"/>
            <a:ext cx="0" cy="395287"/>
          </a:xfrm>
          <a:prstGeom prst="line">
            <a:avLst/>
          </a:prstGeom>
          <a:noFill/>
          <a:ln w="12700" cap="sq">
            <a:solidFill>
              <a:srgbClr val="FFFF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49" name="Line 76">
            <a:extLst>
              <a:ext uri="{FF2B5EF4-FFF2-40B4-BE49-F238E27FC236}">
                <a16:creationId xmlns:a16="http://schemas.microsoft.com/office/drawing/2014/main" id="{BAF8535B-A2F6-1D41-A52C-4C2C04F0BE48}"/>
              </a:ext>
            </a:extLst>
          </p:cNvPr>
          <p:cNvSpPr>
            <a:spLocks noChangeShapeType="1"/>
          </p:cNvSpPr>
          <p:nvPr/>
        </p:nvSpPr>
        <p:spPr bwMode="auto">
          <a:xfrm>
            <a:off x="8610600" y="1219200"/>
            <a:ext cx="0" cy="472440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50" name="Line 77">
            <a:extLst>
              <a:ext uri="{FF2B5EF4-FFF2-40B4-BE49-F238E27FC236}">
                <a16:creationId xmlns:a16="http://schemas.microsoft.com/office/drawing/2014/main" id="{2D06C566-A7CA-654C-AAE6-3CD0FE6749B1}"/>
              </a:ext>
            </a:extLst>
          </p:cNvPr>
          <p:cNvSpPr>
            <a:spLocks noChangeShapeType="1"/>
          </p:cNvSpPr>
          <p:nvPr/>
        </p:nvSpPr>
        <p:spPr bwMode="auto">
          <a:xfrm>
            <a:off x="3962400" y="2286000"/>
            <a:ext cx="0" cy="22860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51" name="Line 78">
            <a:extLst>
              <a:ext uri="{FF2B5EF4-FFF2-40B4-BE49-F238E27FC236}">
                <a16:creationId xmlns:a16="http://schemas.microsoft.com/office/drawing/2014/main" id="{DF632D8D-DFBC-EB4E-8616-D339F6FE4205}"/>
              </a:ext>
            </a:extLst>
          </p:cNvPr>
          <p:cNvSpPr>
            <a:spLocks noChangeShapeType="1"/>
          </p:cNvSpPr>
          <p:nvPr/>
        </p:nvSpPr>
        <p:spPr bwMode="auto">
          <a:xfrm>
            <a:off x="7162800" y="1219200"/>
            <a:ext cx="1447800" cy="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52" name="Line 79">
            <a:extLst>
              <a:ext uri="{FF2B5EF4-FFF2-40B4-BE49-F238E27FC236}">
                <a16:creationId xmlns:a16="http://schemas.microsoft.com/office/drawing/2014/main" id="{143D06BC-6F8F-1241-B1A6-951846A9BD82}"/>
              </a:ext>
            </a:extLst>
          </p:cNvPr>
          <p:cNvSpPr>
            <a:spLocks noChangeShapeType="1"/>
          </p:cNvSpPr>
          <p:nvPr/>
        </p:nvSpPr>
        <p:spPr bwMode="auto">
          <a:xfrm>
            <a:off x="7162800" y="1981200"/>
            <a:ext cx="1447800" cy="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53" name="Line 80">
            <a:extLst>
              <a:ext uri="{FF2B5EF4-FFF2-40B4-BE49-F238E27FC236}">
                <a16:creationId xmlns:a16="http://schemas.microsoft.com/office/drawing/2014/main" id="{112555BE-ECFC-234B-91B0-FB1B061FE0BF}"/>
              </a:ext>
            </a:extLst>
          </p:cNvPr>
          <p:cNvSpPr>
            <a:spLocks noChangeShapeType="1"/>
          </p:cNvSpPr>
          <p:nvPr/>
        </p:nvSpPr>
        <p:spPr bwMode="auto">
          <a:xfrm>
            <a:off x="3962400" y="3124200"/>
            <a:ext cx="0" cy="22860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54" name="Line 81">
            <a:extLst>
              <a:ext uri="{FF2B5EF4-FFF2-40B4-BE49-F238E27FC236}">
                <a16:creationId xmlns:a16="http://schemas.microsoft.com/office/drawing/2014/main" id="{DDCC9899-52BA-5947-BCDA-10B20A8EA394}"/>
              </a:ext>
            </a:extLst>
          </p:cNvPr>
          <p:cNvSpPr>
            <a:spLocks noChangeShapeType="1"/>
          </p:cNvSpPr>
          <p:nvPr/>
        </p:nvSpPr>
        <p:spPr bwMode="auto">
          <a:xfrm>
            <a:off x="3962400" y="3886200"/>
            <a:ext cx="0" cy="22860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55" name="Line 82">
            <a:extLst>
              <a:ext uri="{FF2B5EF4-FFF2-40B4-BE49-F238E27FC236}">
                <a16:creationId xmlns:a16="http://schemas.microsoft.com/office/drawing/2014/main" id="{83A66602-A62C-1A4F-AFB9-AC66A131340C}"/>
              </a:ext>
            </a:extLst>
          </p:cNvPr>
          <p:cNvSpPr>
            <a:spLocks noChangeShapeType="1"/>
          </p:cNvSpPr>
          <p:nvPr/>
        </p:nvSpPr>
        <p:spPr bwMode="auto">
          <a:xfrm>
            <a:off x="3962400" y="5486400"/>
            <a:ext cx="0" cy="22860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56" name="Line 83">
            <a:extLst>
              <a:ext uri="{FF2B5EF4-FFF2-40B4-BE49-F238E27FC236}">
                <a16:creationId xmlns:a16="http://schemas.microsoft.com/office/drawing/2014/main" id="{F47A26C6-EBD3-E04E-8165-32E96FCCF6FF}"/>
              </a:ext>
            </a:extLst>
          </p:cNvPr>
          <p:cNvSpPr>
            <a:spLocks noChangeShapeType="1"/>
          </p:cNvSpPr>
          <p:nvPr/>
        </p:nvSpPr>
        <p:spPr bwMode="auto">
          <a:xfrm>
            <a:off x="3962400" y="4724400"/>
            <a:ext cx="0" cy="22860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57" name="Line 84">
            <a:extLst>
              <a:ext uri="{FF2B5EF4-FFF2-40B4-BE49-F238E27FC236}">
                <a16:creationId xmlns:a16="http://schemas.microsoft.com/office/drawing/2014/main" id="{7BF4CAE5-6463-3B49-8176-0F6E3E840523}"/>
              </a:ext>
            </a:extLst>
          </p:cNvPr>
          <p:cNvSpPr>
            <a:spLocks noChangeShapeType="1"/>
          </p:cNvSpPr>
          <p:nvPr/>
        </p:nvSpPr>
        <p:spPr bwMode="auto">
          <a:xfrm>
            <a:off x="3962400" y="1524000"/>
            <a:ext cx="0" cy="22860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58" name="Line 85">
            <a:extLst>
              <a:ext uri="{FF2B5EF4-FFF2-40B4-BE49-F238E27FC236}">
                <a16:creationId xmlns:a16="http://schemas.microsoft.com/office/drawing/2014/main" id="{C79AE184-10BF-5C4F-8C22-DC3A6D41DBA7}"/>
              </a:ext>
            </a:extLst>
          </p:cNvPr>
          <p:cNvSpPr>
            <a:spLocks noChangeShapeType="1"/>
          </p:cNvSpPr>
          <p:nvPr/>
        </p:nvSpPr>
        <p:spPr bwMode="auto">
          <a:xfrm flipH="1">
            <a:off x="6019800" y="5943600"/>
            <a:ext cx="2590800" cy="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7" name="Text Box 86">
            <a:extLst>
              <a:ext uri="{FF2B5EF4-FFF2-40B4-BE49-F238E27FC236}">
                <a16:creationId xmlns:a16="http://schemas.microsoft.com/office/drawing/2014/main" id="{B7CDDF64-9D9B-F647-A14C-BA9854566949}"/>
              </a:ext>
            </a:extLst>
          </p:cNvPr>
          <p:cNvSpPr txBox="1">
            <a:spLocks noChangeArrowheads="1"/>
          </p:cNvSpPr>
          <p:nvPr/>
        </p:nvSpPr>
        <p:spPr bwMode="auto">
          <a:xfrm>
            <a:off x="6629400" y="4953000"/>
            <a:ext cx="1854200" cy="396875"/>
          </a:xfrm>
          <a:prstGeom prst="rect">
            <a:avLst/>
          </a:prstGeom>
          <a:solidFill>
            <a:schemeClr val="tx1">
              <a:lumMod val="75000"/>
              <a:lumOff val="25000"/>
            </a:schemeClr>
          </a:solidFill>
          <a:ln>
            <a:noFill/>
          </a:ln>
          <a:effectLst/>
        </p:spPr>
        <p:txBody>
          <a:bodyPr wrap="none">
            <a:spAutoFit/>
          </a:bodyPr>
          <a:lstStyle>
            <a:lvl1pPr algn="l" eaLnBrk="0" hangingPunct="0">
              <a:spcBef>
                <a:spcPct val="20000"/>
              </a:spcBef>
              <a:buClr>
                <a:srgbClr val="FF9900"/>
              </a:buClr>
              <a:buSzPct val="75000"/>
              <a:buFont typeface="Wingdings" pitchFamily="2" charset="2"/>
              <a:buChar char="n"/>
              <a:defRPr sz="3200">
                <a:solidFill>
                  <a:schemeClr val="tx1"/>
                </a:solidFill>
                <a:latin typeface="Verdana" pitchFamily="34" charset="0"/>
              </a:defRPr>
            </a:lvl1pPr>
            <a:lvl2pPr marL="742950" indent="-285750" algn="l" eaLnBrk="0" hangingPunct="0">
              <a:spcBef>
                <a:spcPct val="20000"/>
              </a:spcBef>
              <a:buClr>
                <a:schemeClr val="tx1"/>
              </a:buClr>
              <a:buChar char="–"/>
              <a:defRPr sz="2800">
                <a:solidFill>
                  <a:schemeClr val="tx1"/>
                </a:solidFill>
                <a:latin typeface="Verdana" pitchFamily="34" charset="0"/>
              </a:defRPr>
            </a:lvl2pPr>
            <a:lvl3pPr marL="1143000" indent="-228600" algn="l" eaLnBrk="0" hangingPunct="0">
              <a:spcBef>
                <a:spcPct val="20000"/>
              </a:spcBef>
              <a:buClr>
                <a:schemeClr val="tx1"/>
              </a:buClr>
              <a:buChar char="»"/>
              <a:defRPr sz="2400">
                <a:solidFill>
                  <a:schemeClr val="tx1"/>
                </a:solidFill>
                <a:latin typeface="Verdana" pitchFamily="34" charset="0"/>
              </a:defRPr>
            </a:lvl3pPr>
            <a:lvl4pPr marL="1600200" indent="-228600" algn="l" eaLnBrk="0" hangingPunct="0">
              <a:spcBef>
                <a:spcPct val="20000"/>
              </a:spcBef>
              <a:buClr>
                <a:schemeClr val="tx2"/>
              </a:buClr>
              <a:buSzPct val="75000"/>
              <a:buFont typeface="Wingdings" pitchFamily="2" charset="2"/>
              <a:buChar char="n"/>
              <a:defRPr sz="2400">
                <a:solidFill>
                  <a:schemeClr val="tx1"/>
                </a:solidFill>
                <a:latin typeface="Verdana" pitchFamily="34" charset="0"/>
              </a:defRPr>
            </a:lvl4pPr>
            <a:lvl5pPr marL="2057400" indent="-228600" algn="l" eaLnBrk="0" hangingPunct="0">
              <a:spcBef>
                <a:spcPct val="20000"/>
              </a:spcBef>
              <a:buClr>
                <a:schemeClr val="tx1"/>
              </a:buClr>
              <a:buChar char="–"/>
              <a:defRPr sz="24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Verdana" pitchFamily="34" charset="0"/>
              </a:defRPr>
            </a:lvl9pPr>
          </a:lstStyle>
          <a:p>
            <a:pPr eaLnBrk="1" hangingPunct="1">
              <a:spcBef>
                <a:spcPct val="0"/>
              </a:spcBef>
              <a:buClrTx/>
              <a:buSzTx/>
              <a:buFontTx/>
              <a:buNone/>
              <a:defRPr/>
            </a:pPr>
            <a:r>
              <a:rPr lang="en-US" altLang="en-US" sz="2000" i="1" dirty="0">
                <a:solidFill>
                  <a:schemeClr val="bg1"/>
                </a:solidFill>
                <a:latin typeface="Times New Roman" pitchFamily="18" charset="0"/>
                <a:cs typeface="Arial" charset="0"/>
              </a:rPr>
              <a:t>If No, Problem!</a:t>
            </a:r>
          </a:p>
        </p:txBody>
      </p:sp>
      <p:sp>
        <p:nvSpPr>
          <p:cNvPr id="131160" name="Line 87">
            <a:extLst>
              <a:ext uri="{FF2B5EF4-FFF2-40B4-BE49-F238E27FC236}">
                <a16:creationId xmlns:a16="http://schemas.microsoft.com/office/drawing/2014/main" id="{D46985AF-1BE5-BE4D-A64E-2411F0BDD985}"/>
              </a:ext>
            </a:extLst>
          </p:cNvPr>
          <p:cNvSpPr>
            <a:spLocks noChangeShapeType="1"/>
          </p:cNvSpPr>
          <p:nvPr/>
        </p:nvSpPr>
        <p:spPr bwMode="auto">
          <a:xfrm>
            <a:off x="7162800" y="2819400"/>
            <a:ext cx="1447800" cy="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61" name="Line 88">
            <a:extLst>
              <a:ext uri="{FF2B5EF4-FFF2-40B4-BE49-F238E27FC236}">
                <a16:creationId xmlns:a16="http://schemas.microsoft.com/office/drawing/2014/main" id="{75933DD0-123C-F940-BC0C-7D570CE40D55}"/>
              </a:ext>
            </a:extLst>
          </p:cNvPr>
          <p:cNvSpPr>
            <a:spLocks noChangeShapeType="1"/>
          </p:cNvSpPr>
          <p:nvPr/>
        </p:nvSpPr>
        <p:spPr bwMode="auto">
          <a:xfrm>
            <a:off x="7162800" y="3581400"/>
            <a:ext cx="1447800" cy="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1162" name="Line 89">
            <a:extLst>
              <a:ext uri="{FF2B5EF4-FFF2-40B4-BE49-F238E27FC236}">
                <a16:creationId xmlns:a16="http://schemas.microsoft.com/office/drawing/2014/main" id="{2E506F60-F9AA-9442-B260-F305707F52AC}"/>
              </a:ext>
            </a:extLst>
          </p:cNvPr>
          <p:cNvSpPr>
            <a:spLocks noChangeShapeType="1"/>
          </p:cNvSpPr>
          <p:nvPr/>
        </p:nvSpPr>
        <p:spPr bwMode="auto">
          <a:xfrm>
            <a:off x="7162800" y="4343400"/>
            <a:ext cx="1447800" cy="0"/>
          </a:xfrm>
          <a:prstGeom prst="line">
            <a:avLst/>
          </a:prstGeom>
          <a:noFill/>
          <a:ln w="12700">
            <a:solidFill>
              <a:srgbClr val="FFFFFF"/>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B0D52DA8-097F-524A-9425-329D6D900FAE}"/>
              </a:ext>
            </a:extLst>
          </p:cNvPr>
          <p:cNvSpPr>
            <a:spLocks noGrp="1"/>
          </p:cNvSpPr>
          <p:nvPr>
            <p:ph type="title"/>
          </p:nvPr>
        </p:nvSpPr>
        <p:spPr>
          <a:xfrm>
            <a:off x="0" y="0"/>
            <a:ext cx="9144000" cy="609600"/>
          </a:xfrm>
          <a:solidFill>
            <a:schemeClr val="bg1">
              <a:lumMod val="75000"/>
            </a:schemeClr>
          </a:solidFill>
        </p:spPr>
        <p:txBody>
          <a:bodyPr rtlCol="0">
            <a:normAutofit fontScale="90000"/>
          </a:bodyPr>
          <a:lstStyle/>
          <a:p>
            <a:pPr eaLnBrk="1" fontAlgn="auto" hangingPunct="1">
              <a:spcAft>
                <a:spcPts val="0"/>
              </a:spcAft>
              <a:defRPr/>
            </a:pPr>
            <a:r>
              <a:rPr lang="en-US" altLang="en-US" sz="3600" b="1" dirty="0"/>
              <a:t>Practical Tips</a:t>
            </a:r>
          </a:p>
        </p:txBody>
      </p:sp>
      <p:sp>
        <p:nvSpPr>
          <p:cNvPr id="133123" name="Content Placeholder 2">
            <a:extLst>
              <a:ext uri="{FF2B5EF4-FFF2-40B4-BE49-F238E27FC236}">
                <a16:creationId xmlns:a16="http://schemas.microsoft.com/office/drawing/2014/main" id="{4AE89971-E8D6-F546-B2D5-4CC489A3A981}"/>
              </a:ext>
            </a:extLst>
          </p:cNvPr>
          <p:cNvSpPr>
            <a:spLocks noGrp="1"/>
          </p:cNvSpPr>
          <p:nvPr>
            <p:ph idx="1"/>
          </p:nvPr>
        </p:nvSpPr>
        <p:spPr>
          <a:xfrm>
            <a:off x="381000" y="1066800"/>
            <a:ext cx="8229600" cy="4525963"/>
          </a:xfrm>
        </p:spPr>
        <p:txBody>
          <a:bodyPr/>
          <a:lstStyle/>
          <a:p>
            <a:pPr marL="273050" algn="just" eaLnBrk="1" hangingPunct="1"/>
            <a:r>
              <a:rPr lang="en-US" altLang="en-US" sz="2400">
                <a:solidFill>
                  <a:srgbClr val="262626"/>
                </a:solidFill>
              </a:rPr>
              <a:t>Again, a relationship-based analysis</a:t>
            </a:r>
          </a:p>
          <a:p>
            <a:pPr marL="273050" algn="just" eaLnBrk="1" hangingPunct="1"/>
            <a:endParaRPr lang="en-US" altLang="en-US" sz="2400">
              <a:solidFill>
                <a:srgbClr val="262626"/>
              </a:solidFill>
            </a:endParaRPr>
          </a:p>
          <a:p>
            <a:pPr marL="273050" algn="just" eaLnBrk="1" hangingPunct="1"/>
            <a:r>
              <a:rPr lang="en-US" altLang="en-US" sz="2400">
                <a:solidFill>
                  <a:srgbClr val="262626"/>
                </a:solidFill>
              </a:rPr>
              <a:t>Practical solutions much the same as with the AKS</a:t>
            </a:r>
          </a:p>
          <a:p>
            <a:pPr marL="273050" algn="just" eaLnBrk="1" hangingPunct="1"/>
            <a:endParaRPr lang="en-US" altLang="en-US" sz="2400">
              <a:solidFill>
                <a:srgbClr val="262626"/>
              </a:solidFill>
            </a:endParaRPr>
          </a:p>
          <a:p>
            <a:pPr marL="273050" algn="just" eaLnBrk="1" hangingPunct="1"/>
            <a:r>
              <a:rPr lang="en-US" altLang="en-US" sz="2400">
                <a:solidFill>
                  <a:srgbClr val="262626"/>
                </a:solidFill>
              </a:rPr>
              <a:t>Control over the contracting process through appropriate policy and checklists</a:t>
            </a:r>
          </a:p>
          <a:p>
            <a:pPr marL="273050" algn="just" eaLnBrk="1" hangingPunct="1"/>
            <a:endParaRPr lang="en-US" altLang="en-US" sz="2400">
              <a:solidFill>
                <a:srgbClr val="262626"/>
              </a:solidFill>
            </a:endParaRPr>
          </a:p>
          <a:p>
            <a:pPr marL="273050" algn="just" eaLnBrk="1" hangingPunct="1"/>
            <a:r>
              <a:rPr lang="en-US" altLang="en-US" sz="2400">
                <a:solidFill>
                  <a:srgbClr val="262626"/>
                </a:solidFill>
              </a:rPr>
              <a:t>Control over Accounts Payable to ensure that checks are cut only when there is appropriate documentation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4208192-86EF-AB40-8BAB-A31F673CD960}"/>
              </a:ext>
            </a:extLst>
          </p:cNvPr>
          <p:cNvSpPr>
            <a:spLocks noGrp="1"/>
          </p:cNvSpPr>
          <p:nvPr>
            <p:ph type="title"/>
          </p:nvPr>
        </p:nvSpPr>
        <p:spPr>
          <a:xfrm>
            <a:off x="0" y="0"/>
            <a:ext cx="9144000" cy="1143000"/>
          </a:xfrm>
          <a:solidFill>
            <a:schemeClr val="bg1">
              <a:lumMod val="75000"/>
            </a:schemeClr>
          </a:solidFill>
        </p:spPr>
        <p:txBody>
          <a:bodyPr rtlCol="0">
            <a:normAutofit/>
          </a:bodyPr>
          <a:lstStyle/>
          <a:p>
            <a:pPr eaLnBrk="1" fontAlgn="auto" hangingPunct="1">
              <a:lnSpc>
                <a:spcPct val="80000"/>
              </a:lnSpc>
              <a:spcAft>
                <a:spcPts val="0"/>
              </a:spcAft>
              <a:defRPr/>
            </a:pPr>
            <a:r>
              <a:rPr altLang="en-US" sz="3600" b="1" dirty="0"/>
              <a:t>Compensation Exceptions: </a:t>
            </a:r>
            <a:br>
              <a:rPr lang="en-US" altLang="en-US" sz="3600" b="1" dirty="0"/>
            </a:br>
            <a:r>
              <a:rPr altLang="en-US" sz="3600" b="1" dirty="0"/>
              <a:t>Common Requirements</a:t>
            </a:r>
          </a:p>
        </p:txBody>
      </p:sp>
      <p:sp>
        <p:nvSpPr>
          <p:cNvPr id="135171" name="Content Placeholder 2">
            <a:extLst>
              <a:ext uri="{FF2B5EF4-FFF2-40B4-BE49-F238E27FC236}">
                <a16:creationId xmlns:a16="http://schemas.microsoft.com/office/drawing/2014/main" id="{453F8DA4-6387-5B42-8E30-EE81C4683769}"/>
              </a:ext>
            </a:extLst>
          </p:cNvPr>
          <p:cNvSpPr>
            <a:spLocks noGrp="1"/>
          </p:cNvSpPr>
          <p:nvPr>
            <p:ph idx="1"/>
          </p:nvPr>
        </p:nvSpPr>
        <p:spPr>
          <a:xfrm>
            <a:off x="266700" y="1219200"/>
            <a:ext cx="8610600" cy="5029200"/>
          </a:xfrm>
        </p:spPr>
        <p:txBody>
          <a:bodyPr/>
          <a:lstStyle/>
          <a:p>
            <a:pPr marL="319088" indent="-319088" eaLnBrk="1" hangingPunct="1">
              <a:spcAft>
                <a:spcPts val="2400"/>
              </a:spcAft>
              <a:buFont typeface="Wingdings" pitchFamily="2" charset="2"/>
              <a:buChar char=""/>
            </a:pPr>
            <a:r>
              <a:rPr lang="en-US" altLang="en-US" sz="2000"/>
              <a:t>In writing, signed by the parties and specifies services or property covered</a:t>
            </a:r>
          </a:p>
          <a:p>
            <a:pPr marL="319088" indent="-319088" eaLnBrk="1" hangingPunct="1">
              <a:spcAft>
                <a:spcPts val="1800"/>
              </a:spcAft>
              <a:buFont typeface="Wingdings" pitchFamily="2" charset="2"/>
              <a:buChar char=""/>
            </a:pPr>
            <a:r>
              <a:rPr lang="en-US" altLang="en-US" sz="2000"/>
              <a:t>Compensation is:</a:t>
            </a:r>
          </a:p>
          <a:p>
            <a:pPr marL="708025" lvl="1" indent="-342900" eaLnBrk="1" hangingPunct="1">
              <a:spcAft>
                <a:spcPts val="1800"/>
              </a:spcAft>
              <a:buFont typeface="Wingdings" pitchFamily="2" charset="2"/>
              <a:buChar char="§"/>
            </a:pPr>
            <a:r>
              <a:rPr lang="en-US" altLang="en-US" sz="2000"/>
              <a:t>Set in advance</a:t>
            </a:r>
          </a:p>
          <a:p>
            <a:pPr marL="708025" lvl="1" indent="-342900" eaLnBrk="1" hangingPunct="1">
              <a:spcAft>
                <a:spcPts val="1800"/>
              </a:spcAft>
              <a:buFont typeface="Wingdings" pitchFamily="2" charset="2"/>
              <a:buChar char="§"/>
            </a:pPr>
            <a:r>
              <a:rPr lang="en-US" altLang="en-US" sz="2000"/>
              <a:t>Fair market value</a:t>
            </a:r>
          </a:p>
          <a:p>
            <a:pPr marL="708025" lvl="1" indent="-342900" eaLnBrk="1" hangingPunct="1">
              <a:spcAft>
                <a:spcPts val="2400"/>
              </a:spcAft>
              <a:buFont typeface="Wingdings" pitchFamily="2" charset="2"/>
              <a:buChar char="§"/>
            </a:pPr>
            <a:r>
              <a:rPr lang="en-US" altLang="en-US" sz="2000"/>
              <a:t>Does not take into account the volume or value of referrals, or other business generated</a:t>
            </a:r>
          </a:p>
          <a:p>
            <a:pPr marL="319088" indent="-319088" eaLnBrk="1" hangingPunct="1">
              <a:spcAft>
                <a:spcPts val="2400"/>
              </a:spcAft>
              <a:buFont typeface="Wingdings" pitchFamily="2" charset="2"/>
              <a:buChar char=""/>
            </a:pPr>
            <a:r>
              <a:rPr lang="en-US" altLang="en-US" sz="2000"/>
              <a:t>Agreement would be </a:t>
            </a:r>
            <a:r>
              <a:rPr lang="en-US" altLang="en-US" sz="2000" i="1"/>
              <a:t>commercially reasonable </a:t>
            </a:r>
            <a:r>
              <a:rPr lang="en-US" altLang="en-US" sz="2000"/>
              <a:t>even if no referrals</a:t>
            </a:r>
          </a:p>
          <a:p>
            <a:pPr marL="319088" indent="-319088" eaLnBrk="1" hangingPunct="1">
              <a:spcAft>
                <a:spcPts val="2400"/>
              </a:spcAft>
              <a:buFont typeface="Wingdings" pitchFamily="2" charset="2"/>
              <a:buChar char=""/>
            </a:pPr>
            <a:r>
              <a:rPr lang="en-US" altLang="en-US" sz="2000"/>
              <a:t>Must not violate Anti-Kickback Statute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F52F8-D147-8F4B-8F31-FC3572FF397B}"/>
              </a:ext>
            </a:extLst>
          </p:cNvPr>
          <p:cNvSpPr>
            <a:spLocks noGrp="1"/>
          </p:cNvSpPr>
          <p:nvPr>
            <p:ph type="title"/>
          </p:nvPr>
        </p:nvSpPr>
        <p:spPr>
          <a:xfrm>
            <a:off x="0" y="0"/>
            <a:ext cx="9144000" cy="685800"/>
          </a:xfrm>
          <a:solidFill>
            <a:schemeClr val="bg1">
              <a:lumMod val="75000"/>
            </a:schemeClr>
          </a:solidFill>
        </p:spPr>
        <p:txBody>
          <a:bodyPr rtlCol="0">
            <a:noAutofit/>
          </a:bodyPr>
          <a:lstStyle/>
          <a:p>
            <a:pPr eaLnBrk="1" fontAlgn="auto" hangingPunct="1">
              <a:spcAft>
                <a:spcPts val="0"/>
              </a:spcAft>
              <a:defRPr/>
            </a:pPr>
            <a:r>
              <a:rPr lang="en-US" sz="3600" b="1" dirty="0">
                <a:cs typeface="Times New Roman" pitchFamily="18" charset="0"/>
              </a:rPr>
              <a:t>Potential Perpetrators of Fraud and Abuse	</a:t>
            </a:r>
          </a:p>
        </p:txBody>
      </p:sp>
      <p:graphicFrame>
        <p:nvGraphicFramePr>
          <p:cNvPr id="3" name="Content Placeholder 2">
            <a:extLst>
              <a:ext uri="{FF2B5EF4-FFF2-40B4-BE49-F238E27FC236}">
                <a16:creationId xmlns:a16="http://schemas.microsoft.com/office/drawing/2014/main" id="{C650B797-E57D-DF4F-967B-540739E78A84}"/>
              </a:ext>
            </a:extLst>
          </p:cNvPr>
          <p:cNvGraphicFramePr>
            <a:graphicFrameLocks noGrp="1"/>
          </p:cNvGraphicFramePr>
          <p:nvPr>
            <p:ph idx="1"/>
          </p:nvPr>
        </p:nvGraphicFramePr>
        <p:xfrm>
          <a:off x="304800" y="1371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83FB293-A732-0A47-AC0C-EDCD6F6DFECC}"/>
              </a:ext>
            </a:extLst>
          </p:cNvPr>
          <p:cNvSpPr txBox="1"/>
          <p:nvPr/>
        </p:nvSpPr>
        <p:spPr>
          <a:xfrm>
            <a:off x="0" y="6488113"/>
            <a:ext cx="9144000" cy="369887"/>
          </a:xfrm>
          <a:prstGeom prst="rect">
            <a:avLst/>
          </a:prstGeom>
          <a:solidFill>
            <a:schemeClr val="bg1">
              <a:lumMod val="85000"/>
            </a:schemeClr>
          </a:solidFill>
        </p:spPr>
        <p:txBody>
          <a:bodyPr>
            <a:spAutoFit/>
          </a:bodyPr>
          <a:lstStyle/>
          <a:p>
            <a:pPr algn="r" eaLnBrk="1" hangingPunct="1">
              <a:defRPr/>
            </a:pPr>
            <a:endParaRPr lang="en-US" b="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4369D826-D823-BE4F-A11E-79FB1E39994A}"/>
              </a:ext>
            </a:extLst>
          </p:cNvPr>
          <p:cNvSpPr>
            <a:spLocks noGrp="1"/>
          </p:cNvSpPr>
          <p:nvPr>
            <p:ph type="title"/>
          </p:nvPr>
        </p:nvSpPr>
        <p:spPr>
          <a:xfrm>
            <a:off x="0" y="0"/>
            <a:ext cx="9144000" cy="990600"/>
          </a:xfrm>
          <a:solidFill>
            <a:schemeClr val="bg1">
              <a:lumMod val="75000"/>
            </a:schemeClr>
          </a:solidFill>
        </p:spPr>
        <p:txBody>
          <a:bodyPr rtlCol="0">
            <a:normAutofit/>
          </a:bodyPr>
          <a:lstStyle/>
          <a:p>
            <a:pPr eaLnBrk="1" fontAlgn="auto" hangingPunct="1">
              <a:spcAft>
                <a:spcPts val="0"/>
              </a:spcAft>
              <a:defRPr/>
            </a:pPr>
            <a:r>
              <a:rPr altLang="en-US" sz="3600" b="1" dirty="0"/>
              <a:t>General Exceptions (42 C.F.R. § 411.355)</a:t>
            </a:r>
          </a:p>
        </p:txBody>
      </p:sp>
      <p:sp>
        <p:nvSpPr>
          <p:cNvPr id="4" name="Content Placeholder 3">
            <a:extLst>
              <a:ext uri="{FF2B5EF4-FFF2-40B4-BE49-F238E27FC236}">
                <a16:creationId xmlns:a16="http://schemas.microsoft.com/office/drawing/2014/main" id="{0470238E-E199-4C4A-BA53-564CD85AF633}"/>
              </a:ext>
            </a:extLst>
          </p:cNvPr>
          <p:cNvSpPr>
            <a:spLocks noGrp="1"/>
          </p:cNvSpPr>
          <p:nvPr>
            <p:ph sz="half" idx="1"/>
          </p:nvPr>
        </p:nvSpPr>
        <p:spPr>
          <a:solidFill>
            <a:schemeClr val="bg1">
              <a:lumMod val="75000"/>
            </a:schemeClr>
          </a:solidFill>
        </p:spPr>
        <p:txBody>
          <a:bodyPr rtlCol="0">
            <a:normAutofit/>
          </a:bodyPr>
          <a:lstStyle/>
          <a:p>
            <a:pPr eaLnBrk="1" fontAlgn="auto" hangingPunct="1">
              <a:spcBef>
                <a:spcPts val="0"/>
              </a:spcBef>
              <a:spcAft>
                <a:spcPts val="1800"/>
              </a:spcAft>
              <a:buFont typeface="Wingdings" panose="05000000000000000000" pitchFamily="2" charset="2"/>
              <a:buChar char="§"/>
              <a:defRPr/>
            </a:pPr>
            <a:r>
              <a:rPr altLang="en-US" sz="2500" dirty="0"/>
              <a:t>Physician Services</a:t>
            </a:r>
          </a:p>
          <a:p>
            <a:pPr eaLnBrk="1" fontAlgn="auto" hangingPunct="1">
              <a:spcBef>
                <a:spcPts val="0"/>
              </a:spcBef>
              <a:spcAft>
                <a:spcPts val="1800"/>
              </a:spcAft>
              <a:buFont typeface="Wingdings" panose="05000000000000000000" pitchFamily="2" charset="2"/>
              <a:buChar char="§"/>
              <a:defRPr/>
            </a:pPr>
            <a:r>
              <a:rPr altLang="en-US" sz="2500" dirty="0"/>
              <a:t>In-office ancillaries</a:t>
            </a:r>
          </a:p>
          <a:p>
            <a:pPr eaLnBrk="1" fontAlgn="auto" hangingPunct="1">
              <a:spcBef>
                <a:spcPts val="0"/>
              </a:spcBef>
              <a:spcAft>
                <a:spcPts val="1800"/>
              </a:spcAft>
              <a:buFont typeface="Wingdings" panose="05000000000000000000" pitchFamily="2" charset="2"/>
              <a:buChar char="§"/>
              <a:defRPr/>
            </a:pPr>
            <a:r>
              <a:rPr altLang="en-US" sz="2500" dirty="0"/>
              <a:t>Prepaid health plans</a:t>
            </a:r>
          </a:p>
          <a:p>
            <a:pPr eaLnBrk="1" fontAlgn="auto" hangingPunct="1">
              <a:spcBef>
                <a:spcPts val="0"/>
              </a:spcBef>
              <a:spcAft>
                <a:spcPts val="1800"/>
              </a:spcAft>
              <a:buFont typeface="Wingdings" panose="05000000000000000000" pitchFamily="2" charset="2"/>
              <a:buChar char="§"/>
              <a:defRPr/>
            </a:pPr>
            <a:r>
              <a:rPr altLang="en-US" sz="2500" dirty="0"/>
              <a:t>Academic Medical Centers</a:t>
            </a:r>
          </a:p>
          <a:p>
            <a:pPr eaLnBrk="1" fontAlgn="auto" hangingPunct="1">
              <a:spcBef>
                <a:spcPts val="0"/>
              </a:spcBef>
              <a:spcAft>
                <a:spcPts val="1800"/>
              </a:spcAft>
              <a:buFont typeface="Wingdings" panose="05000000000000000000" pitchFamily="2" charset="2"/>
              <a:buChar char="§"/>
              <a:defRPr/>
            </a:pPr>
            <a:r>
              <a:rPr altLang="en-US" sz="2500" dirty="0"/>
              <a:t>Implants in ASCs</a:t>
            </a:r>
          </a:p>
          <a:p>
            <a:pPr eaLnBrk="1" fontAlgn="auto" hangingPunct="1">
              <a:spcBef>
                <a:spcPts val="0"/>
              </a:spcBef>
              <a:spcAft>
                <a:spcPts val="1800"/>
              </a:spcAft>
              <a:buFont typeface="Wingdings" panose="05000000000000000000" pitchFamily="2" charset="2"/>
              <a:buChar char="§"/>
              <a:defRPr/>
            </a:pPr>
            <a:r>
              <a:rPr altLang="en-US" sz="2500" dirty="0"/>
              <a:t>EPO and other dialysis drugs in ESRD</a:t>
            </a:r>
          </a:p>
          <a:p>
            <a:pPr marL="320040" indent="0" eaLnBrk="1" fontAlgn="auto" hangingPunct="1">
              <a:spcBef>
                <a:spcPts val="0"/>
              </a:spcBef>
              <a:spcAft>
                <a:spcPts val="1800"/>
              </a:spcAft>
              <a:buFont typeface="Arial" panose="020B0604020202020204" pitchFamily="34" charset="0"/>
              <a:buNone/>
              <a:defRPr/>
            </a:pPr>
            <a:endParaRPr altLang="en-US" sz="2500" dirty="0"/>
          </a:p>
          <a:p>
            <a:pPr marL="320040" indent="0" eaLnBrk="1" fontAlgn="auto" hangingPunct="1">
              <a:spcBef>
                <a:spcPts val="0"/>
              </a:spcBef>
              <a:spcAft>
                <a:spcPts val="1800"/>
              </a:spcAft>
              <a:buFont typeface="Arial" panose="020B0604020202020204" pitchFamily="34" charset="0"/>
              <a:buNone/>
              <a:defRPr/>
            </a:pPr>
            <a:endParaRPr sz="2500" dirty="0"/>
          </a:p>
        </p:txBody>
      </p:sp>
      <p:sp>
        <p:nvSpPr>
          <p:cNvPr id="5" name="Content Placeholder 5">
            <a:extLst>
              <a:ext uri="{FF2B5EF4-FFF2-40B4-BE49-F238E27FC236}">
                <a16:creationId xmlns:a16="http://schemas.microsoft.com/office/drawing/2014/main" id="{27AB612F-D6D0-D74E-A870-11EA8AD367DC}"/>
              </a:ext>
            </a:extLst>
          </p:cNvPr>
          <p:cNvSpPr>
            <a:spLocks noGrp="1"/>
          </p:cNvSpPr>
          <p:nvPr>
            <p:ph sz="half" idx="2"/>
          </p:nvPr>
        </p:nvSpPr>
        <p:spPr>
          <a:xfrm>
            <a:off x="4648200" y="2362200"/>
            <a:ext cx="4038600" cy="3124200"/>
          </a:xfrm>
          <a:solidFill>
            <a:schemeClr val="bg1">
              <a:lumMod val="75000"/>
            </a:schemeClr>
          </a:solidFill>
        </p:spPr>
        <p:txBody>
          <a:bodyPr rtlCol="0">
            <a:normAutofit/>
          </a:bodyPr>
          <a:lstStyle/>
          <a:p>
            <a:pPr eaLnBrk="1" fontAlgn="auto" hangingPunct="1">
              <a:spcBef>
                <a:spcPts val="0"/>
              </a:spcBef>
              <a:spcAft>
                <a:spcPts val="1800"/>
              </a:spcAft>
              <a:buFont typeface="Wingdings" panose="05000000000000000000" pitchFamily="2" charset="2"/>
              <a:buChar char="§"/>
              <a:defRPr/>
            </a:pPr>
            <a:r>
              <a:rPr altLang="en-US" sz="2500" dirty="0"/>
              <a:t>Preventive screening services, immunizations, vaccines</a:t>
            </a:r>
          </a:p>
          <a:p>
            <a:pPr eaLnBrk="1" fontAlgn="auto" hangingPunct="1">
              <a:spcBef>
                <a:spcPts val="0"/>
              </a:spcBef>
              <a:spcAft>
                <a:spcPts val="1800"/>
              </a:spcAft>
              <a:buFont typeface="Wingdings" panose="05000000000000000000" pitchFamily="2" charset="2"/>
              <a:buChar char="§"/>
              <a:defRPr/>
            </a:pPr>
            <a:r>
              <a:rPr altLang="en-US" sz="2500" dirty="0"/>
              <a:t>Eyeglasses and lens following cataract surgery</a:t>
            </a:r>
          </a:p>
          <a:p>
            <a:pPr eaLnBrk="1" fontAlgn="auto" hangingPunct="1">
              <a:spcBef>
                <a:spcPts val="0"/>
              </a:spcBef>
              <a:spcAft>
                <a:spcPts val="1800"/>
              </a:spcAft>
              <a:buFont typeface="Wingdings" panose="05000000000000000000" pitchFamily="2" charset="2"/>
              <a:buChar char="§"/>
              <a:defRPr/>
            </a:pPr>
            <a:r>
              <a:rPr altLang="en-US" sz="2500" dirty="0"/>
              <a:t>Intra-family rural referrals</a:t>
            </a:r>
          </a:p>
          <a:p>
            <a:pPr marL="320040" indent="0" eaLnBrk="1" fontAlgn="auto" hangingPunct="1">
              <a:spcBef>
                <a:spcPts val="0"/>
              </a:spcBef>
              <a:spcAft>
                <a:spcPts val="1800"/>
              </a:spcAft>
              <a:buFont typeface="Arial" panose="020B0604020202020204" pitchFamily="34" charset="0"/>
              <a:buNone/>
              <a:defRPr/>
            </a:pPr>
            <a:endParaRPr sz="2500" dirty="0"/>
          </a:p>
        </p:txBody>
      </p:sp>
      <p:sp>
        <p:nvSpPr>
          <p:cNvPr id="3" name="Rectangle 2">
            <a:extLst>
              <a:ext uri="{FF2B5EF4-FFF2-40B4-BE49-F238E27FC236}">
                <a16:creationId xmlns:a16="http://schemas.microsoft.com/office/drawing/2014/main" id="{95014447-D34E-8745-AC2D-117A36B75F5A}"/>
              </a:ext>
            </a:extLst>
          </p:cNvPr>
          <p:cNvSpPr/>
          <p:nvPr/>
        </p:nvSpPr>
        <p:spPr>
          <a:xfrm>
            <a:off x="228600" y="1295400"/>
            <a:ext cx="8686800"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A26C550-F385-A541-AAB6-1B11F03BB475}"/>
              </a:ext>
            </a:extLst>
          </p:cNvPr>
          <p:cNvSpPr>
            <a:spLocks noGrp="1"/>
          </p:cNvSpPr>
          <p:nvPr>
            <p:ph type="title"/>
          </p:nvPr>
        </p:nvSpPr>
        <p:spPr>
          <a:xfrm>
            <a:off x="-34925" y="6350"/>
            <a:ext cx="9178925" cy="755650"/>
          </a:xfrm>
          <a:solidFill>
            <a:schemeClr val="bg1">
              <a:lumMod val="75000"/>
            </a:schemeClr>
          </a:solidFill>
        </p:spPr>
        <p:txBody>
          <a:bodyPr rtlCol="0">
            <a:noAutofit/>
          </a:bodyPr>
          <a:lstStyle/>
          <a:p>
            <a:pPr eaLnBrk="1" fontAlgn="auto" hangingPunct="1">
              <a:spcAft>
                <a:spcPts val="0"/>
              </a:spcAft>
              <a:defRPr/>
            </a:pPr>
            <a:r>
              <a:rPr altLang="en-US" sz="3600" b="1" dirty="0"/>
              <a:t>Group Practice Definition (42 C.F.R.§ 411.352)</a:t>
            </a:r>
          </a:p>
        </p:txBody>
      </p:sp>
      <p:sp>
        <p:nvSpPr>
          <p:cNvPr id="139267" name="Content Placeholder 2">
            <a:extLst>
              <a:ext uri="{FF2B5EF4-FFF2-40B4-BE49-F238E27FC236}">
                <a16:creationId xmlns:a16="http://schemas.microsoft.com/office/drawing/2014/main" id="{CCE58548-719E-974B-974B-14F5D4A496BE}"/>
              </a:ext>
            </a:extLst>
          </p:cNvPr>
          <p:cNvSpPr>
            <a:spLocks noGrp="1"/>
          </p:cNvSpPr>
          <p:nvPr>
            <p:ph idx="1"/>
          </p:nvPr>
        </p:nvSpPr>
        <p:spPr>
          <a:xfrm>
            <a:off x="457200" y="1447800"/>
            <a:ext cx="8229600" cy="4525963"/>
          </a:xfrm>
        </p:spPr>
        <p:txBody>
          <a:bodyPr/>
          <a:lstStyle/>
          <a:p>
            <a:pPr algn="just" eaLnBrk="1" hangingPunct="1">
              <a:spcAft>
                <a:spcPts val="2400"/>
              </a:spcAft>
            </a:pPr>
            <a:r>
              <a:rPr lang="en-US" altLang="en-US" sz="2800"/>
              <a:t>Not an exception, but key to Physician Services and In-Office Ancillary Services Exceptions</a:t>
            </a:r>
          </a:p>
          <a:p>
            <a:pPr algn="just" eaLnBrk="1" hangingPunct="1">
              <a:spcAft>
                <a:spcPts val="2400"/>
              </a:spcAft>
            </a:pPr>
            <a:r>
              <a:rPr lang="en-US" altLang="en-US" sz="2800"/>
              <a:t>Allows for Productivity Bonuses &amp; Profit Sharing </a:t>
            </a:r>
          </a:p>
          <a:p>
            <a:pPr algn="just" eaLnBrk="1" hangingPunct="1">
              <a:spcAft>
                <a:spcPts val="2400"/>
              </a:spcAft>
            </a:pPr>
            <a:r>
              <a:rPr lang="en-US" altLang="en-US" sz="2800"/>
              <a:t>Highly Detailed Definition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2749A4D4-8C87-794C-8B73-3737D392FFBA}"/>
              </a:ext>
            </a:extLst>
          </p:cNvPr>
          <p:cNvSpPr>
            <a:spLocks noGrp="1"/>
          </p:cNvSpPr>
          <p:nvPr>
            <p:ph type="title"/>
          </p:nvPr>
        </p:nvSpPr>
        <p:spPr>
          <a:xfrm>
            <a:off x="0" y="6350"/>
            <a:ext cx="9144000" cy="679450"/>
          </a:xfrm>
          <a:solidFill>
            <a:schemeClr val="bg1">
              <a:lumMod val="75000"/>
            </a:schemeClr>
          </a:solidFill>
        </p:spPr>
        <p:txBody>
          <a:bodyPr rtlCol="0">
            <a:normAutofit/>
          </a:bodyPr>
          <a:lstStyle/>
          <a:p>
            <a:pPr eaLnBrk="1" fontAlgn="auto" hangingPunct="1">
              <a:spcAft>
                <a:spcPts val="0"/>
              </a:spcAft>
              <a:defRPr/>
            </a:pPr>
            <a:r>
              <a:rPr lang="en-US" altLang="en-US" sz="3600" b="1" dirty="0"/>
              <a:t>Group Practice Definition</a:t>
            </a:r>
          </a:p>
        </p:txBody>
      </p:sp>
      <p:sp>
        <p:nvSpPr>
          <p:cNvPr id="13315" name="Content Placeholder 2">
            <a:extLst>
              <a:ext uri="{FF2B5EF4-FFF2-40B4-BE49-F238E27FC236}">
                <a16:creationId xmlns:a16="http://schemas.microsoft.com/office/drawing/2014/main" id="{FD91723C-2D18-E748-A946-67B043DA600F}"/>
              </a:ext>
            </a:extLst>
          </p:cNvPr>
          <p:cNvSpPr>
            <a:spLocks noGrp="1"/>
          </p:cNvSpPr>
          <p:nvPr>
            <p:ph idx="1"/>
          </p:nvPr>
        </p:nvSpPr>
        <p:spPr/>
        <p:txBody>
          <a:bodyPr rtlCol="0">
            <a:normAutofit fontScale="92500"/>
          </a:bodyPr>
          <a:lstStyle/>
          <a:p>
            <a:pPr marL="320040" indent="-320040" eaLnBrk="1" fontAlgn="auto" hangingPunct="1">
              <a:spcAft>
                <a:spcPts val="1800"/>
              </a:spcAft>
              <a:buFont typeface="Wingdings"/>
              <a:buChar char=""/>
              <a:defRPr/>
            </a:pPr>
            <a:r>
              <a:rPr altLang="en-US" sz="2400" dirty="0"/>
              <a:t>Single legal entity</a:t>
            </a:r>
          </a:p>
          <a:p>
            <a:pPr marL="320040" indent="-320040" eaLnBrk="1" fontAlgn="auto" hangingPunct="1">
              <a:spcAft>
                <a:spcPts val="1800"/>
              </a:spcAft>
              <a:buFont typeface="Wingdings"/>
              <a:buChar char=""/>
              <a:defRPr/>
            </a:pPr>
            <a:r>
              <a:rPr altLang="en-US" sz="2400" dirty="0"/>
              <a:t>At least two “members” providing full range of services </a:t>
            </a:r>
          </a:p>
          <a:p>
            <a:pPr marL="320040" indent="-320040" eaLnBrk="1" fontAlgn="auto" hangingPunct="1">
              <a:spcAft>
                <a:spcPts val="1800"/>
              </a:spcAft>
              <a:buFont typeface="Wingdings"/>
              <a:buChar char=""/>
              <a:defRPr/>
            </a:pPr>
            <a:r>
              <a:rPr altLang="en-US" sz="2400" dirty="0"/>
              <a:t>“Substantially all” services of members furnished through group </a:t>
            </a:r>
          </a:p>
          <a:p>
            <a:pPr marL="320040" indent="-320040" eaLnBrk="1" fontAlgn="auto" hangingPunct="1">
              <a:spcAft>
                <a:spcPts val="1800"/>
              </a:spcAft>
              <a:buFont typeface="Wingdings"/>
              <a:buChar char=""/>
              <a:defRPr/>
            </a:pPr>
            <a:r>
              <a:rPr altLang="en-US" sz="2400" dirty="0"/>
              <a:t>Members provide at least 75% of physician-patient encounters</a:t>
            </a:r>
          </a:p>
          <a:p>
            <a:pPr marL="320040" indent="-320040" eaLnBrk="1" fontAlgn="auto" hangingPunct="1">
              <a:spcAft>
                <a:spcPts val="1800"/>
              </a:spcAft>
              <a:buFont typeface="Wingdings"/>
              <a:buChar char=""/>
              <a:defRPr/>
            </a:pPr>
            <a:r>
              <a:rPr altLang="en-US" sz="2400" dirty="0"/>
              <a:t>Overhead expenses/income distributed in accordance with previously determined methods</a:t>
            </a:r>
          </a:p>
          <a:p>
            <a:pPr marL="320040" indent="-320040" eaLnBrk="1" fontAlgn="auto" hangingPunct="1">
              <a:spcAft>
                <a:spcPts val="1800"/>
              </a:spcAft>
              <a:buFont typeface="Wingdings"/>
              <a:buChar char=""/>
              <a:defRPr/>
            </a:pPr>
            <a:r>
              <a:rPr altLang="en-US" sz="2400" dirty="0"/>
              <a:t>Unified business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F199005-690C-2545-BD2C-8E6C5A8E00B6}"/>
              </a:ext>
            </a:extLst>
          </p:cNvPr>
          <p:cNvSpPr>
            <a:spLocks noGrp="1"/>
          </p:cNvSpPr>
          <p:nvPr>
            <p:ph type="title"/>
          </p:nvPr>
        </p:nvSpPr>
        <p:spPr>
          <a:xfrm>
            <a:off x="14288" y="0"/>
            <a:ext cx="9129712" cy="1066800"/>
          </a:xfrm>
          <a:solidFill>
            <a:schemeClr val="bg1">
              <a:lumMod val="75000"/>
            </a:schemeClr>
          </a:solidFill>
        </p:spPr>
        <p:txBody>
          <a:bodyPr rtlCol="0">
            <a:normAutofit/>
          </a:bodyPr>
          <a:lstStyle/>
          <a:p>
            <a:pPr eaLnBrk="1" fontAlgn="auto" hangingPunct="1">
              <a:lnSpc>
                <a:spcPct val="80000"/>
              </a:lnSpc>
              <a:spcAft>
                <a:spcPts val="0"/>
              </a:spcAft>
              <a:defRPr/>
            </a:pPr>
            <a:r>
              <a:rPr altLang="en-US" sz="3600" b="1" dirty="0"/>
              <a:t>In-Office Ancillary Services Exception </a:t>
            </a:r>
            <a:br>
              <a:rPr altLang="en-US" sz="3600" b="1" dirty="0"/>
            </a:br>
            <a:r>
              <a:rPr altLang="en-US" sz="3600" b="1" dirty="0"/>
              <a:t>(42 C.F.R. § 411.355(b))</a:t>
            </a:r>
          </a:p>
        </p:txBody>
      </p:sp>
      <p:sp>
        <p:nvSpPr>
          <p:cNvPr id="143363" name="Content Placeholder 2">
            <a:extLst>
              <a:ext uri="{FF2B5EF4-FFF2-40B4-BE49-F238E27FC236}">
                <a16:creationId xmlns:a16="http://schemas.microsoft.com/office/drawing/2014/main" id="{9831A6F7-A42F-CC47-B4C8-AB2BCBC149BD}"/>
              </a:ext>
            </a:extLst>
          </p:cNvPr>
          <p:cNvSpPr>
            <a:spLocks noGrp="1"/>
          </p:cNvSpPr>
          <p:nvPr>
            <p:ph idx="1"/>
          </p:nvPr>
        </p:nvSpPr>
        <p:spPr>
          <a:xfrm>
            <a:off x="457200" y="1371600"/>
            <a:ext cx="8382000" cy="4525963"/>
          </a:xfrm>
        </p:spPr>
        <p:txBody>
          <a:bodyPr/>
          <a:lstStyle/>
          <a:p>
            <a:pPr marL="455613" indent="-455613" eaLnBrk="1" hangingPunct="1"/>
            <a:r>
              <a:rPr lang="en-US" altLang="en-US" sz="2400"/>
              <a:t>Applies to DHS* that are “ancillary” to a physician’s professional services provided by the physician’s practice (excludes most DME and parenteral and enteral nutrients)</a:t>
            </a:r>
          </a:p>
          <a:p>
            <a:pPr marL="455613" indent="-455613" eaLnBrk="1" hangingPunct="1"/>
            <a:endParaRPr lang="en-US" altLang="en-US" sz="2400"/>
          </a:p>
          <a:p>
            <a:pPr marL="455613" indent="-455613" eaLnBrk="1" hangingPunct="1"/>
            <a:r>
              <a:rPr lang="en-US" altLang="en-US" sz="2400"/>
              <a:t>To apply, the DHS* must:</a:t>
            </a:r>
          </a:p>
          <a:p>
            <a:pPr marL="1190625" lvl="1" indent="-455613" eaLnBrk="1" hangingPunct="1"/>
            <a:r>
              <a:rPr lang="en-US" altLang="en-US" sz="2000"/>
              <a:t>Be furnished by physician, another physician in “group practice,” or directly supervised by them</a:t>
            </a:r>
          </a:p>
          <a:p>
            <a:pPr marL="1190625" lvl="1" indent="-455613" eaLnBrk="1" hangingPunct="1"/>
            <a:r>
              <a:rPr lang="en-US" altLang="en-US" sz="2000"/>
              <a:t>Be provided in: (1) same building in which physician provides some services unrelated to DHS; or (2) if group practice, can be a "centralized building"</a:t>
            </a:r>
          </a:p>
          <a:p>
            <a:pPr marL="1190625" lvl="1" indent="-455613" eaLnBrk="1" hangingPunct="1"/>
            <a:r>
              <a:rPr lang="en-US" altLang="en-US" sz="2000"/>
              <a:t>Billed by physician, group practice, an entity wholly-owned by the group practice, or by a third-party billing agent</a:t>
            </a:r>
            <a:endParaRPr lang="en-US" altLang="en-US"/>
          </a:p>
        </p:txBody>
      </p:sp>
      <p:sp>
        <p:nvSpPr>
          <p:cNvPr id="143364" name="TextBox 2">
            <a:extLst>
              <a:ext uri="{FF2B5EF4-FFF2-40B4-BE49-F238E27FC236}">
                <a16:creationId xmlns:a16="http://schemas.microsoft.com/office/drawing/2014/main" id="{81B9A333-6893-8048-A965-1C48575792C6}"/>
              </a:ext>
            </a:extLst>
          </p:cNvPr>
          <p:cNvSpPr txBox="1">
            <a:spLocks noChangeArrowheads="1"/>
          </p:cNvSpPr>
          <p:nvPr/>
        </p:nvSpPr>
        <p:spPr bwMode="auto">
          <a:xfrm>
            <a:off x="5562600" y="5837238"/>
            <a:ext cx="335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*DHS, Designated Health Service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4932E8B-784F-E141-9B82-39CADBDA2F11}"/>
              </a:ext>
            </a:extLst>
          </p:cNvPr>
          <p:cNvSpPr>
            <a:spLocks noGrp="1"/>
          </p:cNvSpPr>
          <p:nvPr>
            <p:ph type="title"/>
          </p:nvPr>
        </p:nvSpPr>
        <p:spPr>
          <a:xfrm>
            <a:off x="-34925" y="0"/>
            <a:ext cx="9178925" cy="762000"/>
          </a:xfrm>
          <a:solidFill>
            <a:schemeClr val="bg1">
              <a:lumMod val="75000"/>
            </a:schemeClr>
          </a:solidFill>
        </p:spPr>
        <p:txBody>
          <a:bodyPr rtlCol="0">
            <a:normAutofit/>
          </a:bodyPr>
          <a:lstStyle/>
          <a:p>
            <a:pPr eaLnBrk="1" fontAlgn="auto" hangingPunct="1">
              <a:spcAft>
                <a:spcPts val="0"/>
              </a:spcAft>
              <a:defRPr/>
            </a:pPr>
            <a:r>
              <a:rPr altLang="en-US" sz="3600" b="1" dirty="0"/>
              <a:t>In-Office Ancillary Services Exception</a:t>
            </a:r>
          </a:p>
        </p:txBody>
      </p:sp>
      <p:sp>
        <p:nvSpPr>
          <p:cNvPr id="145411" name="Content Placeholder 2">
            <a:extLst>
              <a:ext uri="{FF2B5EF4-FFF2-40B4-BE49-F238E27FC236}">
                <a16:creationId xmlns:a16="http://schemas.microsoft.com/office/drawing/2014/main" id="{F5E484AB-3C53-034D-9D4E-C483B627DE1B}"/>
              </a:ext>
            </a:extLst>
          </p:cNvPr>
          <p:cNvSpPr>
            <a:spLocks noGrp="1"/>
          </p:cNvSpPr>
          <p:nvPr>
            <p:ph idx="1"/>
          </p:nvPr>
        </p:nvSpPr>
        <p:spPr>
          <a:xfrm>
            <a:off x="457200" y="1219200"/>
            <a:ext cx="8229600" cy="4525963"/>
          </a:xfrm>
        </p:spPr>
        <p:txBody>
          <a:bodyPr/>
          <a:lstStyle/>
          <a:p>
            <a:pPr eaLnBrk="1" hangingPunct="1">
              <a:spcAft>
                <a:spcPts val="2400"/>
              </a:spcAft>
            </a:pPr>
            <a:r>
              <a:rPr lang="en-US" altLang="en-US" sz="2400"/>
              <a:t>CMS recognized as </a:t>
            </a:r>
            <a:r>
              <a:rPr lang="en-US" altLang="ja-JP" sz="2400"/>
              <a:t>“one of the most important exceptions” to Stark law (70 Fed. Reg. 38,181 (July 12, 2007))</a:t>
            </a:r>
          </a:p>
          <a:p>
            <a:pPr eaLnBrk="1" hangingPunct="1">
              <a:spcAft>
                <a:spcPts val="2400"/>
              </a:spcAft>
            </a:pPr>
            <a:r>
              <a:rPr lang="en-US" altLang="en-US" sz="2400"/>
              <a:t>BUT recent scrutiny due to proliferation of in-office diagnostic testing.</a:t>
            </a:r>
          </a:p>
          <a:p>
            <a:pPr marL="833438" lvl="1" indent="-319088" eaLnBrk="1" hangingPunct="1">
              <a:spcAft>
                <a:spcPts val="2400"/>
              </a:spcAft>
            </a:pPr>
            <a:r>
              <a:rPr lang="en-US" altLang="en-US" sz="2400"/>
              <a:t>MedPac Report (June 2010)</a:t>
            </a:r>
          </a:p>
          <a:p>
            <a:pPr marL="833438" lvl="1" indent="-319088" eaLnBrk="1" hangingPunct="1">
              <a:spcAft>
                <a:spcPts val="2400"/>
              </a:spcAft>
            </a:pPr>
            <a:r>
              <a:rPr lang="en-US" altLang="en-US" sz="2400"/>
              <a:t>H.R. 2914 (2013-2014 Sess.) – Proposes to make IOAS not applicable to certain diagnostic tests, anatomic pathology, radiation therapy services and supplies, and physical therapy services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761360D-D732-8543-9723-185BDBE41337}"/>
              </a:ext>
            </a:extLst>
          </p:cNvPr>
          <p:cNvSpPr>
            <a:spLocks noGrp="1"/>
          </p:cNvSpPr>
          <p:nvPr>
            <p:ph type="title"/>
          </p:nvPr>
        </p:nvSpPr>
        <p:spPr>
          <a:xfrm>
            <a:off x="0" y="6350"/>
            <a:ext cx="9144000" cy="679450"/>
          </a:xfrm>
          <a:solidFill>
            <a:schemeClr val="bg1">
              <a:lumMod val="75000"/>
            </a:schemeClr>
          </a:solidFill>
        </p:spPr>
        <p:txBody>
          <a:bodyPr rtlCol="0">
            <a:normAutofit/>
          </a:bodyPr>
          <a:lstStyle/>
          <a:p>
            <a:pPr eaLnBrk="1" fontAlgn="auto" hangingPunct="1">
              <a:spcAft>
                <a:spcPts val="0"/>
              </a:spcAft>
              <a:defRPr/>
            </a:pPr>
            <a:r>
              <a:rPr altLang="en-US" sz="3600" b="1" dirty="0"/>
              <a:t>In-Office Ancillary Services Exception</a:t>
            </a:r>
          </a:p>
        </p:txBody>
      </p:sp>
      <p:sp>
        <p:nvSpPr>
          <p:cNvPr id="90115" name="Content Placeholder 2">
            <a:extLst>
              <a:ext uri="{FF2B5EF4-FFF2-40B4-BE49-F238E27FC236}">
                <a16:creationId xmlns:a16="http://schemas.microsoft.com/office/drawing/2014/main" id="{4D469BC5-A89A-9648-8D91-12E338617B86}"/>
              </a:ext>
            </a:extLst>
          </p:cNvPr>
          <p:cNvSpPr>
            <a:spLocks noGrp="1"/>
          </p:cNvSpPr>
          <p:nvPr>
            <p:ph idx="1"/>
          </p:nvPr>
        </p:nvSpPr>
        <p:spPr/>
        <p:txBody>
          <a:bodyPr rtlCol="0">
            <a:normAutofit lnSpcReduction="10000"/>
          </a:bodyPr>
          <a:lstStyle/>
          <a:p>
            <a:pPr algn="just" eaLnBrk="1" fontAlgn="auto" hangingPunct="1">
              <a:spcAft>
                <a:spcPts val="2400"/>
              </a:spcAft>
              <a:defRPr/>
            </a:pPr>
            <a:r>
              <a:rPr lang="en-US" altLang="en-US" dirty="0"/>
              <a:t>ACA Disclosure Requirement</a:t>
            </a:r>
          </a:p>
          <a:p>
            <a:pPr lvl="1" algn="just" eaLnBrk="1" fontAlgn="auto" hangingPunct="1">
              <a:spcAft>
                <a:spcPts val="2400"/>
              </a:spcAft>
              <a:defRPr/>
            </a:pPr>
            <a:r>
              <a:rPr lang="en-US" altLang="en-US" dirty="0"/>
              <a:t>For CT, MRI, and PET, referring physician needs to provide written disclosure of ownership of imaging equipment and list of alternative suppliers.</a:t>
            </a:r>
          </a:p>
          <a:p>
            <a:pPr lvl="2" algn="just" eaLnBrk="1" fontAlgn="auto" hangingPunct="1">
              <a:spcAft>
                <a:spcPts val="2400"/>
              </a:spcAft>
              <a:defRPr/>
            </a:pPr>
            <a:r>
              <a:rPr lang="en-US" altLang="en-US" dirty="0"/>
              <a:t>Regulation effective January 1, 2011</a:t>
            </a:r>
          </a:p>
          <a:p>
            <a:pPr lvl="1" algn="just" eaLnBrk="1" fontAlgn="auto" hangingPunct="1">
              <a:spcAft>
                <a:spcPts val="2400"/>
              </a:spcAft>
              <a:defRPr/>
            </a:pPr>
            <a:r>
              <a:rPr lang="en-US" altLang="en-US" dirty="0"/>
              <a:t>CMS has the authority to add other services to list of disclosure services.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B26E8B1-FE50-CE43-82B4-C64A8405C5F0}"/>
              </a:ext>
            </a:extLst>
          </p:cNvPr>
          <p:cNvSpPr>
            <a:spLocks noGrp="1"/>
          </p:cNvSpPr>
          <p:nvPr>
            <p:ph type="title"/>
          </p:nvPr>
        </p:nvSpPr>
        <p:spPr>
          <a:xfrm>
            <a:off x="0" y="0"/>
            <a:ext cx="9144000" cy="685800"/>
          </a:xfrm>
          <a:solidFill>
            <a:schemeClr val="bg1">
              <a:lumMod val="75000"/>
            </a:schemeClr>
          </a:solidFill>
        </p:spPr>
        <p:txBody>
          <a:bodyPr rtlCol="0">
            <a:noAutofit/>
          </a:bodyPr>
          <a:lstStyle/>
          <a:p>
            <a:pPr eaLnBrk="1" fontAlgn="auto" hangingPunct="1">
              <a:spcAft>
                <a:spcPts val="0"/>
              </a:spcAft>
              <a:defRPr/>
            </a:pPr>
            <a:r>
              <a:rPr altLang="en-US" sz="3600" b="1" dirty="0"/>
              <a:t>Ownership Exceptions (42 C.F.R. § 411.356)</a:t>
            </a:r>
          </a:p>
        </p:txBody>
      </p:sp>
      <p:sp>
        <p:nvSpPr>
          <p:cNvPr id="149507" name="Content Placeholder 2">
            <a:extLst>
              <a:ext uri="{FF2B5EF4-FFF2-40B4-BE49-F238E27FC236}">
                <a16:creationId xmlns:a16="http://schemas.microsoft.com/office/drawing/2014/main" id="{44A8DB1F-905F-0340-AB84-ABCC693E7047}"/>
              </a:ext>
            </a:extLst>
          </p:cNvPr>
          <p:cNvSpPr>
            <a:spLocks noGrp="1"/>
          </p:cNvSpPr>
          <p:nvPr>
            <p:ph idx="1"/>
          </p:nvPr>
        </p:nvSpPr>
        <p:spPr/>
        <p:txBody>
          <a:bodyPr/>
          <a:lstStyle/>
          <a:p>
            <a:pPr eaLnBrk="1" hangingPunct="1">
              <a:spcAft>
                <a:spcPts val="2400"/>
              </a:spcAft>
            </a:pPr>
            <a:r>
              <a:rPr lang="en-US" altLang="en-US"/>
              <a:t>Ownership in publicly-traded securities and mutual funds</a:t>
            </a:r>
          </a:p>
          <a:p>
            <a:pPr eaLnBrk="1" hangingPunct="1">
              <a:spcAft>
                <a:spcPts val="2400"/>
              </a:spcAft>
            </a:pPr>
            <a:r>
              <a:rPr lang="en-US" altLang="en-US"/>
              <a:t>Hospitals in Puerto Rico</a:t>
            </a:r>
          </a:p>
          <a:p>
            <a:pPr eaLnBrk="1" hangingPunct="1">
              <a:spcAft>
                <a:spcPts val="2400"/>
              </a:spcAft>
            </a:pPr>
            <a:r>
              <a:rPr lang="en-US" altLang="en-US"/>
              <a:t>Rural provider</a:t>
            </a:r>
          </a:p>
          <a:p>
            <a:pPr eaLnBrk="1" hangingPunct="1">
              <a:spcAft>
                <a:spcPts val="2400"/>
              </a:spcAft>
            </a:pPr>
            <a:r>
              <a:rPr lang="en-US" altLang="en-US"/>
              <a:t>Ownership in “whole” hospital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4D568C0-1743-324C-B8E9-3D4853A33793}"/>
              </a:ext>
            </a:extLst>
          </p:cNvPr>
          <p:cNvSpPr>
            <a:spLocks noGrp="1"/>
          </p:cNvSpPr>
          <p:nvPr>
            <p:ph type="title"/>
          </p:nvPr>
        </p:nvSpPr>
        <p:spPr>
          <a:xfrm>
            <a:off x="-34925" y="0"/>
            <a:ext cx="9178925" cy="838200"/>
          </a:xfrm>
          <a:solidFill>
            <a:schemeClr val="bg1">
              <a:lumMod val="75000"/>
            </a:schemeClr>
          </a:solidFill>
        </p:spPr>
        <p:txBody>
          <a:bodyPr rtlCol="0">
            <a:noAutofit/>
          </a:bodyPr>
          <a:lstStyle/>
          <a:p>
            <a:pPr eaLnBrk="1" fontAlgn="auto" hangingPunct="1">
              <a:spcAft>
                <a:spcPts val="0"/>
              </a:spcAft>
              <a:defRPr/>
            </a:pPr>
            <a:r>
              <a:rPr lang="fr-FR" altLang="en-US" sz="3600" b="1" dirty="0"/>
              <a:t>Compensation Exceptions (42 C.F.R. § 411.357)</a:t>
            </a:r>
            <a:endParaRPr altLang="en-US" sz="3600" b="1" dirty="0"/>
          </a:p>
        </p:txBody>
      </p:sp>
      <p:sp>
        <p:nvSpPr>
          <p:cNvPr id="19459" name="Content Placeholder 3">
            <a:extLst>
              <a:ext uri="{FF2B5EF4-FFF2-40B4-BE49-F238E27FC236}">
                <a16:creationId xmlns:a16="http://schemas.microsoft.com/office/drawing/2014/main" id="{CFD2075D-D65C-3F4B-BD93-A40475D6851F}"/>
              </a:ext>
            </a:extLst>
          </p:cNvPr>
          <p:cNvSpPr>
            <a:spLocks noGrp="1"/>
          </p:cNvSpPr>
          <p:nvPr>
            <p:ph sz="half" idx="1"/>
          </p:nvPr>
        </p:nvSpPr>
        <p:spPr>
          <a:xfrm>
            <a:off x="304800" y="1295400"/>
            <a:ext cx="4191000" cy="4495800"/>
          </a:xfrm>
          <a:solidFill>
            <a:schemeClr val="bg1">
              <a:lumMod val="75000"/>
            </a:schemeClr>
          </a:solidFill>
        </p:spPr>
        <p:txBody>
          <a:bodyPr rtlCol="0">
            <a:noAutofit/>
          </a:bodyPr>
          <a:lstStyle/>
          <a:p>
            <a:pPr marL="320040" indent="-320040" eaLnBrk="1" fontAlgn="auto" hangingPunct="1">
              <a:spcAft>
                <a:spcPts val="1800"/>
              </a:spcAft>
              <a:buFont typeface="Wingdings"/>
              <a:buChar char=""/>
              <a:defRPr/>
            </a:pPr>
            <a:r>
              <a:rPr altLang="en-US" sz="2000" dirty="0"/>
              <a:t>Rental of office space and equipment</a:t>
            </a:r>
          </a:p>
          <a:p>
            <a:pPr marL="320040" indent="-320040" eaLnBrk="1" fontAlgn="auto" hangingPunct="1">
              <a:spcAft>
                <a:spcPts val="1800"/>
              </a:spcAft>
              <a:buFont typeface="Wingdings"/>
              <a:buChar char=""/>
              <a:defRPr/>
            </a:pPr>
            <a:r>
              <a:rPr altLang="en-US" sz="2000" i="1" dirty="0"/>
              <a:t>Bona fide e</a:t>
            </a:r>
            <a:r>
              <a:rPr altLang="en-US" sz="2000" dirty="0"/>
              <a:t>mployment relationships</a:t>
            </a:r>
          </a:p>
          <a:p>
            <a:pPr marL="320040" indent="-320040" eaLnBrk="1" fontAlgn="auto" hangingPunct="1">
              <a:spcAft>
                <a:spcPts val="1800"/>
              </a:spcAft>
              <a:buFont typeface="Wingdings"/>
              <a:buChar char=""/>
              <a:defRPr/>
            </a:pPr>
            <a:r>
              <a:rPr altLang="en-US" sz="2000" dirty="0"/>
              <a:t>Personal services arrangements</a:t>
            </a:r>
          </a:p>
          <a:p>
            <a:pPr marL="320040" indent="-320040" eaLnBrk="1" fontAlgn="auto" hangingPunct="1">
              <a:spcAft>
                <a:spcPts val="1800"/>
              </a:spcAft>
              <a:buFont typeface="Wingdings"/>
              <a:buChar char=""/>
              <a:defRPr/>
            </a:pPr>
            <a:r>
              <a:rPr altLang="en-US" sz="2000" dirty="0"/>
              <a:t>Physician recruitment</a:t>
            </a:r>
          </a:p>
          <a:p>
            <a:pPr marL="320040" indent="-320040" eaLnBrk="1" fontAlgn="auto" hangingPunct="1">
              <a:spcAft>
                <a:spcPts val="1800"/>
              </a:spcAft>
              <a:buFont typeface="Wingdings"/>
              <a:buChar char=""/>
              <a:defRPr/>
            </a:pPr>
            <a:r>
              <a:rPr altLang="en-US" sz="2000" dirty="0"/>
              <a:t>Isolated transactions</a:t>
            </a:r>
          </a:p>
          <a:p>
            <a:pPr marL="320040" indent="-320040" eaLnBrk="1" fontAlgn="auto" hangingPunct="1">
              <a:spcAft>
                <a:spcPts val="1800"/>
              </a:spcAft>
              <a:buFont typeface="Wingdings"/>
              <a:buChar char=""/>
              <a:defRPr/>
            </a:pPr>
            <a:r>
              <a:rPr altLang="en-US" sz="2000" dirty="0"/>
              <a:t>Remuneration unrelated to DHS		</a:t>
            </a:r>
          </a:p>
        </p:txBody>
      </p:sp>
      <p:sp>
        <p:nvSpPr>
          <p:cNvPr id="19460" name="Content Placeholder 5">
            <a:extLst>
              <a:ext uri="{FF2B5EF4-FFF2-40B4-BE49-F238E27FC236}">
                <a16:creationId xmlns:a16="http://schemas.microsoft.com/office/drawing/2014/main" id="{4E9374F7-C99C-3344-838E-0B700480D9CA}"/>
              </a:ext>
            </a:extLst>
          </p:cNvPr>
          <p:cNvSpPr>
            <a:spLocks noGrp="1"/>
          </p:cNvSpPr>
          <p:nvPr>
            <p:ph sz="half" idx="2"/>
          </p:nvPr>
        </p:nvSpPr>
        <p:spPr>
          <a:xfrm>
            <a:off x="4724400" y="1828800"/>
            <a:ext cx="4038600" cy="3733800"/>
          </a:xfrm>
          <a:solidFill>
            <a:schemeClr val="bg1">
              <a:lumMod val="75000"/>
            </a:schemeClr>
          </a:solidFill>
        </p:spPr>
        <p:txBody>
          <a:bodyPr rtlCol="0">
            <a:noAutofit/>
          </a:bodyPr>
          <a:lstStyle/>
          <a:p>
            <a:pPr marL="320040" indent="-320040" eaLnBrk="1" fontAlgn="auto" hangingPunct="1">
              <a:spcAft>
                <a:spcPts val="1800"/>
              </a:spcAft>
              <a:buFont typeface="Wingdings"/>
              <a:buChar char=""/>
              <a:defRPr/>
            </a:pPr>
            <a:r>
              <a:rPr altLang="en-US" sz="2000" dirty="0"/>
              <a:t>Certain group practice arrangements with hospitals</a:t>
            </a:r>
          </a:p>
          <a:p>
            <a:pPr marL="320040" indent="-320040" eaLnBrk="1" fontAlgn="auto" hangingPunct="1">
              <a:spcAft>
                <a:spcPts val="1800"/>
              </a:spcAft>
              <a:buFont typeface="Wingdings"/>
              <a:buChar char=""/>
              <a:defRPr/>
            </a:pPr>
            <a:r>
              <a:rPr altLang="en-US" sz="2000" dirty="0"/>
              <a:t>Payments by physicians for items and services</a:t>
            </a:r>
          </a:p>
          <a:p>
            <a:pPr marL="320040" indent="-320040" eaLnBrk="1" fontAlgn="auto" hangingPunct="1">
              <a:spcAft>
                <a:spcPts val="1800"/>
              </a:spcAft>
              <a:buFont typeface="Wingdings"/>
              <a:buChar char=""/>
              <a:defRPr/>
            </a:pPr>
            <a:r>
              <a:rPr altLang="en-US" sz="2000" dirty="0"/>
              <a:t>Charitable donations</a:t>
            </a:r>
          </a:p>
          <a:p>
            <a:pPr marL="320040" indent="-320040" eaLnBrk="1" fontAlgn="auto" hangingPunct="1">
              <a:spcAft>
                <a:spcPts val="1800"/>
              </a:spcAft>
              <a:buFont typeface="Wingdings"/>
              <a:buChar char=""/>
              <a:defRPr/>
            </a:pPr>
            <a:r>
              <a:rPr altLang="en-US" sz="2000" dirty="0"/>
              <a:t>Nonmonetary compensation</a:t>
            </a:r>
          </a:p>
          <a:p>
            <a:pPr marL="320040" indent="-320040" eaLnBrk="1" fontAlgn="auto" hangingPunct="1">
              <a:spcAft>
                <a:spcPts val="1800"/>
              </a:spcAft>
              <a:buFont typeface="Wingdings"/>
              <a:buChar char=""/>
              <a:defRPr/>
            </a:pPr>
            <a:r>
              <a:rPr altLang="en-US" sz="2000" dirty="0"/>
              <a:t>Fair market value compensation </a:t>
            </a:r>
          </a:p>
        </p:txBody>
      </p:sp>
      <p:sp>
        <p:nvSpPr>
          <p:cNvPr id="3" name="Rectangle 2">
            <a:extLst>
              <a:ext uri="{FF2B5EF4-FFF2-40B4-BE49-F238E27FC236}">
                <a16:creationId xmlns:a16="http://schemas.microsoft.com/office/drawing/2014/main" id="{D00F5457-43BE-0845-BB71-0724CFFFBC70}"/>
              </a:ext>
            </a:extLst>
          </p:cNvPr>
          <p:cNvSpPr/>
          <p:nvPr/>
        </p:nvSpPr>
        <p:spPr>
          <a:xfrm>
            <a:off x="207963" y="1143000"/>
            <a:ext cx="8686800"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00B48F7-E780-7745-8180-DD9DF251E48F}"/>
              </a:ext>
            </a:extLst>
          </p:cNvPr>
          <p:cNvSpPr>
            <a:spLocks noGrp="1"/>
          </p:cNvSpPr>
          <p:nvPr>
            <p:ph type="title"/>
          </p:nvPr>
        </p:nvSpPr>
        <p:spPr>
          <a:xfrm>
            <a:off x="0" y="0"/>
            <a:ext cx="9220200" cy="762000"/>
          </a:xfrm>
          <a:solidFill>
            <a:schemeClr val="bg1">
              <a:lumMod val="75000"/>
            </a:schemeClr>
          </a:solidFill>
        </p:spPr>
        <p:txBody>
          <a:bodyPr rtlCol="0">
            <a:noAutofit/>
          </a:bodyPr>
          <a:lstStyle/>
          <a:p>
            <a:pPr eaLnBrk="1" fontAlgn="auto" hangingPunct="1">
              <a:spcAft>
                <a:spcPts val="0"/>
              </a:spcAft>
              <a:defRPr/>
            </a:pPr>
            <a:r>
              <a:rPr lang="fr-FR" altLang="en-US" sz="3600" b="1" dirty="0"/>
              <a:t>Compensation Exceptions (42 C.F.R. § 411.357)</a:t>
            </a:r>
            <a:endParaRPr altLang="en-US" sz="3600" b="1" dirty="0"/>
          </a:p>
        </p:txBody>
      </p:sp>
      <p:sp>
        <p:nvSpPr>
          <p:cNvPr id="20483" name="Content Placeholder 3">
            <a:extLst>
              <a:ext uri="{FF2B5EF4-FFF2-40B4-BE49-F238E27FC236}">
                <a16:creationId xmlns:a16="http://schemas.microsoft.com/office/drawing/2014/main" id="{D1A3ED94-C668-DD45-934E-9AD253E0CFC3}"/>
              </a:ext>
            </a:extLst>
          </p:cNvPr>
          <p:cNvSpPr>
            <a:spLocks noGrp="1"/>
          </p:cNvSpPr>
          <p:nvPr>
            <p:ph sz="half" idx="1"/>
          </p:nvPr>
        </p:nvSpPr>
        <p:spPr>
          <a:xfrm>
            <a:off x="381000" y="1219200"/>
            <a:ext cx="4038600" cy="4525963"/>
          </a:xfrm>
          <a:solidFill>
            <a:schemeClr val="bg1">
              <a:lumMod val="75000"/>
            </a:schemeClr>
          </a:solidFill>
        </p:spPr>
        <p:txBody>
          <a:bodyPr rtlCol="0">
            <a:normAutofit fontScale="92500" lnSpcReduction="10000"/>
          </a:bodyPr>
          <a:lstStyle/>
          <a:p>
            <a:pPr marL="320040" indent="-320040" eaLnBrk="1" fontAlgn="auto" hangingPunct="1">
              <a:spcAft>
                <a:spcPts val="2000"/>
              </a:spcAft>
              <a:buFont typeface="Wingdings"/>
              <a:buChar char=""/>
              <a:defRPr/>
            </a:pPr>
            <a:r>
              <a:rPr altLang="en-US" sz="2400" dirty="0"/>
              <a:t>Medical staff incidental benefits</a:t>
            </a:r>
          </a:p>
          <a:p>
            <a:pPr marL="320040" indent="-320040" eaLnBrk="1" fontAlgn="auto" hangingPunct="1">
              <a:spcAft>
                <a:spcPts val="2000"/>
              </a:spcAft>
              <a:buFont typeface="Wingdings"/>
              <a:buChar char=""/>
              <a:defRPr/>
            </a:pPr>
            <a:r>
              <a:rPr altLang="en-US" sz="2400" dirty="0"/>
              <a:t>Risk-sharing arrangements</a:t>
            </a:r>
          </a:p>
          <a:p>
            <a:pPr marL="320040" indent="-320040" eaLnBrk="1" fontAlgn="auto" hangingPunct="1">
              <a:spcAft>
                <a:spcPts val="2000"/>
              </a:spcAft>
              <a:buFont typeface="Wingdings"/>
              <a:buChar char=""/>
              <a:defRPr/>
            </a:pPr>
            <a:r>
              <a:rPr altLang="en-US" sz="2400" dirty="0"/>
              <a:t>Compliance training</a:t>
            </a:r>
          </a:p>
          <a:p>
            <a:pPr marL="320040" indent="-320040" eaLnBrk="1" fontAlgn="auto" hangingPunct="1">
              <a:spcAft>
                <a:spcPts val="2000"/>
              </a:spcAft>
              <a:buFont typeface="Wingdings"/>
              <a:buChar char=""/>
              <a:defRPr/>
            </a:pPr>
            <a:r>
              <a:rPr altLang="en-US" sz="2400" dirty="0"/>
              <a:t>Indirect compensation arrangements</a:t>
            </a:r>
          </a:p>
          <a:p>
            <a:pPr marL="320040" indent="-320040" eaLnBrk="1" fontAlgn="auto" hangingPunct="1">
              <a:spcAft>
                <a:spcPts val="2000"/>
              </a:spcAft>
              <a:buFont typeface="Wingdings"/>
              <a:buChar char=""/>
              <a:defRPr/>
            </a:pPr>
            <a:r>
              <a:rPr altLang="en-US" sz="2400" dirty="0"/>
              <a:t>Referral services</a:t>
            </a:r>
          </a:p>
          <a:p>
            <a:pPr marL="320040" indent="-320040" eaLnBrk="1" fontAlgn="auto" hangingPunct="1">
              <a:spcAft>
                <a:spcPts val="2000"/>
              </a:spcAft>
              <a:buFont typeface="Wingdings"/>
              <a:buChar char=""/>
              <a:defRPr/>
            </a:pPr>
            <a:r>
              <a:rPr altLang="en-US" sz="2400" dirty="0"/>
              <a:t>Obstetrical malpractice insurance subsidies	</a:t>
            </a:r>
          </a:p>
        </p:txBody>
      </p:sp>
      <p:sp>
        <p:nvSpPr>
          <p:cNvPr id="20484" name="Content Placeholder 5">
            <a:extLst>
              <a:ext uri="{FF2B5EF4-FFF2-40B4-BE49-F238E27FC236}">
                <a16:creationId xmlns:a16="http://schemas.microsoft.com/office/drawing/2014/main" id="{3F2DEF6C-0D33-A84D-874B-15724698BE25}"/>
              </a:ext>
            </a:extLst>
          </p:cNvPr>
          <p:cNvSpPr>
            <a:spLocks noGrp="1"/>
          </p:cNvSpPr>
          <p:nvPr>
            <p:ph sz="half" idx="2"/>
          </p:nvPr>
        </p:nvSpPr>
        <p:spPr>
          <a:xfrm>
            <a:off x="4724400" y="1295400"/>
            <a:ext cx="4038600" cy="4525963"/>
          </a:xfrm>
          <a:solidFill>
            <a:schemeClr val="bg1">
              <a:lumMod val="75000"/>
            </a:schemeClr>
          </a:solidFill>
        </p:spPr>
        <p:txBody>
          <a:bodyPr rtlCol="0">
            <a:normAutofit fontScale="92500" lnSpcReduction="10000"/>
          </a:bodyPr>
          <a:lstStyle/>
          <a:p>
            <a:pPr marL="320040" indent="-320040" eaLnBrk="1" fontAlgn="auto" hangingPunct="1">
              <a:spcAft>
                <a:spcPts val="2000"/>
              </a:spcAft>
              <a:buFont typeface="Wingdings"/>
              <a:buChar char=""/>
              <a:defRPr/>
            </a:pPr>
            <a:r>
              <a:rPr altLang="en-US" sz="2400" dirty="0"/>
              <a:t>Professional courtesy</a:t>
            </a:r>
          </a:p>
          <a:p>
            <a:pPr marL="320040" indent="-320040" eaLnBrk="1" fontAlgn="auto" hangingPunct="1">
              <a:spcAft>
                <a:spcPts val="2000"/>
              </a:spcAft>
              <a:buFont typeface="Wingdings"/>
              <a:buChar char=""/>
              <a:defRPr/>
            </a:pPr>
            <a:r>
              <a:rPr altLang="en-US" sz="2400" dirty="0"/>
              <a:t>Retention payments in underserved areas</a:t>
            </a:r>
          </a:p>
          <a:p>
            <a:pPr marL="320040" indent="-320040" eaLnBrk="1" fontAlgn="auto" hangingPunct="1">
              <a:spcAft>
                <a:spcPts val="2000"/>
              </a:spcAft>
              <a:buFont typeface="Wingdings"/>
              <a:buChar char=""/>
              <a:defRPr/>
            </a:pPr>
            <a:r>
              <a:rPr altLang="en-US" sz="2400" dirty="0"/>
              <a:t>Community-wide health information systems</a:t>
            </a:r>
          </a:p>
          <a:p>
            <a:pPr marL="320040" indent="-320040" eaLnBrk="1" fontAlgn="auto" hangingPunct="1">
              <a:spcAft>
                <a:spcPts val="2000"/>
              </a:spcAft>
              <a:buFont typeface="Wingdings"/>
              <a:buChar char=""/>
              <a:defRPr/>
            </a:pPr>
            <a:r>
              <a:rPr altLang="en-US" sz="2400" dirty="0"/>
              <a:t>Electronic prescribing items and services</a:t>
            </a:r>
          </a:p>
          <a:p>
            <a:pPr marL="320040" indent="-320040" eaLnBrk="1" fontAlgn="auto" hangingPunct="1">
              <a:spcAft>
                <a:spcPts val="2000"/>
              </a:spcAft>
              <a:buFont typeface="Wingdings"/>
              <a:buChar char=""/>
              <a:defRPr/>
            </a:pPr>
            <a:r>
              <a:rPr altLang="en-US" sz="2400" dirty="0"/>
              <a:t>Electronic health records items and services</a:t>
            </a:r>
          </a:p>
        </p:txBody>
      </p:sp>
      <p:sp>
        <p:nvSpPr>
          <p:cNvPr id="3" name="Rectangle 2">
            <a:extLst>
              <a:ext uri="{FF2B5EF4-FFF2-40B4-BE49-F238E27FC236}">
                <a16:creationId xmlns:a16="http://schemas.microsoft.com/office/drawing/2014/main" id="{01D37EE1-D7E0-0244-BD05-3A56F416B8A9}"/>
              </a:ext>
            </a:extLst>
          </p:cNvPr>
          <p:cNvSpPr/>
          <p:nvPr/>
        </p:nvSpPr>
        <p:spPr>
          <a:xfrm>
            <a:off x="152400" y="914400"/>
            <a:ext cx="8763000" cy="533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ED5257BD-5E19-A645-B0A4-4E4912BFDB66}"/>
              </a:ext>
            </a:extLst>
          </p:cNvPr>
          <p:cNvSpPr>
            <a:spLocks noGrp="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Non-monetary Compensation</a:t>
            </a:r>
          </a:p>
        </p:txBody>
      </p:sp>
      <p:sp>
        <p:nvSpPr>
          <p:cNvPr id="3" name="Content Placeholder 2">
            <a:extLst>
              <a:ext uri="{FF2B5EF4-FFF2-40B4-BE49-F238E27FC236}">
                <a16:creationId xmlns:a16="http://schemas.microsoft.com/office/drawing/2014/main" id="{7EF20BCB-2AF0-2548-B59F-8976EA63C2B1}"/>
              </a:ext>
            </a:extLst>
          </p:cNvPr>
          <p:cNvSpPr>
            <a:spLocks noGrp="1"/>
          </p:cNvSpPr>
          <p:nvPr>
            <p:ph idx="1"/>
          </p:nvPr>
        </p:nvSpPr>
        <p:spPr>
          <a:xfrm>
            <a:off x="228600" y="1447800"/>
            <a:ext cx="8686800" cy="4525963"/>
          </a:xfrm>
        </p:spPr>
        <p:txBody>
          <a:bodyPr rtlCol="0">
            <a:normAutofit fontScale="62500" lnSpcReduction="20000"/>
          </a:bodyPr>
          <a:lstStyle/>
          <a:p>
            <a:pPr marL="320040" indent="-320040" eaLnBrk="1" fontAlgn="auto" hangingPunct="1">
              <a:spcAft>
                <a:spcPts val="0"/>
              </a:spcAft>
              <a:buFont typeface="Wingdings" pitchFamily="2" charset="2"/>
              <a:buChar char="q"/>
              <a:defRPr/>
            </a:pPr>
            <a:r>
              <a:rPr lang="en-US" dirty="0"/>
              <a:t>Non-monetary compensation may be provided to physicians, and their immediately family members, if it is:</a:t>
            </a:r>
          </a:p>
          <a:p>
            <a:pPr marL="640080" lvl="1" indent="-274320" eaLnBrk="1" fontAlgn="auto" hangingPunct="1">
              <a:spcAft>
                <a:spcPts val="0"/>
              </a:spcAft>
              <a:buFont typeface="Wingdings" panose="05000000000000000000" pitchFamily="2" charset="2"/>
              <a:buChar char="q"/>
              <a:defRPr/>
            </a:pPr>
            <a:r>
              <a:rPr lang="en-US" sz="3200" dirty="0"/>
              <a:t>Not determined in a manner that accounts for volume or value of referrals </a:t>
            </a:r>
          </a:p>
          <a:p>
            <a:pPr marL="640080" lvl="1" indent="-274320" eaLnBrk="1" fontAlgn="auto" hangingPunct="1">
              <a:spcAft>
                <a:spcPts val="0"/>
              </a:spcAft>
              <a:buFont typeface="Wingdings" panose="05000000000000000000" pitchFamily="2" charset="2"/>
              <a:buChar char="q"/>
              <a:defRPr/>
            </a:pPr>
            <a:r>
              <a:rPr lang="en-US" sz="3200" dirty="0"/>
              <a:t>Not solicited by the physician or physician’s practice</a:t>
            </a:r>
          </a:p>
          <a:p>
            <a:pPr marL="640080" lvl="1" indent="-274320" eaLnBrk="1" fontAlgn="auto" hangingPunct="1">
              <a:spcAft>
                <a:spcPts val="0"/>
              </a:spcAft>
              <a:buFont typeface="Wingdings" panose="05000000000000000000" pitchFamily="2" charset="2"/>
              <a:buChar char="q"/>
              <a:defRPr/>
            </a:pPr>
            <a:r>
              <a:rPr lang="en-US" sz="3200" dirty="0"/>
              <a:t>Not provided to induce or reward referrals</a:t>
            </a:r>
          </a:p>
          <a:p>
            <a:pPr marL="640080" lvl="1" indent="-274320" eaLnBrk="1" fontAlgn="auto" hangingPunct="1">
              <a:spcAft>
                <a:spcPts val="0"/>
              </a:spcAft>
              <a:buFont typeface="Wingdings" panose="05000000000000000000" pitchFamily="2" charset="2"/>
              <a:buChar char="q"/>
              <a:defRPr/>
            </a:pPr>
            <a:r>
              <a:rPr lang="en-US" sz="3200" dirty="0"/>
              <a:t>Not part of an arrangement that otherwise violates the anti-kickback statute</a:t>
            </a:r>
          </a:p>
          <a:p>
            <a:pPr marL="640080" lvl="1" indent="-274320" eaLnBrk="1" fontAlgn="auto" hangingPunct="1">
              <a:spcAft>
                <a:spcPts val="0"/>
              </a:spcAft>
              <a:buFont typeface="Wingdings" panose="05000000000000000000" pitchFamily="2" charset="2"/>
              <a:buChar char="q"/>
              <a:defRPr/>
            </a:pPr>
            <a:endParaRPr lang="en-US" sz="3200" dirty="0"/>
          </a:p>
          <a:p>
            <a:pPr marL="320040" indent="-320040" eaLnBrk="1" fontAlgn="auto" hangingPunct="1">
              <a:spcAft>
                <a:spcPts val="0"/>
              </a:spcAft>
              <a:buFont typeface="Wingdings" pitchFamily="2" charset="2"/>
              <a:buChar char="q"/>
              <a:defRPr/>
            </a:pPr>
            <a:r>
              <a:rPr lang="en-US" dirty="0"/>
              <a:t>Examples include: Lunches, flowers, edible treats, tickets</a:t>
            </a:r>
          </a:p>
          <a:p>
            <a:pPr marL="640080" lvl="1" indent="-274320" eaLnBrk="1" fontAlgn="auto" hangingPunct="1">
              <a:spcAft>
                <a:spcPts val="0"/>
              </a:spcAft>
              <a:buFont typeface="Wingdings" panose="05000000000000000000" pitchFamily="2" charset="2"/>
              <a:buChar char="q"/>
              <a:defRPr/>
            </a:pPr>
            <a:r>
              <a:rPr lang="en-US" sz="3200" dirty="0"/>
              <a:t>No cash or cash equivalents </a:t>
            </a:r>
          </a:p>
          <a:p>
            <a:pPr marL="640080" lvl="1" indent="-274320" eaLnBrk="1" fontAlgn="auto" hangingPunct="1">
              <a:spcAft>
                <a:spcPts val="0"/>
              </a:spcAft>
              <a:buFont typeface="Wingdings" panose="05000000000000000000" pitchFamily="2" charset="2"/>
              <a:buChar char="q"/>
              <a:defRPr/>
            </a:pPr>
            <a:endParaRPr lang="en-US" sz="3200" dirty="0"/>
          </a:p>
          <a:p>
            <a:pPr marL="320040" indent="-320040" eaLnBrk="1" fontAlgn="auto" hangingPunct="1">
              <a:spcAft>
                <a:spcPts val="0"/>
              </a:spcAft>
              <a:buFont typeface="Wingdings" pitchFamily="2" charset="2"/>
              <a:buChar char="q"/>
              <a:defRPr/>
            </a:pPr>
            <a:r>
              <a:rPr lang="en-US" dirty="0"/>
              <a:t>Annual limit per physician (2019 limit - $416)</a:t>
            </a:r>
          </a:p>
          <a:p>
            <a:pPr marL="320040" indent="-320040" eaLnBrk="1" fontAlgn="auto" hangingPunct="1">
              <a:spcAft>
                <a:spcPts val="0"/>
              </a:spcAft>
              <a:buFont typeface="Wingdings" pitchFamily="2" charset="2"/>
              <a:buChar char="q"/>
              <a:defRPr/>
            </a:pPr>
            <a:endParaRPr lang="en-US" dirty="0"/>
          </a:p>
          <a:p>
            <a:pPr marL="320040" indent="-320040" eaLnBrk="1" fontAlgn="auto" hangingPunct="1">
              <a:spcAft>
                <a:spcPts val="0"/>
              </a:spcAft>
              <a:buFont typeface="Wingdings" pitchFamily="2" charset="2"/>
              <a:buChar char="q"/>
              <a:defRPr/>
            </a:pPr>
            <a:r>
              <a:rPr lang="en-US" dirty="0"/>
              <a:t>All non-monetary compensation should be tracked, typically on a “log,” per hospital policy</a:t>
            </a:r>
          </a:p>
          <a:p>
            <a:pPr marL="320040" indent="-320040" eaLnBrk="1" fontAlgn="auto" hangingPunct="1">
              <a:spcAft>
                <a:spcPts val="0"/>
              </a:spcAft>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15B1187-C3DC-434B-A945-0E6CE5213620}"/>
              </a:ext>
            </a:extLst>
          </p:cNvPr>
          <p:cNvSpPr>
            <a:spLocks noGrp="1"/>
          </p:cNvSpPr>
          <p:nvPr>
            <p:ph type="title"/>
          </p:nvPr>
        </p:nvSpPr>
        <p:spPr>
          <a:xfrm>
            <a:off x="-76200" y="-34925"/>
            <a:ext cx="9220200" cy="720725"/>
          </a:xfrm>
          <a:solidFill>
            <a:schemeClr val="bg1">
              <a:lumMod val="75000"/>
            </a:schemeClr>
          </a:solidFill>
        </p:spPr>
        <p:txBody>
          <a:bodyPr rtlCol="0">
            <a:normAutofit/>
          </a:bodyPr>
          <a:lstStyle/>
          <a:p>
            <a:pPr eaLnBrk="1" fontAlgn="auto" hangingPunct="1">
              <a:spcAft>
                <a:spcPts val="0"/>
              </a:spcAft>
              <a:defRPr/>
            </a:pPr>
            <a:r>
              <a:rPr lang="en-US" altLang="en-US" sz="3600" b="1" dirty="0">
                <a:cs typeface="Times New Roman" pitchFamily="18" charset="0"/>
              </a:rPr>
              <a:t>Federal Fraud and Abuse Laws</a:t>
            </a:r>
          </a:p>
        </p:txBody>
      </p:sp>
      <p:graphicFrame>
        <p:nvGraphicFramePr>
          <p:cNvPr id="3" name="Content Placeholder 2">
            <a:extLst>
              <a:ext uri="{FF2B5EF4-FFF2-40B4-BE49-F238E27FC236}">
                <a16:creationId xmlns:a16="http://schemas.microsoft.com/office/drawing/2014/main" id="{22AE3463-7848-9042-A712-77E48A1DCE26}"/>
              </a:ext>
            </a:extLst>
          </p:cNvPr>
          <p:cNvGraphicFramePr>
            <a:graphicFrameLocks noGrp="1"/>
          </p:cNvGraphicFramePr>
          <p:nvPr>
            <p:ph idx="1"/>
          </p:nvPr>
        </p:nvGraphicFramePr>
        <p:xfrm>
          <a:off x="0" y="1066800"/>
          <a:ext cx="9144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4">
            <a:extLst>
              <a:ext uri="{FF2B5EF4-FFF2-40B4-BE49-F238E27FC236}">
                <a16:creationId xmlns:a16="http://schemas.microsoft.com/office/drawing/2014/main" id="{27E7DA0C-20F9-3B42-BB35-1F4B6ED4B688}"/>
              </a:ext>
            </a:extLst>
          </p:cNvPr>
          <p:cNvSpPr>
            <a:spLocks noGrp="1"/>
          </p:cNvSpPr>
          <p:nvPr>
            <p:ph type="title"/>
          </p:nvPr>
        </p:nvSpPr>
        <p:spPr>
          <a:xfrm>
            <a:off x="-14288" y="0"/>
            <a:ext cx="9158288" cy="685800"/>
          </a:xfrm>
          <a:solidFill>
            <a:schemeClr val="bg1">
              <a:lumMod val="75000"/>
            </a:schemeClr>
          </a:solidFill>
        </p:spPr>
        <p:txBody>
          <a:bodyPr rtlCol="0">
            <a:normAutofit/>
          </a:bodyPr>
          <a:lstStyle/>
          <a:p>
            <a:pPr eaLnBrk="1" fontAlgn="auto" hangingPunct="1">
              <a:spcAft>
                <a:spcPts val="0"/>
              </a:spcAft>
              <a:defRPr/>
            </a:pPr>
            <a:r>
              <a:rPr lang="en-US" altLang="en-US" sz="3600" b="1" dirty="0"/>
              <a:t>Non-monetary Compensation</a:t>
            </a:r>
          </a:p>
        </p:txBody>
      </p:sp>
      <p:sp>
        <p:nvSpPr>
          <p:cNvPr id="6" name="Content Placeholder 5">
            <a:extLst>
              <a:ext uri="{FF2B5EF4-FFF2-40B4-BE49-F238E27FC236}">
                <a16:creationId xmlns:a16="http://schemas.microsoft.com/office/drawing/2014/main" id="{C356427D-C433-9F48-81D2-833C659D1A54}"/>
              </a:ext>
            </a:extLst>
          </p:cNvPr>
          <p:cNvSpPr>
            <a:spLocks noGrp="1"/>
          </p:cNvSpPr>
          <p:nvPr>
            <p:ph idx="1"/>
          </p:nvPr>
        </p:nvSpPr>
        <p:spPr>
          <a:xfrm>
            <a:off x="533400" y="1143000"/>
            <a:ext cx="8229600" cy="4525963"/>
          </a:xfrm>
        </p:spPr>
        <p:txBody>
          <a:bodyPr rtlCol="0">
            <a:normAutofit/>
          </a:bodyPr>
          <a:lstStyle/>
          <a:p>
            <a:pPr marL="320040" indent="-320040" eaLnBrk="1" fontAlgn="auto" hangingPunct="1">
              <a:spcAft>
                <a:spcPts val="0"/>
              </a:spcAft>
              <a:buFont typeface="Wingdings" pitchFamily="2" charset="2"/>
              <a:buChar char="q"/>
              <a:defRPr/>
            </a:pPr>
            <a:r>
              <a:rPr lang="en-US" b="1" dirty="0"/>
              <a:t>If possible, value is divided among physicians</a:t>
            </a:r>
          </a:p>
          <a:p>
            <a:pPr marL="640080" lvl="1" indent="-274320" algn="just" eaLnBrk="1" fontAlgn="auto" hangingPunct="1">
              <a:spcAft>
                <a:spcPts val="0"/>
              </a:spcAft>
              <a:buFont typeface="Wingdings" panose="05000000000000000000" pitchFamily="2" charset="2"/>
              <a:buChar char="q"/>
              <a:defRPr/>
            </a:pPr>
            <a:r>
              <a:rPr lang="en-US" dirty="0"/>
              <a:t>$200 lunch to physicians and staff in 4 physician practice = $50 logged to each physician</a:t>
            </a:r>
          </a:p>
          <a:p>
            <a:pPr marL="640080" lvl="1" indent="-274320" algn="just" eaLnBrk="1" fontAlgn="auto" hangingPunct="1">
              <a:spcAft>
                <a:spcPts val="0"/>
              </a:spcAft>
              <a:buFont typeface="Wingdings" panose="05000000000000000000" pitchFamily="2" charset="2"/>
              <a:buChar char="q"/>
              <a:defRPr/>
            </a:pPr>
            <a:r>
              <a:rPr lang="en-US" dirty="0"/>
              <a:t>$300 dinner for physician and spouse = $300 logged to the physician</a:t>
            </a:r>
          </a:p>
          <a:p>
            <a:pPr marL="640080" lvl="1" indent="-274320" algn="just" eaLnBrk="1" fontAlgn="auto" hangingPunct="1">
              <a:spcAft>
                <a:spcPts val="0"/>
              </a:spcAft>
              <a:buFont typeface="Wingdings" panose="05000000000000000000" pitchFamily="2" charset="2"/>
              <a:buChar char="q"/>
              <a:defRPr/>
            </a:pPr>
            <a:endParaRPr lang="en-US" dirty="0"/>
          </a:p>
          <a:p>
            <a:pPr marL="365760" lvl="1" indent="0" eaLnBrk="1" fontAlgn="auto" hangingPunct="1">
              <a:spcAft>
                <a:spcPts val="0"/>
              </a:spcAft>
              <a:buFont typeface="Arial" panose="020B0604020202020204" pitchFamily="34" charset="0"/>
              <a:buNone/>
              <a:defRPr/>
            </a:pPr>
            <a:endParaRPr lang="en-US" dirty="0"/>
          </a:p>
          <a:p>
            <a:pPr marL="640080" lvl="1" indent="-274320" eaLnBrk="1" fontAlgn="auto" hangingPunct="1">
              <a:spcAft>
                <a:spcPts val="0"/>
              </a:spcAft>
              <a:defRPr/>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1FE78EE5-8AEE-F342-B7EB-AC85035AC77F}"/>
              </a:ext>
            </a:extLst>
          </p:cNvPr>
          <p:cNvSpPr>
            <a:spLocks noGrp="1"/>
          </p:cNvSpPr>
          <p:nvPr>
            <p:ph type="title"/>
          </p:nvPr>
        </p:nvSpPr>
        <p:spPr>
          <a:xfrm>
            <a:off x="0" y="-6350"/>
            <a:ext cx="9144000" cy="539750"/>
          </a:xfrm>
          <a:solidFill>
            <a:schemeClr val="bg1">
              <a:lumMod val="75000"/>
            </a:schemeClr>
          </a:solidFill>
        </p:spPr>
        <p:txBody>
          <a:bodyPr rtlCol="0">
            <a:normAutofit fontScale="90000"/>
          </a:bodyPr>
          <a:lstStyle/>
          <a:p>
            <a:pPr eaLnBrk="1" fontAlgn="auto" hangingPunct="1">
              <a:spcAft>
                <a:spcPts val="0"/>
              </a:spcAft>
              <a:defRPr/>
            </a:pPr>
            <a:r>
              <a:rPr lang="en-US" altLang="en-US" sz="3600" b="1" dirty="0"/>
              <a:t>Frequently Used Exceptions</a:t>
            </a:r>
          </a:p>
        </p:txBody>
      </p:sp>
      <p:graphicFrame>
        <p:nvGraphicFramePr>
          <p:cNvPr id="4" name="Content Placeholder 3">
            <a:extLst>
              <a:ext uri="{FF2B5EF4-FFF2-40B4-BE49-F238E27FC236}">
                <a16:creationId xmlns:a16="http://schemas.microsoft.com/office/drawing/2014/main" id="{BEEFA0AE-DBA6-164A-BB88-589C162E952D}"/>
              </a:ext>
            </a:extLst>
          </p:cNvPr>
          <p:cNvGraphicFramePr>
            <a:graphicFrameLocks noGrp="1"/>
          </p:cNvGraphicFramePr>
          <p:nvPr>
            <p:ph idx="1"/>
          </p:nvPr>
        </p:nvGraphicFramePr>
        <p:xfrm>
          <a:off x="381000" y="685800"/>
          <a:ext cx="8229600" cy="5303838"/>
        </p:xfrm>
        <a:graphic>
          <a:graphicData uri="http://schemas.openxmlformats.org/drawingml/2006/table">
            <a:tbl>
              <a:tblPr firstRow="1" bandRow="1">
                <a:tableStyleId>{5C22544A-7EE6-4342-B048-85BDC9FD1C3A}</a:tableStyleId>
              </a:tblPr>
              <a:tblGrid>
                <a:gridCol w="2548991">
                  <a:extLst>
                    <a:ext uri="{9D8B030D-6E8A-4147-A177-3AD203B41FA5}">
                      <a16:colId xmlns:a16="http://schemas.microsoft.com/office/drawing/2014/main" val="20000"/>
                    </a:ext>
                  </a:extLst>
                </a:gridCol>
                <a:gridCol w="1151389">
                  <a:extLst>
                    <a:ext uri="{9D8B030D-6E8A-4147-A177-3AD203B41FA5}">
                      <a16:colId xmlns:a16="http://schemas.microsoft.com/office/drawing/2014/main" val="20001"/>
                    </a:ext>
                  </a:extLst>
                </a:gridCol>
                <a:gridCol w="1684231">
                  <a:extLst>
                    <a:ext uri="{9D8B030D-6E8A-4147-A177-3AD203B41FA5}">
                      <a16:colId xmlns:a16="http://schemas.microsoft.com/office/drawing/2014/main" val="20002"/>
                    </a:ext>
                  </a:extLst>
                </a:gridCol>
                <a:gridCol w="1445255">
                  <a:extLst>
                    <a:ext uri="{9D8B030D-6E8A-4147-A177-3AD203B41FA5}">
                      <a16:colId xmlns:a16="http://schemas.microsoft.com/office/drawing/2014/main" val="20003"/>
                    </a:ext>
                  </a:extLst>
                </a:gridCol>
                <a:gridCol w="1399734">
                  <a:extLst>
                    <a:ext uri="{9D8B030D-6E8A-4147-A177-3AD203B41FA5}">
                      <a16:colId xmlns:a16="http://schemas.microsoft.com/office/drawing/2014/main" val="20004"/>
                    </a:ext>
                  </a:extLst>
                </a:gridCol>
              </a:tblGrid>
              <a:tr h="1249801">
                <a:tc>
                  <a:txBody>
                    <a:bodyPr/>
                    <a:lstStyle/>
                    <a:p>
                      <a:endParaRPr lang="en-US" sz="1600" dirty="0"/>
                    </a:p>
                  </a:txBody>
                  <a:tcPr marL="87394" marR="87394" marT="45726" marB="45726"/>
                </a:tc>
                <a:tc>
                  <a:txBody>
                    <a:bodyPr/>
                    <a:lstStyle/>
                    <a:p>
                      <a:pPr algn="ctr"/>
                      <a:r>
                        <a:rPr lang="en-US" sz="1600" dirty="0"/>
                        <a:t>Personal</a:t>
                      </a:r>
                      <a:r>
                        <a:rPr lang="en-US" sz="1600" baseline="0" dirty="0"/>
                        <a:t> Services </a:t>
                      </a:r>
                    </a:p>
                    <a:p>
                      <a:pPr algn="ctr"/>
                      <a:r>
                        <a:rPr lang="en-US" sz="1200" baseline="0" dirty="0"/>
                        <a:t>42 CFR 411.357(d)</a:t>
                      </a:r>
                      <a:endParaRPr lang="en-US" sz="1200" dirty="0"/>
                    </a:p>
                  </a:txBody>
                  <a:tcPr marL="87394" marR="87394" marT="45726" marB="45726"/>
                </a:tc>
                <a:tc>
                  <a:txBody>
                    <a:bodyPr/>
                    <a:lstStyle/>
                    <a:p>
                      <a:pPr algn="ctr"/>
                      <a:r>
                        <a:rPr lang="en-US" sz="1600" dirty="0"/>
                        <a:t>Rental</a:t>
                      </a:r>
                      <a:r>
                        <a:rPr lang="en-US" sz="1600" baseline="0" dirty="0"/>
                        <a:t> of Office Space/ Equipment</a:t>
                      </a:r>
                    </a:p>
                    <a:p>
                      <a:pPr algn="ctr"/>
                      <a:r>
                        <a:rPr lang="en-US" sz="1200" baseline="0" dirty="0"/>
                        <a:t>42 C.F.R. 411.357(a)-(b</a:t>
                      </a:r>
                      <a:r>
                        <a:rPr lang="en-US" sz="1600" baseline="0" dirty="0"/>
                        <a:t>)</a:t>
                      </a:r>
                      <a:endParaRPr lang="en-US" sz="1600" dirty="0"/>
                    </a:p>
                  </a:txBody>
                  <a:tcPr marL="87394" marR="87394" marT="45726" marB="45726"/>
                </a:tc>
                <a:tc>
                  <a:txBody>
                    <a:bodyPr/>
                    <a:lstStyle/>
                    <a:p>
                      <a:pPr algn="ctr"/>
                      <a:r>
                        <a:rPr lang="en-US" sz="1600" dirty="0"/>
                        <a:t>Bona</a:t>
                      </a:r>
                      <a:r>
                        <a:rPr lang="en-US" sz="1600" baseline="0" dirty="0"/>
                        <a:t> Fide Employment</a:t>
                      </a:r>
                    </a:p>
                    <a:p>
                      <a:pPr algn="ctr"/>
                      <a:r>
                        <a:rPr lang="en-US" sz="1200" baseline="0" dirty="0"/>
                        <a:t>42 C.F.R. 411.357(c)</a:t>
                      </a:r>
                      <a:endParaRPr lang="en-US" sz="1200" dirty="0"/>
                    </a:p>
                  </a:txBody>
                  <a:tcPr marL="87394" marR="87394" marT="45726" marB="45726"/>
                </a:tc>
                <a:tc>
                  <a:txBody>
                    <a:bodyPr/>
                    <a:lstStyle/>
                    <a:p>
                      <a:pPr algn="ctr"/>
                      <a:r>
                        <a:rPr lang="en-US" sz="1600" dirty="0"/>
                        <a:t>Fair Market</a:t>
                      </a:r>
                      <a:r>
                        <a:rPr lang="en-US" sz="1600" baseline="0" dirty="0"/>
                        <a:t> Value</a:t>
                      </a:r>
                    </a:p>
                    <a:p>
                      <a:pPr algn="ctr"/>
                      <a:r>
                        <a:rPr lang="en-US" sz="1200" baseline="0" dirty="0"/>
                        <a:t>42 C.F.R. 411.357(</a:t>
                      </a:r>
                      <a:r>
                        <a:rPr lang="en-US" sz="1200" i="1" baseline="0" dirty="0"/>
                        <a:t>l</a:t>
                      </a:r>
                      <a:r>
                        <a:rPr lang="en-US" sz="1200" i="0" baseline="0" dirty="0"/>
                        <a:t>)</a:t>
                      </a:r>
                      <a:endParaRPr lang="en-US" sz="1200" dirty="0"/>
                    </a:p>
                  </a:txBody>
                  <a:tcPr marL="87394" marR="87394" marT="45726" marB="45726"/>
                </a:tc>
                <a:extLst>
                  <a:ext uri="{0D108BD9-81ED-4DB2-BD59-A6C34878D82A}">
                    <a16:rowId xmlns:a16="http://schemas.microsoft.com/office/drawing/2014/main" val="10000"/>
                  </a:ext>
                </a:extLst>
              </a:tr>
              <a:tr h="609593">
                <a:tc>
                  <a:txBody>
                    <a:bodyPr/>
                    <a:lstStyle/>
                    <a:p>
                      <a:r>
                        <a:rPr lang="en-US" sz="1600" dirty="0"/>
                        <a:t>Do you</a:t>
                      </a:r>
                      <a:r>
                        <a:rPr lang="en-US" sz="1600" baseline="0" dirty="0"/>
                        <a:t> need a signed writing?</a:t>
                      </a:r>
                      <a:endParaRPr lang="en-US" sz="1600" dirty="0"/>
                    </a:p>
                  </a:txBody>
                  <a:tcPr marL="87394" marR="87394" marT="45726" marB="45726"/>
                </a:tc>
                <a:tc>
                  <a:txBody>
                    <a:bodyPr/>
                    <a:lstStyle/>
                    <a:p>
                      <a:pPr algn="ctr"/>
                      <a:r>
                        <a:rPr lang="en-US" sz="1600" dirty="0"/>
                        <a:t>Y</a:t>
                      </a:r>
                    </a:p>
                  </a:txBody>
                  <a:tcPr marL="87394" marR="87394" marT="45726" marB="45726"/>
                </a:tc>
                <a:tc>
                  <a:txBody>
                    <a:bodyPr/>
                    <a:lstStyle/>
                    <a:p>
                      <a:pPr algn="ctr"/>
                      <a:r>
                        <a:rPr lang="en-US" sz="1600" dirty="0"/>
                        <a:t>Y</a:t>
                      </a:r>
                    </a:p>
                  </a:txBody>
                  <a:tcPr marL="87394" marR="87394" marT="45726" marB="45726"/>
                </a:tc>
                <a:tc>
                  <a:txBody>
                    <a:bodyPr/>
                    <a:lstStyle/>
                    <a:p>
                      <a:pPr algn="ctr"/>
                      <a:r>
                        <a:rPr lang="en-US" sz="1600" b="1" dirty="0">
                          <a:solidFill>
                            <a:srgbClr val="C00000"/>
                          </a:solidFill>
                        </a:rPr>
                        <a:t>N</a:t>
                      </a:r>
                    </a:p>
                  </a:txBody>
                  <a:tcPr marL="87394" marR="87394" marT="45726" marB="45726"/>
                </a:tc>
                <a:tc>
                  <a:txBody>
                    <a:bodyPr/>
                    <a:lstStyle/>
                    <a:p>
                      <a:pPr algn="ctr"/>
                      <a:r>
                        <a:rPr lang="en-US" sz="1600" dirty="0"/>
                        <a:t>Y</a:t>
                      </a:r>
                    </a:p>
                  </a:txBody>
                  <a:tcPr marL="87394" marR="87394" marT="45726" marB="45726"/>
                </a:tc>
                <a:extLst>
                  <a:ext uri="{0D108BD9-81ED-4DB2-BD59-A6C34878D82A}">
                    <a16:rowId xmlns:a16="http://schemas.microsoft.com/office/drawing/2014/main" val="10001"/>
                  </a:ext>
                </a:extLst>
              </a:tr>
              <a:tr h="380995">
                <a:tc>
                  <a:txBody>
                    <a:bodyPr/>
                    <a:lstStyle/>
                    <a:p>
                      <a:r>
                        <a:rPr lang="en-US" sz="1600" dirty="0"/>
                        <a:t>Term</a:t>
                      </a:r>
                      <a:r>
                        <a:rPr lang="en-US" sz="1600" baseline="0" dirty="0"/>
                        <a:t> of at least 1 year?</a:t>
                      </a:r>
                      <a:endParaRPr lang="en-US" sz="1600" dirty="0"/>
                    </a:p>
                  </a:txBody>
                  <a:tcPr marL="87394" marR="87394" marT="45726" marB="45726"/>
                </a:tc>
                <a:tc>
                  <a:txBody>
                    <a:bodyPr/>
                    <a:lstStyle/>
                    <a:p>
                      <a:pPr algn="ctr"/>
                      <a:r>
                        <a:rPr lang="en-US" sz="1600" dirty="0"/>
                        <a:t>Y</a:t>
                      </a:r>
                    </a:p>
                  </a:txBody>
                  <a:tcPr marL="87394" marR="87394" marT="45726" marB="45726"/>
                </a:tc>
                <a:tc>
                  <a:txBody>
                    <a:bodyPr/>
                    <a:lstStyle/>
                    <a:p>
                      <a:pPr algn="ctr"/>
                      <a:r>
                        <a:rPr lang="en-US" sz="1600" dirty="0"/>
                        <a:t>Y</a:t>
                      </a:r>
                    </a:p>
                  </a:txBody>
                  <a:tcPr marL="87394" marR="87394" marT="45726" marB="45726"/>
                </a:tc>
                <a:tc>
                  <a:txBody>
                    <a:bodyPr/>
                    <a:lstStyle/>
                    <a:p>
                      <a:pPr algn="ctr"/>
                      <a:r>
                        <a:rPr lang="en-US" sz="1600" b="1" dirty="0">
                          <a:solidFill>
                            <a:srgbClr val="C00000"/>
                          </a:solidFill>
                        </a:rPr>
                        <a:t>N</a:t>
                      </a:r>
                    </a:p>
                  </a:txBody>
                  <a:tcPr marL="87394" marR="87394" marT="45726" marB="45726"/>
                </a:tc>
                <a:tc>
                  <a:txBody>
                    <a:bodyPr/>
                    <a:lstStyle/>
                    <a:p>
                      <a:pPr algn="ctr"/>
                      <a:r>
                        <a:rPr lang="en-US" sz="1600" b="1" dirty="0">
                          <a:solidFill>
                            <a:srgbClr val="C00000"/>
                          </a:solidFill>
                        </a:rPr>
                        <a:t>N</a:t>
                      </a:r>
                    </a:p>
                  </a:txBody>
                  <a:tcPr marL="87394" marR="87394" marT="45726" marB="45726"/>
                </a:tc>
                <a:extLst>
                  <a:ext uri="{0D108BD9-81ED-4DB2-BD59-A6C34878D82A}">
                    <a16:rowId xmlns:a16="http://schemas.microsoft.com/office/drawing/2014/main" val="10002"/>
                  </a:ext>
                </a:extLst>
              </a:tr>
              <a:tr h="579180">
                <a:tc>
                  <a:txBody>
                    <a:bodyPr/>
                    <a:lstStyle/>
                    <a:p>
                      <a:r>
                        <a:rPr lang="en-US" sz="1600" dirty="0"/>
                        <a:t>Must compensation be FMV?</a:t>
                      </a:r>
                    </a:p>
                  </a:txBody>
                  <a:tcPr marL="87394" marR="87394" marT="45726" marB="45726"/>
                </a:tc>
                <a:tc>
                  <a:txBody>
                    <a:bodyPr/>
                    <a:lstStyle/>
                    <a:p>
                      <a:pPr algn="ctr"/>
                      <a:r>
                        <a:rPr lang="en-US" sz="1600" dirty="0"/>
                        <a:t>Y</a:t>
                      </a:r>
                    </a:p>
                  </a:txBody>
                  <a:tcPr marL="87394" marR="87394" marT="45726" marB="45726"/>
                </a:tc>
                <a:tc>
                  <a:txBody>
                    <a:bodyPr/>
                    <a:lstStyle/>
                    <a:p>
                      <a:pPr algn="ctr"/>
                      <a:r>
                        <a:rPr lang="en-US" sz="1600" dirty="0"/>
                        <a:t>Y</a:t>
                      </a:r>
                    </a:p>
                  </a:txBody>
                  <a:tcPr marL="87394" marR="87394" marT="45726" marB="45726"/>
                </a:tc>
                <a:tc>
                  <a:txBody>
                    <a:bodyPr/>
                    <a:lstStyle/>
                    <a:p>
                      <a:pPr algn="ctr"/>
                      <a:r>
                        <a:rPr lang="en-US" sz="1600" dirty="0"/>
                        <a:t>Y</a:t>
                      </a:r>
                    </a:p>
                  </a:txBody>
                  <a:tcPr marL="87394" marR="87394" marT="45726" marB="45726"/>
                </a:tc>
                <a:tc>
                  <a:txBody>
                    <a:bodyPr/>
                    <a:lstStyle/>
                    <a:p>
                      <a:pPr algn="ctr"/>
                      <a:r>
                        <a:rPr lang="en-US" sz="1600" dirty="0"/>
                        <a:t>Y</a:t>
                      </a:r>
                    </a:p>
                  </a:txBody>
                  <a:tcPr marL="87394" marR="87394" marT="45726" marB="45726"/>
                </a:tc>
                <a:extLst>
                  <a:ext uri="{0D108BD9-81ED-4DB2-BD59-A6C34878D82A}">
                    <a16:rowId xmlns:a16="http://schemas.microsoft.com/office/drawing/2014/main" val="10003"/>
                  </a:ext>
                </a:extLst>
              </a:tr>
              <a:tr h="396257">
                <a:tc>
                  <a:txBody>
                    <a:bodyPr/>
                    <a:lstStyle/>
                    <a:p>
                      <a:r>
                        <a:rPr lang="en-US" sz="1600" dirty="0"/>
                        <a:t>Set in advance?</a:t>
                      </a:r>
                    </a:p>
                  </a:txBody>
                  <a:tcPr marL="87394" marR="87394" marT="45726" marB="45726"/>
                </a:tc>
                <a:tc>
                  <a:txBody>
                    <a:bodyPr/>
                    <a:lstStyle/>
                    <a:p>
                      <a:pPr algn="ctr"/>
                      <a:r>
                        <a:rPr lang="en-US" sz="1600" dirty="0"/>
                        <a:t>Y</a:t>
                      </a:r>
                    </a:p>
                  </a:txBody>
                  <a:tcPr marL="87394" marR="87394" marT="45726" marB="45726"/>
                </a:tc>
                <a:tc>
                  <a:txBody>
                    <a:bodyPr/>
                    <a:lstStyle/>
                    <a:p>
                      <a:pPr algn="ctr"/>
                      <a:r>
                        <a:rPr lang="en-US" sz="1600" dirty="0"/>
                        <a:t>Y</a:t>
                      </a:r>
                    </a:p>
                  </a:txBody>
                  <a:tcPr marL="87394" marR="87394" marT="45726" marB="45726"/>
                </a:tc>
                <a:tc>
                  <a:txBody>
                    <a:bodyPr/>
                    <a:lstStyle/>
                    <a:p>
                      <a:pPr algn="ctr"/>
                      <a:r>
                        <a:rPr lang="en-US" sz="1600" b="1" dirty="0">
                          <a:solidFill>
                            <a:srgbClr val="C00000"/>
                          </a:solidFill>
                        </a:rPr>
                        <a:t>N</a:t>
                      </a:r>
                    </a:p>
                  </a:txBody>
                  <a:tcPr marL="87394" marR="87394" marT="45726" marB="45726"/>
                </a:tc>
                <a:tc>
                  <a:txBody>
                    <a:bodyPr/>
                    <a:lstStyle/>
                    <a:p>
                      <a:pPr algn="ctr"/>
                      <a:r>
                        <a:rPr lang="en-US" sz="1600" dirty="0"/>
                        <a:t>Y</a:t>
                      </a:r>
                    </a:p>
                  </a:txBody>
                  <a:tcPr marL="87394" marR="87394" marT="45726" marB="45726"/>
                </a:tc>
                <a:extLst>
                  <a:ext uri="{0D108BD9-81ED-4DB2-BD59-A6C34878D82A}">
                    <a16:rowId xmlns:a16="http://schemas.microsoft.com/office/drawing/2014/main" val="10004"/>
                  </a:ext>
                </a:extLst>
              </a:tr>
              <a:tr h="823041">
                <a:tc>
                  <a:txBody>
                    <a:bodyPr/>
                    <a:lstStyle/>
                    <a:p>
                      <a:r>
                        <a:rPr lang="en-US" sz="1600" dirty="0"/>
                        <a:t>Not</a:t>
                      </a:r>
                      <a:r>
                        <a:rPr lang="en-US" sz="1600" baseline="0" dirty="0"/>
                        <a:t> take into account V/V of referrals?</a:t>
                      </a:r>
                      <a:endParaRPr lang="en-US" sz="1600" dirty="0"/>
                    </a:p>
                  </a:txBody>
                  <a:tcPr marL="87394" marR="87394" marT="45726" marB="45726"/>
                </a:tc>
                <a:tc>
                  <a:txBody>
                    <a:bodyPr/>
                    <a:lstStyle/>
                    <a:p>
                      <a:pPr algn="ctr"/>
                      <a:r>
                        <a:rPr lang="en-US" sz="1600" dirty="0"/>
                        <a:t>Y</a:t>
                      </a:r>
                    </a:p>
                  </a:txBody>
                  <a:tcPr marL="87394" marR="87394" marT="45726" marB="45726"/>
                </a:tc>
                <a:tc>
                  <a:txBody>
                    <a:bodyPr/>
                    <a:lstStyle/>
                    <a:p>
                      <a:pPr algn="ctr"/>
                      <a:r>
                        <a:rPr lang="en-US" sz="1600" dirty="0"/>
                        <a:t>Y</a:t>
                      </a:r>
                    </a:p>
                  </a:txBody>
                  <a:tcPr marL="87394" marR="87394" marT="45726" marB="45726"/>
                </a:tc>
                <a:tc>
                  <a:txBody>
                    <a:bodyPr/>
                    <a:lstStyle/>
                    <a:p>
                      <a:pPr algn="ctr"/>
                      <a:r>
                        <a:rPr lang="en-US" sz="1600" b="1" dirty="0"/>
                        <a:t>Y (except</a:t>
                      </a:r>
                      <a:r>
                        <a:rPr lang="en-US" sz="1600" b="1" baseline="0" dirty="0"/>
                        <a:t> prod. bonuses)</a:t>
                      </a:r>
                      <a:endParaRPr lang="en-US" sz="1600" b="1" dirty="0"/>
                    </a:p>
                  </a:txBody>
                  <a:tcPr marL="87394" marR="87394" marT="45726" marB="45726"/>
                </a:tc>
                <a:tc>
                  <a:txBody>
                    <a:bodyPr/>
                    <a:lstStyle/>
                    <a:p>
                      <a:pPr algn="ctr"/>
                      <a:r>
                        <a:rPr lang="en-US" sz="1600" dirty="0"/>
                        <a:t>Y</a:t>
                      </a:r>
                    </a:p>
                  </a:txBody>
                  <a:tcPr marL="87394" marR="87394" marT="45726" marB="45726"/>
                </a:tc>
                <a:extLst>
                  <a:ext uri="{0D108BD9-81ED-4DB2-BD59-A6C34878D82A}">
                    <a16:rowId xmlns:a16="http://schemas.microsoft.com/office/drawing/2014/main" val="10005"/>
                  </a:ext>
                </a:extLst>
              </a:tr>
              <a:tr h="685791">
                <a:tc>
                  <a:txBody>
                    <a:bodyPr/>
                    <a:lstStyle/>
                    <a:p>
                      <a:r>
                        <a:rPr lang="en-US" sz="1600" dirty="0"/>
                        <a:t>Percentage-based/per-click comp permitted?</a:t>
                      </a:r>
                    </a:p>
                  </a:txBody>
                  <a:tcPr marL="87394" marR="87394" marT="45726" marB="45726"/>
                </a:tc>
                <a:tc>
                  <a:txBody>
                    <a:bodyPr/>
                    <a:lstStyle/>
                    <a:p>
                      <a:pPr algn="ctr"/>
                      <a:r>
                        <a:rPr lang="en-US" sz="1600" dirty="0"/>
                        <a:t>Y</a:t>
                      </a:r>
                    </a:p>
                  </a:txBody>
                  <a:tcPr marL="87394" marR="87394" marT="45726" marB="45726"/>
                </a:tc>
                <a:tc>
                  <a:txBody>
                    <a:bodyPr/>
                    <a:lstStyle/>
                    <a:p>
                      <a:pPr algn="ctr"/>
                      <a:r>
                        <a:rPr lang="en-US" sz="1600" b="1" dirty="0">
                          <a:solidFill>
                            <a:srgbClr val="C00000"/>
                          </a:solidFill>
                        </a:rPr>
                        <a:t>N</a:t>
                      </a:r>
                    </a:p>
                  </a:txBody>
                  <a:tcPr marL="87394" marR="87394" marT="45726" marB="45726"/>
                </a:tc>
                <a:tc>
                  <a:txBody>
                    <a:bodyPr/>
                    <a:lstStyle/>
                    <a:p>
                      <a:pPr algn="ctr"/>
                      <a:r>
                        <a:rPr lang="en-US" sz="1600" dirty="0"/>
                        <a:t>Y</a:t>
                      </a:r>
                    </a:p>
                  </a:txBody>
                  <a:tcPr marL="87394" marR="87394" marT="45726" marB="45726"/>
                </a:tc>
                <a:tc>
                  <a:txBody>
                    <a:bodyPr/>
                    <a:lstStyle/>
                    <a:p>
                      <a:pPr algn="ctr"/>
                      <a:r>
                        <a:rPr lang="en-US" sz="1600" dirty="0"/>
                        <a:t>Y</a:t>
                      </a:r>
                    </a:p>
                  </a:txBody>
                  <a:tcPr marL="87394" marR="87394" marT="45726" marB="45726"/>
                </a:tc>
                <a:extLst>
                  <a:ext uri="{0D108BD9-81ED-4DB2-BD59-A6C34878D82A}">
                    <a16:rowId xmlns:a16="http://schemas.microsoft.com/office/drawing/2014/main" val="10006"/>
                  </a:ext>
                </a:extLst>
              </a:tr>
              <a:tr h="579180">
                <a:tc>
                  <a:txBody>
                    <a:bodyPr/>
                    <a:lstStyle/>
                    <a:p>
                      <a:r>
                        <a:rPr lang="en-US" sz="1600" dirty="0"/>
                        <a:t>6</a:t>
                      </a:r>
                      <a:r>
                        <a:rPr lang="en-US" sz="1600" baseline="0" dirty="0"/>
                        <a:t> month holdover provision?</a:t>
                      </a:r>
                      <a:endParaRPr lang="en-US" sz="1600" dirty="0"/>
                    </a:p>
                  </a:txBody>
                  <a:tcPr marL="87394" marR="87394" marT="45726" marB="45726"/>
                </a:tc>
                <a:tc>
                  <a:txBody>
                    <a:bodyPr/>
                    <a:lstStyle/>
                    <a:p>
                      <a:pPr algn="ctr"/>
                      <a:r>
                        <a:rPr lang="en-US" sz="1600" dirty="0"/>
                        <a:t>Y</a:t>
                      </a:r>
                    </a:p>
                  </a:txBody>
                  <a:tcPr marL="87394" marR="87394" marT="45726" marB="45726"/>
                </a:tc>
                <a:tc>
                  <a:txBody>
                    <a:bodyPr/>
                    <a:lstStyle/>
                    <a:p>
                      <a:pPr algn="ctr"/>
                      <a:r>
                        <a:rPr lang="en-US" sz="1600" dirty="0"/>
                        <a:t>Y</a:t>
                      </a:r>
                    </a:p>
                  </a:txBody>
                  <a:tcPr marL="87394" marR="87394" marT="45726" marB="45726"/>
                </a:tc>
                <a:tc>
                  <a:txBody>
                    <a:bodyPr/>
                    <a:lstStyle/>
                    <a:p>
                      <a:pPr algn="ctr"/>
                      <a:r>
                        <a:rPr lang="en-US" sz="1600" dirty="0"/>
                        <a:t>N/A</a:t>
                      </a:r>
                    </a:p>
                  </a:txBody>
                  <a:tcPr marL="87394" marR="87394" marT="45726" marB="45726"/>
                </a:tc>
                <a:tc>
                  <a:txBody>
                    <a:bodyPr/>
                    <a:lstStyle/>
                    <a:p>
                      <a:pPr algn="ctr"/>
                      <a:r>
                        <a:rPr lang="en-US" sz="1600" b="1" dirty="0">
                          <a:solidFill>
                            <a:srgbClr val="C00000"/>
                          </a:solidFill>
                        </a:rPr>
                        <a:t>N</a:t>
                      </a:r>
                    </a:p>
                  </a:txBody>
                  <a:tcPr marL="87394" marR="87394" marT="45726" marB="45726"/>
                </a:tc>
                <a:extLst>
                  <a:ext uri="{0D108BD9-81ED-4DB2-BD59-A6C34878D82A}">
                    <a16:rowId xmlns:a16="http://schemas.microsoft.com/office/drawing/2014/main" val="10007"/>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C22B4AB-FAE9-CF49-998B-C55BB9AF34E6}"/>
              </a:ext>
            </a:extLst>
          </p:cNvPr>
          <p:cNvSpPr>
            <a:spLocks noGrp="1"/>
          </p:cNvSpPr>
          <p:nvPr>
            <p:ph type="title"/>
          </p:nvPr>
        </p:nvSpPr>
        <p:spPr>
          <a:xfrm>
            <a:off x="0" y="0"/>
            <a:ext cx="9144000" cy="1143000"/>
          </a:xfrm>
          <a:solidFill>
            <a:schemeClr val="bg1">
              <a:lumMod val="75000"/>
            </a:schemeClr>
          </a:solidFill>
        </p:spPr>
        <p:txBody>
          <a:bodyPr rtlCol="0">
            <a:normAutofit/>
          </a:bodyPr>
          <a:lstStyle/>
          <a:p>
            <a:pPr eaLnBrk="1" fontAlgn="auto" hangingPunct="1">
              <a:lnSpc>
                <a:spcPct val="80000"/>
              </a:lnSpc>
              <a:spcAft>
                <a:spcPts val="0"/>
              </a:spcAft>
              <a:defRPr/>
            </a:pPr>
            <a:r>
              <a:rPr lang="fr-FR" altLang="en-US" sz="3600" b="1" dirty="0"/>
              <a:t>Indirect Compensation Exception </a:t>
            </a:r>
            <a:br>
              <a:rPr lang="fr-FR" altLang="en-US" sz="3600" b="1" dirty="0"/>
            </a:br>
            <a:r>
              <a:rPr lang="fr-FR" altLang="en-US" sz="3600" b="1" dirty="0"/>
              <a:t>(42 C.F.R. § 411.357(p))</a:t>
            </a:r>
            <a:endParaRPr altLang="en-US" sz="3600" b="1" dirty="0"/>
          </a:p>
        </p:txBody>
      </p:sp>
      <p:sp>
        <p:nvSpPr>
          <p:cNvPr id="161795" name="Content Placeholder 2">
            <a:extLst>
              <a:ext uri="{FF2B5EF4-FFF2-40B4-BE49-F238E27FC236}">
                <a16:creationId xmlns:a16="http://schemas.microsoft.com/office/drawing/2014/main" id="{F2E30D8D-4682-1444-A7E0-F2251A6C2E20}"/>
              </a:ext>
            </a:extLst>
          </p:cNvPr>
          <p:cNvSpPr>
            <a:spLocks noGrp="1"/>
          </p:cNvSpPr>
          <p:nvPr>
            <p:ph idx="1"/>
          </p:nvPr>
        </p:nvSpPr>
        <p:spPr>
          <a:xfrm>
            <a:off x="228600" y="1371600"/>
            <a:ext cx="8229600" cy="4525963"/>
          </a:xfrm>
        </p:spPr>
        <p:txBody>
          <a:bodyPr/>
          <a:lstStyle/>
          <a:p>
            <a:pPr eaLnBrk="1" hangingPunct="1">
              <a:spcAft>
                <a:spcPts val="2400"/>
              </a:spcAft>
            </a:pPr>
            <a:r>
              <a:rPr lang="en-US" altLang="en-US" sz="2800"/>
              <a:t>Applies only if there is an "indirect compensation" arrangement (42 C.F.R. § 411.354(c)(2))</a:t>
            </a:r>
          </a:p>
          <a:p>
            <a:pPr lvl="1" eaLnBrk="1" hangingPunct="1">
              <a:spcAft>
                <a:spcPts val="2400"/>
              </a:spcAft>
            </a:pPr>
            <a:r>
              <a:rPr lang="en-US" altLang="en-US"/>
              <a:t>If no indirect compensation arrangement, no need to apply exception</a:t>
            </a:r>
          </a:p>
          <a:p>
            <a:pPr algn="just" eaLnBrk="1" hangingPunct="1">
              <a:spcAft>
                <a:spcPts val="2400"/>
              </a:spcAft>
            </a:pPr>
            <a:r>
              <a:rPr lang="en-US" altLang="en-US" sz="2800"/>
              <a:t>If “Stand in the Shoes” applies, to create a </a:t>
            </a:r>
            <a:r>
              <a:rPr lang="en-US" altLang="en-US" sz="2800" i="1"/>
              <a:t>direct </a:t>
            </a:r>
            <a:r>
              <a:rPr lang="en-US" altLang="en-US" sz="2800"/>
              <a:t>financial arrangement must use a </a:t>
            </a:r>
            <a:r>
              <a:rPr lang="en-US" altLang="en-US" sz="2800" i="1"/>
              <a:t>direct</a:t>
            </a:r>
            <a:r>
              <a:rPr lang="en-US" altLang="en-US" sz="2800"/>
              <a:t> compensation exception (i.e., personal services arrangement)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7C5A9E9-FEA1-014A-A4A4-C52625909CF3}"/>
              </a:ext>
            </a:extLst>
          </p:cNvPr>
          <p:cNvSpPr>
            <a:spLocks noGrp="1"/>
          </p:cNvSpPr>
          <p:nvPr>
            <p:ph type="title"/>
          </p:nvPr>
        </p:nvSpPr>
        <p:spPr>
          <a:xfrm>
            <a:off x="0" y="0"/>
            <a:ext cx="9144000" cy="1143000"/>
          </a:xfrm>
          <a:solidFill>
            <a:schemeClr val="bg1">
              <a:lumMod val="75000"/>
            </a:schemeClr>
          </a:solidFill>
        </p:spPr>
        <p:txBody>
          <a:bodyPr rtlCol="0">
            <a:normAutofit/>
          </a:bodyPr>
          <a:lstStyle/>
          <a:p>
            <a:pPr eaLnBrk="1" fontAlgn="auto" hangingPunct="1">
              <a:lnSpc>
                <a:spcPct val="80000"/>
              </a:lnSpc>
              <a:spcAft>
                <a:spcPts val="0"/>
              </a:spcAft>
              <a:defRPr/>
            </a:pPr>
            <a:r>
              <a:rPr lang="fr-FR" altLang="en-US" sz="3600" b="1" dirty="0"/>
              <a:t>Indirect Compensation Exception </a:t>
            </a:r>
            <a:br>
              <a:rPr lang="fr-FR" altLang="en-US" sz="3600" b="1" dirty="0"/>
            </a:br>
            <a:r>
              <a:rPr lang="fr-FR" altLang="en-US" sz="3600" b="1" dirty="0"/>
              <a:t>(42 C.F.R. § 411.357(p))</a:t>
            </a:r>
            <a:endParaRPr altLang="en-US" sz="3600" b="1" dirty="0"/>
          </a:p>
        </p:txBody>
      </p:sp>
      <p:sp>
        <p:nvSpPr>
          <p:cNvPr id="163843" name="Rectangle 3">
            <a:extLst>
              <a:ext uri="{FF2B5EF4-FFF2-40B4-BE49-F238E27FC236}">
                <a16:creationId xmlns:a16="http://schemas.microsoft.com/office/drawing/2014/main" id="{44EF7E4A-E51B-F045-A451-2BD189797331}"/>
              </a:ext>
            </a:extLst>
          </p:cNvPr>
          <p:cNvSpPr txBox="1">
            <a:spLocks noChangeArrowheads="1"/>
          </p:cNvSpPr>
          <p:nvPr/>
        </p:nvSpPr>
        <p:spPr bwMode="auto">
          <a:xfrm>
            <a:off x="457200" y="1447800"/>
            <a:ext cx="838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80000"/>
              </a:lnSpc>
            </a:pPr>
            <a:r>
              <a:rPr lang="en-US" altLang="en-US" sz="2800"/>
              <a:t>Physician </a:t>
            </a:r>
            <a:r>
              <a:rPr lang="en-US" altLang="en-US" sz="2800" i="1"/>
              <a:t>deemed</a:t>
            </a:r>
            <a:r>
              <a:rPr lang="en-US" altLang="en-US" sz="2400"/>
              <a:t> </a:t>
            </a:r>
            <a:r>
              <a:rPr lang="en-US" altLang="en-US" sz="2800"/>
              <a:t>to have </a:t>
            </a:r>
            <a:r>
              <a:rPr lang="en-US" altLang="en-US" sz="2800" i="1"/>
              <a:t>direct compensation arrangement</a:t>
            </a:r>
            <a:r>
              <a:rPr lang="en-US" altLang="en-US" sz="2800"/>
              <a:t> with DHS Entity if </a:t>
            </a:r>
          </a:p>
          <a:p>
            <a:pPr lvl="1" algn="just">
              <a:lnSpc>
                <a:spcPct val="80000"/>
              </a:lnSpc>
            </a:pPr>
            <a:r>
              <a:rPr lang="en-US" altLang="en-US" sz="2400"/>
              <a:t>only intervening entity between the physician and the entity is his or her physician organization; and</a:t>
            </a:r>
          </a:p>
          <a:p>
            <a:pPr lvl="1" algn="just">
              <a:lnSpc>
                <a:spcPct val="80000"/>
              </a:lnSpc>
            </a:pPr>
            <a:r>
              <a:rPr lang="en-US" altLang="en-US" sz="2400"/>
              <a:t>physician has an ownership or investment interest in the physician organization</a:t>
            </a:r>
          </a:p>
          <a:p>
            <a:pPr lvl="1" algn="just">
              <a:lnSpc>
                <a:spcPct val="80000"/>
              </a:lnSpc>
            </a:pPr>
            <a:endParaRPr lang="en-US" altLang="en-US" sz="2400"/>
          </a:p>
          <a:p>
            <a:pPr algn="just">
              <a:lnSpc>
                <a:spcPct val="80000"/>
              </a:lnSpc>
            </a:pPr>
            <a:r>
              <a:rPr lang="en-US" altLang="en-US" sz="2800"/>
              <a:t>Physician is permitted to “stand in the shoes” of physician organization if only intervening entity between physician and DHS entity is the physician organization</a:t>
            </a:r>
          </a:p>
          <a:p>
            <a:pPr algn="just">
              <a:lnSpc>
                <a:spcPct val="80000"/>
              </a:lnSpc>
            </a:pPr>
            <a:endParaRPr lang="en-US" altLang="en-US" sz="2800"/>
          </a:p>
          <a:p>
            <a:pPr algn="just">
              <a:lnSpc>
                <a:spcPct val="80000"/>
              </a:lnSpc>
            </a:pPr>
            <a:r>
              <a:rPr lang="en-US" altLang="en-US" sz="2800"/>
              <a:t>42 C.F.R. §411.354 (c)(1)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a:extLst>
              <a:ext uri="{FF2B5EF4-FFF2-40B4-BE49-F238E27FC236}">
                <a16:creationId xmlns:a16="http://schemas.microsoft.com/office/drawing/2014/main" id="{590EC825-746E-CA4A-A618-EBA645D2F0F4}"/>
              </a:ext>
            </a:extLst>
          </p:cNvPr>
          <p:cNvSpPr>
            <a:spLocks noGrp="1"/>
          </p:cNvSpPr>
          <p:nvPr>
            <p:ph type="title"/>
          </p:nvPr>
        </p:nvSpPr>
        <p:spPr>
          <a:xfrm>
            <a:off x="0" y="0"/>
            <a:ext cx="9144000" cy="838200"/>
          </a:xfrm>
          <a:solidFill>
            <a:schemeClr val="bg1">
              <a:lumMod val="75000"/>
            </a:schemeClr>
          </a:solidFill>
        </p:spPr>
        <p:txBody>
          <a:bodyPr rtlCol="0">
            <a:normAutofit fontScale="90000"/>
          </a:bodyPr>
          <a:lstStyle/>
          <a:p>
            <a:pPr eaLnBrk="1" fontAlgn="auto" hangingPunct="1">
              <a:lnSpc>
                <a:spcPct val="80000"/>
              </a:lnSpc>
              <a:spcAft>
                <a:spcPts val="0"/>
              </a:spcAft>
              <a:defRPr/>
            </a:pPr>
            <a:br>
              <a:rPr lang="fr-FR" altLang="en-US" sz="3600" b="1" dirty="0"/>
            </a:br>
            <a:r>
              <a:rPr lang="fr-FR" altLang="en-US" sz="3600" b="1" dirty="0"/>
              <a:t>Indirect Compensation Exception </a:t>
            </a:r>
            <a:br>
              <a:rPr lang="fr-FR" altLang="en-US" sz="3600" b="1" dirty="0"/>
            </a:br>
            <a:endParaRPr altLang="en-US" sz="3600" b="1" dirty="0"/>
          </a:p>
        </p:txBody>
      </p:sp>
      <p:sp>
        <p:nvSpPr>
          <p:cNvPr id="165891" name="Content Placeholder 2">
            <a:extLst>
              <a:ext uri="{FF2B5EF4-FFF2-40B4-BE49-F238E27FC236}">
                <a16:creationId xmlns:a16="http://schemas.microsoft.com/office/drawing/2014/main" id="{55335A17-51FF-D742-B210-412C886C9658}"/>
              </a:ext>
            </a:extLst>
          </p:cNvPr>
          <p:cNvSpPr>
            <a:spLocks noGrp="1"/>
          </p:cNvSpPr>
          <p:nvPr>
            <p:ph idx="1"/>
          </p:nvPr>
        </p:nvSpPr>
        <p:spPr>
          <a:xfrm>
            <a:off x="228600" y="1066800"/>
            <a:ext cx="8686800" cy="4933950"/>
          </a:xfrm>
        </p:spPr>
        <p:txBody>
          <a:bodyPr/>
          <a:lstStyle/>
          <a:p>
            <a:pPr algn="just" eaLnBrk="1" hangingPunct="1"/>
            <a:r>
              <a:rPr lang="en-US" altLang="en-US" sz="2000"/>
              <a:t>Physician compensation is fair market value and does not take into volume or value of referrals, or other business generated </a:t>
            </a:r>
          </a:p>
          <a:p>
            <a:pPr lvl="1" eaLnBrk="1" hangingPunct="1"/>
            <a:r>
              <a:rPr lang="en-US" altLang="en-US" sz="2000"/>
              <a:t>Unlike "indirect compensation" definition, exception does not look at </a:t>
            </a:r>
            <a:r>
              <a:rPr lang="en-US" altLang="en-US" sz="2000" i="1"/>
              <a:t>aggregate </a:t>
            </a:r>
            <a:r>
              <a:rPr lang="en-US" altLang="en-US" sz="2000"/>
              <a:t>compensation</a:t>
            </a:r>
          </a:p>
          <a:p>
            <a:pPr lvl="1" eaLnBrk="1" hangingPunct="1"/>
            <a:r>
              <a:rPr lang="en-US" altLang="en-US" sz="2000"/>
              <a:t>Per unit-of-service and percentage based payments permitted (except for leases)</a:t>
            </a:r>
          </a:p>
          <a:p>
            <a:pPr lvl="2" eaLnBrk="1" hangingPunct="1"/>
            <a:r>
              <a:rPr lang="en-US" altLang="en-US" sz="2000"/>
              <a:t>Apply special rules on compensation, 42 CFR §411.354(d)(2),(3)</a:t>
            </a:r>
          </a:p>
          <a:p>
            <a:pPr lvl="2" eaLnBrk="1" hangingPunct="1"/>
            <a:endParaRPr lang="en-US" altLang="en-US" sz="2000"/>
          </a:p>
          <a:p>
            <a:pPr algn="just" eaLnBrk="1" hangingPunct="1"/>
            <a:r>
              <a:rPr lang="en-US" altLang="en-US" sz="2000"/>
              <a:t>Compensation is set out in writing, signed by parties, and specifies services (except employment)</a:t>
            </a:r>
          </a:p>
          <a:p>
            <a:pPr algn="just" eaLnBrk="1" hangingPunct="1"/>
            <a:endParaRPr lang="en-US" altLang="en-US" sz="2000"/>
          </a:p>
          <a:p>
            <a:pPr algn="just" eaLnBrk="1" hangingPunct="1"/>
            <a:r>
              <a:rPr lang="en-US" altLang="en-US" sz="2000"/>
              <a:t>Does not violate Anti-Kickback Statute or other federal/state billing or claims submission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9C1D79C-FFE7-9249-A2E0-60D749EAF48F}"/>
              </a:ext>
            </a:extLst>
          </p:cNvPr>
          <p:cNvSpPr>
            <a:spLocks noGrp="1"/>
          </p:cNvSpPr>
          <p:nvPr>
            <p:ph type="title"/>
          </p:nvPr>
        </p:nvSpPr>
        <p:spPr>
          <a:xfrm>
            <a:off x="0" y="0"/>
            <a:ext cx="9144000" cy="1143000"/>
          </a:xfrm>
          <a:solidFill>
            <a:schemeClr val="bg1">
              <a:lumMod val="75000"/>
            </a:schemeClr>
          </a:solidFill>
        </p:spPr>
        <p:txBody>
          <a:bodyPr rtlCol="0">
            <a:normAutofit/>
          </a:bodyPr>
          <a:lstStyle/>
          <a:p>
            <a:pPr eaLnBrk="1" fontAlgn="auto" hangingPunct="1">
              <a:lnSpc>
                <a:spcPct val="80000"/>
              </a:lnSpc>
              <a:spcAft>
                <a:spcPts val="0"/>
              </a:spcAft>
              <a:defRPr/>
            </a:pPr>
            <a:r>
              <a:rPr altLang="en-US" sz="3600" b="1" dirty="0"/>
              <a:t>Temporary Noncompliance with Signature Requirements (42 C.F.R. § 411.353(g))</a:t>
            </a:r>
          </a:p>
        </p:txBody>
      </p:sp>
      <p:sp>
        <p:nvSpPr>
          <p:cNvPr id="167939" name="Content Placeholder 2">
            <a:extLst>
              <a:ext uri="{FF2B5EF4-FFF2-40B4-BE49-F238E27FC236}">
                <a16:creationId xmlns:a16="http://schemas.microsoft.com/office/drawing/2014/main" id="{269BEE43-E778-CC46-BA40-00D423F9091A}"/>
              </a:ext>
            </a:extLst>
          </p:cNvPr>
          <p:cNvSpPr>
            <a:spLocks noGrp="1"/>
          </p:cNvSpPr>
          <p:nvPr>
            <p:ph idx="1"/>
          </p:nvPr>
        </p:nvSpPr>
        <p:spPr/>
        <p:txBody>
          <a:bodyPr/>
          <a:lstStyle/>
          <a:p>
            <a:pPr algn="just" eaLnBrk="1" hangingPunct="1">
              <a:spcAft>
                <a:spcPts val="1800"/>
              </a:spcAft>
            </a:pPr>
            <a:r>
              <a:rPr lang="en-US" altLang="en-US" sz="2400"/>
              <a:t>Agreement otherwise fully complies with applicable exception</a:t>
            </a:r>
          </a:p>
          <a:p>
            <a:pPr algn="just" eaLnBrk="1" hangingPunct="1">
              <a:spcAft>
                <a:spcPts val="1800"/>
              </a:spcAft>
            </a:pPr>
            <a:r>
              <a:rPr lang="en-US" altLang="en-US" sz="2400"/>
              <a:t>Signatures within 90 consecutive days where failure was inadvertent</a:t>
            </a:r>
          </a:p>
          <a:p>
            <a:pPr algn="just" eaLnBrk="1" hangingPunct="1">
              <a:spcAft>
                <a:spcPts val="1800"/>
              </a:spcAft>
            </a:pPr>
            <a:r>
              <a:rPr lang="en-US" altLang="en-US" sz="2400"/>
              <a:t>Signatures within 30 days where failure was not inadvertent</a:t>
            </a:r>
          </a:p>
          <a:p>
            <a:pPr algn="just" eaLnBrk="1" hangingPunct="1">
              <a:spcAft>
                <a:spcPts val="1800"/>
              </a:spcAft>
            </a:pPr>
            <a:r>
              <a:rPr lang="en-US" altLang="en-US" sz="2400"/>
              <a:t>Exception may only be used once every 3 years for same physician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845B511-EDE8-434A-902D-546CC17E17CA}"/>
              </a:ext>
            </a:extLst>
          </p:cNvPr>
          <p:cNvSpPr>
            <a:spLocks noGrp="1"/>
          </p:cNvSpPr>
          <p:nvPr>
            <p:ph type="title"/>
          </p:nvPr>
        </p:nvSpPr>
        <p:spPr>
          <a:xfrm>
            <a:off x="0" y="0"/>
            <a:ext cx="9144000" cy="533400"/>
          </a:xfrm>
          <a:solidFill>
            <a:schemeClr val="bg1">
              <a:lumMod val="75000"/>
            </a:schemeClr>
          </a:solidFill>
        </p:spPr>
        <p:txBody>
          <a:bodyPr rtlCol="0">
            <a:normAutofit fontScale="90000"/>
          </a:bodyPr>
          <a:lstStyle/>
          <a:p>
            <a:pPr eaLnBrk="1" fontAlgn="auto" hangingPunct="1">
              <a:spcAft>
                <a:spcPts val="0"/>
              </a:spcAft>
              <a:defRPr/>
            </a:pPr>
            <a:r>
              <a:rPr lang="en-US" altLang="en-US" sz="3600" b="1" dirty="0"/>
              <a:t>Common Stark Issues</a:t>
            </a:r>
          </a:p>
        </p:txBody>
      </p:sp>
      <p:sp>
        <p:nvSpPr>
          <p:cNvPr id="169987" name="Content Placeholder 2">
            <a:extLst>
              <a:ext uri="{FF2B5EF4-FFF2-40B4-BE49-F238E27FC236}">
                <a16:creationId xmlns:a16="http://schemas.microsoft.com/office/drawing/2014/main" id="{DB8A61A3-F883-7A4C-B1D4-6C23E4E465C9}"/>
              </a:ext>
            </a:extLst>
          </p:cNvPr>
          <p:cNvSpPr>
            <a:spLocks noGrp="1"/>
          </p:cNvSpPr>
          <p:nvPr>
            <p:ph idx="1"/>
          </p:nvPr>
        </p:nvSpPr>
        <p:spPr>
          <a:xfrm>
            <a:off x="457200" y="990600"/>
            <a:ext cx="8229600" cy="5105400"/>
          </a:xfrm>
        </p:spPr>
        <p:txBody>
          <a:bodyPr/>
          <a:lstStyle/>
          <a:p>
            <a:pPr eaLnBrk="1" hangingPunct="1">
              <a:spcAft>
                <a:spcPts val="600"/>
              </a:spcAft>
            </a:pPr>
            <a:r>
              <a:rPr lang="en-US" altLang="en-US" sz="2400" b="1">
                <a:solidFill>
                  <a:srgbClr val="C00000"/>
                </a:solidFill>
              </a:rPr>
              <a:t>No signed agreement</a:t>
            </a:r>
          </a:p>
          <a:p>
            <a:pPr lvl="1" eaLnBrk="1" hangingPunct="1">
              <a:spcAft>
                <a:spcPts val="600"/>
              </a:spcAft>
            </a:pPr>
            <a:r>
              <a:rPr lang="en-US" altLang="en-US" sz="2400"/>
              <a:t>Confirm agreement necessary </a:t>
            </a:r>
          </a:p>
          <a:p>
            <a:pPr lvl="2" eaLnBrk="1" hangingPunct="1">
              <a:spcAft>
                <a:spcPts val="600"/>
              </a:spcAft>
            </a:pPr>
            <a:r>
              <a:rPr lang="en-US" altLang="en-US"/>
              <a:t>No direct/indirect compensation arrangement?</a:t>
            </a:r>
          </a:p>
          <a:p>
            <a:pPr lvl="2" eaLnBrk="1" hangingPunct="1"/>
            <a:r>
              <a:rPr lang="en-US" altLang="en-US"/>
              <a:t>Employment agreement?</a:t>
            </a:r>
          </a:p>
          <a:p>
            <a:pPr lvl="1" eaLnBrk="1" hangingPunct="1"/>
            <a:r>
              <a:rPr lang="en-US" altLang="en-US" sz="2400"/>
              <a:t>Other documentation/signatures under State Law?</a:t>
            </a:r>
          </a:p>
          <a:p>
            <a:pPr lvl="1" eaLnBrk="1" hangingPunct="1"/>
            <a:r>
              <a:rPr lang="en-US" altLang="en-US" sz="2400"/>
              <a:t>Temporary non-compliance with signature requirement</a:t>
            </a:r>
          </a:p>
          <a:p>
            <a:pPr lvl="1" eaLnBrk="1" hangingPunct="1"/>
            <a:endParaRPr lang="en-US" altLang="en-US" sz="2400"/>
          </a:p>
          <a:p>
            <a:pPr eaLnBrk="1" hangingPunct="1">
              <a:spcAft>
                <a:spcPts val="600"/>
              </a:spcAft>
            </a:pPr>
            <a:r>
              <a:rPr lang="en-US" altLang="en-US" sz="2400" b="1">
                <a:solidFill>
                  <a:srgbClr val="C00000"/>
                </a:solidFill>
              </a:rPr>
              <a:t>Expired Contract</a:t>
            </a:r>
          </a:p>
          <a:p>
            <a:pPr lvl="1" eaLnBrk="1" hangingPunct="1">
              <a:spcAft>
                <a:spcPts val="600"/>
              </a:spcAft>
            </a:pPr>
            <a:r>
              <a:rPr lang="en-US" altLang="en-US" sz="2400"/>
              <a:t>Confirm agreement is necessary</a:t>
            </a:r>
          </a:p>
          <a:p>
            <a:pPr lvl="1" eaLnBrk="1" hangingPunct="1">
              <a:spcAft>
                <a:spcPts val="600"/>
              </a:spcAft>
            </a:pPr>
            <a:r>
              <a:rPr lang="en-US" altLang="en-US" sz="2400"/>
              <a:t>Would 6-month holdover provision apply?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Content Placeholder 2">
            <a:extLst>
              <a:ext uri="{FF2B5EF4-FFF2-40B4-BE49-F238E27FC236}">
                <a16:creationId xmlns:a16="http://schemas.microsoft.com/office/drawing/2014/main" id="{2E53793D-0CBB-6344-BC29-ED932C8BC2E4}"/>
              </a:ext>
            </a:extLst>
          </p:cNvPr>
          <p:cNvSpPr>
            <a:spLocks noGrp="1"/>
          </p:cNvSpPr>
          <p:nvPr>
            <p:ph idx="1"/>
          </p:nvPr>
        </p:nvSpPr>
        <p:spPr/>
        <p:txBody>
          <a:bodyPr/>
          <a:lstStyle/>
          <a:p>
            <a:pPr eaLnBrk="1" hangingPunct="1"/>
            <a:r>
              <a:rPr lang="en-US" altLang="en-US" sz="2800" b="1">
                <a:solidFill>
                  <a:srgbClr val="C00000"/>
                </a:solidFill>
              </a:rPr>
              <a:t>New or changed duties</a:t>
            </a:r>
          </a:p>
          <a:p>
            <a:pPr lvl="1" eaLnBrk="1" hangingPunct="1"/>
            <a:r>
              <a:rPr lang="en-US" altLang="en-US" sz="2400"/>
              <a:t>Is there any documentation of change?  Emails, etc.</a:t>
            </a:r>
          </a:p>
          <a:p>
            <a:pPr lvl="1" eaLnBrk="1" hangingPunct="1"/>
            <a:endParaRPr lang="en-US" altLang="en-US" sz="2400"/>
          </a:p>
          <a:p>
            <a:pPr eaLnBrk="1" hangingPunct="1"/>
            <a:r>
              <a:rPr lang="en-US" altLang="en-US" sz="2800" b="1">
                <a:solidFill>
                  <a:srgbClr val="C00000"/>
                </a:solidFill>
              </a:rPr>
              <a:t>No fair market value assessment</a:t>
            </a:r>
          </a:p>
          <a:p>
            <a:pPr lvl="1" eaLnBrk="1" hangingPunct="1"/>
            <a:r>
              <a:rPr lang="en-US" altLang="en-US" sz="2400"/>
              <a:t>Any indication of fair market value at inception of arrangement?</a:t>
            </a:r>
          </a:p>
          <a:p>
            <a:pPr lvl="1" eaLnBrk="1" hangingPunct="1"/>
            <a:r>
              <a:rPr lang="en-US" altLang="en-US" sz="2400"/>
              <a:t>Internal evaluation of compensation</a:t>
            </a:r>
          </a:p>
          <a:p>
            <a:pPr lvl="1" eaLnBrk="1" hangingPunct="1"/>
            <a:r>
              <a:rPr lang="en-US" altLang="en-US" sz="2400"/>
              <a:t>Use outside consultant to determine FMV</a:t>
            </a:r>
          </a:p>
        </p:txBody>
      </p:sp>
      <p:sp>
        <p:nvSpPr>
          <p:cNvPr id="8" name="Title 1">
            <a:extLst>
              <a:ext uri="{FF2B5EF4-FFF2-40B4-BE49-F238E27FC236}">
                <a16:creationId xmlns:a16="http://schemas.microsoft.com/office/drawing/2014/main" id="{CC26B0B8-B65C-DA4F-83CC-4A440979D550}"/>
              </a:ext>
            </a:extLst>
          </p:cNvPr>
          <p:cNvSpPr>
            <a:spLocks noGrp="1"/>
          </p:cNvSpPr>
          <p:nvPr>
            <p:ph type="title"/>
          </p:nvPr>
        </p:nvSpPr>
        <p:spPr>
          <a:xfrm>
            <a:off x="0" y="0"/>
            <a:ext cx="9144000" cy="533400"/>
          </a:xfrm>
          <a:solidFill>
            <a:schemeClr val="bg1">
              <a:lumMod val="75000"/>
            </a:schemeClr>
          </a:solidFill>
        </p:spPr>
        <p:txBody>
          <a:bodyPr rtlCol="0">
            <a:normAutofit fontScale="90000"/>
          </a:bodyPr>
          <a:lstStyle/>
          <a:p>
            <a:pPr eaLnBrk="1" fontAlgn="auto" hangingPunct="1">
              <a:spcAft>
                <a:spcPts val="0"/>
              </a:spcAft>
              <a:defRPr/>
            </a:pPr>
            <a:r>
              <a:rPr lang="en-US" altLang="en-US" sz="3600" b="1" dirty="0"/>
              <a:t>Common Stark Issues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08BD04-C71B-6B49-9CE7-4B10993C926F}"/>
              </a:ext>
            </a:extLst>
          </p:cNvPr>
          <p:cNvSpPr txBox="1"/>
          <p:nvPr/>
        </p:nvSpPr>
        <p:spPr>
          <a:xfrm>
            <a:off x="-20638" y="0"/>
            <a:ext cx="9164638" cy="646113"/>
          </a:xfrm>
          <a:prstGeom prst="rect">
            <a:avLst/>
          </a:prstGeom>
          <a:solidFill>
            <a:schemeClr val="bg1">
              <a:lumMod val="75000"/>
            </a:schemeClr>
          </a:solidFill>
        </p:spPr>
        <p:txBody>
          <a:bodyPr>
            <a:spAutoFit/>
          </a:bodyPr>
          <a:lstStyle/>
          <a:p>
            <a:pPr algn="ctr" eaLnBrk="1" hangingPunct="1">
              <a:defRPr/>
            </a:pPr>
            <a:r>
              <a:rPr lang="en-US" sz="3600" b="1" dirty="0"/>
              <a:t>Patient Inducement</a:t>
            </a:r>
          </a:p>
        </p:txBody>
      </p:sp>
      <p:pic>
        <p:nvPicPr>
          <p:cNvPr id="174083" name="Picture 7" descr="https://encrypted-tbn0.gstatic.com/images?q=tbn:ANd9GcQkb7AIE1Kwb0jU8zM-6mPtkogxLrenpEPlaBvX4SSd-DOaZq1UPg">
            <a:extLst>
              <a:ext uri="{FF2B5EF4-FFF2-40B4-BE49-F238E27FC236}">
                <a16:creationId xmlns:a16="http://schemas.microsoft.com/office/drawing/2014/main" id="{FC2E25B5-F81E-A34E-89AA-CEB18512E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41243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4" name="Picture 9" descr="https://encrypted-tbn1.gstatic.com/images?q=tbn:ANd9GcTY4bvOhaNU5iwwIOGSSiCRigsqznYO5oJomBof5CfTDczRAIYUQg">
            <a:extLst>
              <a:ext uri="{FF2B5EF4-FFF2-40B4-BE49-F238E27FC236}">
                <a16:creationId xmlns:a16="http://schemas.microsoft.com/office/drawing/2014/main" id="{D7536C3A-0E60-BD42-9657-E7F0C54DA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525" y="2209800"/>
            <a:ext cx="33432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id="{A54083A8-1925-C240-90F5-B1C9914E0C5B}"/>
              </a:ext>
            </a:extLst>
          </p:cNvPr>
          <p:cNvSpPr/>
          <p:nvPr/>
        </p:nvSpPr>
        <p:spPr>
          <a:xfrm>
            <a:off x="381000" y="1143000"/>
            <a:ext cx="8305800" cy="41148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74086" name="Picture 10">
            <a:extLst>
              <a:ext uri="{FF2B5EF4-FFF2-40B4-BE49-F238E27FC236}">
                <a16:creationId xmlns:a16="http://schemas.microsoft.com/office/drawing/2014/main" id="{1BF7684F-1EE1-9E4A-960E-35770A5F6F8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4195763"/>
            <a:ext cx="28194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9B8410F3-AF37-1C48-B3DF-0994C67E8B4D}"/>
              </a:ext>
            </a:extLst>
          </p:cNvPr>
          <p:cNvSpPr>
            <a:spLocks noGrp="1"/>
          </p:cNvSpPr>
          <p:nvPr>
            <p:ph type="title"/>
          </p:nvPr>
        </p:nvSpPr>
        <p:spPr>
          <a:xfrm>
            <a:off x="0" y="0"/>
            <a:ext cx="9144000" cy="990600"/>
          </a:xfrm>
          <a:solidFill>
            <a:schemeClr val="bg1">
              <a:lumMod val="75000"/>
            </a:schemeClr>
          </a:solidFill>
        </p:spPr>
        <p:txBody>
          <a:bodyPr rtlCol="0">
            <a:normAutofit fontScale="90000"/>
          </a:bodyPr>
          <a:lstStyle/>
          <a:p>
            <a:pPr eaLnBrk="1" fontAlgn="auto" hangingPunct="1">
              <a:spcAft>
                <a:spcPts val="0"/>
              </a:spcAft>
              <a:defRPr/>
            </a:pPr>
            <a:r>
              <a:rPr lang="en-US" altLang="en-US" sz="3600" b="1" dirty="0"/>
              <a:t>Civil Monetary Penalty (CMP) -</a:t>
            </a:r>
            <a:br>
              <a:rPr lang="en-US" altLang="en-US" sz="3600" b="1" dirty="0"/>
            </a:br>
            <a:r>
              <a:rPr lang="en-US" altLang="en-US" sz="3600" b="1" dirty="0"/>
              <a:t>Beneficiary Inducements</a:t>
            </a:r>
          </a:p>
        </p:txBody>
      </p:sp>
      <p:sp>
        <p:nvSpPr>
          <p:cNvPr id="176131" name="Content Placeholder 2">
            <a:extLst>
              <a:ext uri="{FF2B5EF4-FFF2-40B4-BE49-F238E27FC236}">
                <a16:creationId xmlns:a16="http://schemas.microsoft.com/office/drawing/2014/main" id="{0B6D47FA-90F3-C54E-BB97-6CF4FADBF3FA}"/>
              </a:ext>
            </a:extLst>
          </p:cNvPr>
          <p:cNvSpPr>
            <a:spLocks noGrp="1"/>
          </p:cNvSpPr>
          <p:nvPr>
            <p:ph idx="1"/>
          </p:nvPr>
        </p:nvSpPr>
        <p:spPr>
          <a:xfrm>
            <a:off x="304800" y="1143000"/>
            <a:ext cx="8458200" cy="5257800"/>
          </a:xfrm>
        </p:spPr>
        <p:txBody>
          <a:bodyPr/>
          <a:lstStyle/>
          <a:p>
            <a:pPr marL="273050" indent="-319088" eaLnBrk="1" hangingPunct="1">
              <a:buFont typeface="Wingdings" pitchFamily="2" charset="2"/>
              <a:buChar char=""/>
            </a:pPr>
            <a:r>
              <a:rPr lang="en-US" altLang="en-US" sz="2400" b="1">
                <a:solidFill>
                  <a:srgbClr val="262626"/>
                </a:solidFill>
              </a:rPr>
              <a:t>Unlawful to offer or give remuneration</a:t>
            </a:r>
          </a:p>
          <a:p>
            <a:pPr marL="708025" lvl="1" indent="-342900" eaLnBrk="1" hangingPunct="1">
              <a:buFont typeface="Wingdings" pitchFamily="2" charset="2"/>
              <a:buChar char="§"/>
            </a:pPr>
            <a:r>
              <a:rPr lang="en-US" altLang="en-US" sz="2400">
                <a:solidFill>
                  <a:srgbClr val="262626"/>
                </a:solidFill>
              </a:rPr>
              <a:t>To a Medicare/Medicaid beneficiary</a:t>
            </a:r>
          </a:p>
          <a:p>
            <a:pPr marL="708025" lvl="1" indent="-342900" eaLnBrk="1" hangingPunct="1">
              <a:buFont typeface="Wingdings" pitchFamily="2" charset="2"/>
              <a:buChar char="§"/>
            </a:pPr>
            <a:r>
              <a:rPr lang="en-US" altLang="en-US" sz="2400">
                <a:solidFill>
                  <a:srgbClr val="262626"/>
                </a:solidFill>
              </a:rPr>
              <a:t>If, know or should know, likely to influence beneficiaries to choose a particular provider, practitioner, or supplier</a:t>
            </a:r>
          </a:p>
          <a:p>
            <a:pPr marL="708025" lvl="1" indent="-342900" eaLnBrk="1" hangingPunct="1">
              <a:buFont typeface="Wingdings" pitchFamily="2" charset="2"/>
              <a:buChar char="§"/>
            </a:pPr>
            <a:r>
              <a:rPr lang="en-US" altLang="en-US" sz="2400">
                <a:solidFill>
                  <a:srgbClr val="262626"/>
                </a:solidFill>
              </a:rPr>
              <a:t>For a Medicare/Medicaid covered service</a:t>
            </a:r>
          </a:p>
          <a:p>
            <a:pPr marL="708025" lvl="1" indent="-342900" eaLnBrk="1" hangingPunct="1">
              <a:buFont typeface="Wingdings" pitchFamily="2" charset="2"/>
              <a:buChar char="§"/>
            </a:pPr>
            <a:endParaRPr lang="en-US" altLang="en-US" sz="2400">
              <a:solidFill>
                <a:srgbClr val="262626"/>
              </a:solidFill>
            </a:endParaRPr>
          </a:p>
          <a:p>
            <a:pPr marL="273050" indent="-319088" eaLnBrk="1" hangingPunct="1">
              <a:buFont typeface="Wingdings" pitchFamily="2" charset="2"/>
              <a:buChar char=""/>
            </a:pPr>
            <a:r>
              <a:rPr lang="en-US" altLang="en-US" sz="2400" b="1">
                <a:solidFill>
                  <a:srgbClr val="262626"/>
                </a:solidFill>
              </a:rPr>
              <a:t>Examples:  waivers of co-payments; free gym memberships; coupons for local stores</a:t>
            </a:r>
          </a:p>
          <a:p>
            <a:pPr marL="273050" indent="-319088" eaLnBrk="1" hangingPunct="1">
              <a:buFont typeface="Wingdings" pitchFamily="2" charset="2"/>
              <a:buChar char=""/>
            </a:pPr>
            <a:endParaRPr lang="en-US" altLang="en-US" sz="2400" b="1">
              <a:solidFill>
                <a:srgbClr val="262626"/>
              </a:solidFill>
            </a:endParaRPr>
          </a:p>
          <a:p>
            <a:pPr marL="273050" indent="-319088" eaLnBrk="1" hangingPunct="1">
              <a:buFont typeface="Wingdings" pitchFamily="2" charset="2"/>
              <a:buChar char=""/>
            </a:pPr>
            <a:r>
              <a:rPr lang="en-US" altLang="en-US" sz="2400" b="1">
                <a:solidFill>
                  <a:srgbClr val="262626"/>
                </a:solidFill>
              </a:rPr>
              <a:t>$10,000 civil monetary penalty</a:t>
            </a:r>
          </a:p>
          <a:p>
            <a:pPr marL="273050" indent="-319088" eaLnBrk="1" hangingPunct="1">
              <a:buFont typeface="Wingdings" pitchFamily="2" charset="2"/>
              <a:buChar char=""/>
            </a:pPr>
            <a:endParaRPr lang="en-US" altLang="en-US" sz="2400" b="1">
              <a:solidFill>
                <a:srgbClr val="262626"/>
              </a:solidFill>
            </a:endParaRPr>
          </a:p>
          <a:p>
            <a:pPr marL="273050" indent="-319088" eaLnBrk="1" hangingPunct="1">
              <a:buFont typeface="Wingdings" pitchFamily="2" charset="2"/>
              <a:buChar char=""/>
            </a:pPr>
            <a:r>
              <a:rPr lang="en-US" altLang="en-US" sz="2400" b="1">
                <a:solidFill>
                  <a:srgbClr val="262626"/>
                </a:solidFill>
              </a:rPr>
              <a:t>Some relief around inducement issue under the ACO waivers</a:t>
            </a:r>
          </a:p>
          <a:p>
            <a:pPr marL="273050" indent="-319088" eaLnBrk="1" hangingPunct="1">
              <a:buFont typeface="Wingdings" pitchFamily="2" charset="2"/>
              <a:buChar char=""/>
            </a:pPr>
            <a:endParaRPr lang="en-US" altLang="en-US" sz="2400">
              <a:solidFill>
                <a:srgbClr val="26262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C98B40A-4BDC-CF44-AC34-97C731599369}"/>
              </a:ext>
            </a:extLst>
          </p:cNvPr>
          <p:cNvSpPr>
            <a:spLocks noGrp="1"/>
          </p:cNvSpPr>
          <p:nvPr>
            <p:ph type="title"/>
          </p:nvPr>
        </p:nvSpPr>
        <p:spPr>
          <a:xfrm>
            <a:off x="0" y="0"/>
            <a:ext cx="9144000" cy="762000"/>
          </a:xfrm>
          <a:solidFill>
            <a:schemeClr val="bg1">
              <a:lumMod val="75000"/>
            </a:schemeClr>
          </a:solidFill>
        </p:spPr>
        <p:txBody>
          <a:bodyPr rtlCol="0">
            <a:normAutofit/>
          </a:bodyPr>
          <a:lstStyle/>
          <a:p>
            <a:pPr eaLnBrk="1" fontAlgn="auto" hangingPunct="1">
              <a:spcAft>
                <a:spcPts val="0"/>
              </a:spcAft>
              <a:defRPr/>
            </a:pPr>
            <a:r>
              <a:rPr lang="en-US" altLang="en-US" sz="3600" b="1" dirty="0">
                <a:cs typeface="Times New Roman" pitchFamily="18" charset="0"/>
              </a:rPr>
              <a:t>Government Concerns</a:t>
            </a:r>
          </a:p>
        </p:txBody>
      </p:sp>
      <p:sp>
        <p:nvSpPr>
          <p:cNvPr id="30723" name="Content Placeholder 2">
            <a:extLst>
              <a:ext uri="{FF2B5EF4-FFF2-40B4-BE49-F238E27FC236}">
                <a16:creationId xmlns:a16="http://schemas.microsoft.com/office/drawing/2014/main" id="{F7A98894-F835-3948-AB31-6ED4F49C4EA1}"/>
              </a:ext>
            </a:extLst>
          </p:cNvPr>
          <p:cNvSpPr>
            <a:spLocks noGrp="1"/>
          </p:cNvSpPr>
          <p:nvPr>
            <p:ph idx="1"/>
          </p:nvPr>
        </p:nvSpPr>
        <p:spPr>
          <a:xfrm>
            <a:off x="609600" y="1447800"/>
            <a:ext cx="6324600" cy="4648200"/>
          </a:xfrm>
        </p:spPr>
        <p:txBody>
          <a:bodyPr/>
          <a:lstStyle/>
          <a:p>
            <a:pPr marL="273050" eaLnBrk="1" hangingPunct="1"/>
            <a:r>
              <a:rPr lang="en-US" altLang="en-US">
                <a:solidFill>
                  <a:srgbClr val="262626"/>
                </a:solidFill>
              </a:rPr>
              <a:t>Over-utilization</a:t>
            </a:r>
          </a:p>
          <a:p>
            <a:pPr marL="273050" eaLnBrk="1" hangingPunct="1"/>
            <a:endParaRPr lang="en-US" altLang="en-US">
              <a:solidFill>
                <a:srgbClr val="262626"/>
              </a:solidFill>
            </a:endParaRPr>
          </a:p>
          <a:p>
            <a:pPr marL="273050" eaLnBrk="1" hangingPunct="1"/>
            <a:r>
              <a:rPr lang="en-US" altLang="en-US">
                <a:solidFill>
                  <a:srgbClr val="262626"/>
                </a:solidFill>
              </a:rPr>
              <a:t>Increased program costs</a:t>
            </a:r>
          </a:p>
          <a:p>
            <a:pPr marL="273050" eaLnBrk="1" hangingPunct="1"/>
            <a:endParaRPr lang="en-US" altLang="en-US">
              <a:solidFill>
                <a:srgbClr val="262626"/>
              </a:solidFill>
            </a:endParaRPr>
          </a:p>
          <a:p>
            <a:pPr marL="273050" eaLnBrk="1" hangingPunct="1"/>
            <a:r>
              <a:rPr lang="en-US" altLang="en-US">
                <a:solidFill>
                  <a:srgbClr val="262626"/>
                </a:solidFill>
              </a:rPr>
              <a:t>Corruption of medical decision-making</a:t>
            </a:r>
          </a:p>
          <a:p>
            <a:pPr marL="273050" eaLnBrk="1" hangingPunct="1"/>
            <a:endParaRPr lang="en-US" altLang="en-US">
              <a:solidFill>
                <a:srgbClr val="262626"/>
              </a:solidFill>
            </a:endParaRPr>
          </a:p>
          <a:p>
            <a:pPr marL="273050" eaLnBrk="1" hangingPunct="1"/>
            <a:r>
              <a:rPr lang="en-US" altLang="en-US">
                <a:solidFill>
                  <a:srgbClr val="262626"/>
                </a:solidFill>
              </a:rPr>
              <a:t>Unfair competition</a:t>
            </a:r>
          </a:p>
        </p:txBody>
      </p:sp>
      <p:pic>
        <p:nvPicPr>
          <p:cNvPr id="30724" name="Picture 6" descr="C:\Users\10012326\AppData\Local\Microsoft\Windows\Temporary Internet Files\Content.IE5\RKHA5BI1\MC900442163[1].png">
            <a:extLst>
              <a:ext uri="{FF2B5EF4-FFF2-40B4-BE49-F238E27FC236}">
                <a16:creationId xmlns:a16="http://schemas.microsoft.com/office/drawing/2014/main" id="{F84C4E30-9ED4-034B-85C3-5B55AE501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990600"/>
            <a:ext cx="23336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179351-FF49-5949-AE0C-402BB4FB74B5}"/>
              </a:ext>
            </a:extLst>
          </p:cNvPr>
          <p:cNvSpPr txBox="1"/>
          <p:nvPr/>
        </p:nvSpPr>
        <p:spPr>
          <a:xfrm>
            <a:off x="0" y="0"/>
            <a:ext cx="9220200" cy="646113"/>
          </a:xfrm>
          <a:prstGeom prst="rect">
            <a:avLst/>
          </a:prstGeom>
          <a:solidFill>
            <a:schemeClr val="bg1">
              <a:lumMod val="75000"/>
            </a:schemeClr>
          </a:solidFill>
        </p:spPr>
        <p:txBody>
          <a:bodyPr>
            <a:spAutoFit/>
          </a:bodyPr>
          <a:lstStyle/>
          <a:p>
            <a:pPr algn="ctr" eaLnBrk="1" hangingPunct="1">
              <a:defRPr/>
            </a:pPr>
            <a:r>
              <a:rPr lang="en-US" sz="3600" b="1" dirty="0"/>
              <a:t>Compliance Plan</a:t>
            </a:r>
          </a:p>
        </p:txBody>
      </p:sp>
      <p:pic>
        <p:nvPicPr>
          <p:cNvPr id="178179" name="Picture 4">
            <a:extLst>
              <a:ext uri="{FF2B5EF4-FFF2-40B4-BE49-F238E27FC236}">
                <a16:creationId xmlns:a16="http://schemas.microsoft.com/office/drawing/2014/main" id="{B24CFAAE-A6EC-A54A-BD54-7070823716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9067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itle 5">
            <a:extLst>
              <a:ext uri="{FF2B5EF4-FFF2-40B4-BE49-F238E27FC236}">
                <a16:creationId xmlns:a16="http://schemas.microsoft.com/office/drawing/2014/main" id="{674A702D-803B-C843-BA89-029AB89D7E7C}"/>
              </a:ext>
            </a:extLst>
          </p:cNvPr>
          <p:cNvSpPr>
            <a:spLocks noGrp="1"/>
          </p:cNvSpPr>
          <p:nvPr>
            <p:ph type="title"/>
          </p:nvPr>
        </p:nvSpPr>
        <p:spPr>
          <a:xfrm>
            <a:off x="0" y="-20638"/>
            <a:ext cx="9144000" cy="1143001"/>
          </a:xfrm>
          <a:solidFill>
            <a:schemeClr val="bg1">
              <a:lumMod val="75000"/>
            </a:schemeClr>
          </a:solidFill>
        </p:spPr>
        <p:txBody>
          <a:bodyPr rtlCol="0">
            <a:noAutofit/>
          </a:bodyPr>
          <a:lstStyle/>
          <a:p>
            <a:pPr eaLnBrk="1" fontAlgn="auto" hangingPunct="1">
              <a:spcAft>
                <a:spcPts val="0"/>
              </a:spcAft>
              <a:defRPr/>
            </a:pPr>
            <a:r>
              <a:rPr lang="en-US" sz="3600" b="1" dirty="0"/>
              <a:t>Seven Elements of An Effective </a:t>
            </a:r>
            <a:br>
              <a:rPr lang="en-US" sz="3600" b="1" dirty="0"/>
            </a:br>
            <a:r>
              <a:rPr lang="en-US" sz="3600" b="1" dirty="0"/>
              <a:t>Compliance Plan</a:t>
            </a:r>
          </a:p>
        </p:txBody>
      </p:sp>
      <p:graphicFrame>
        <p:nvGraphicFramePr>
          <p:cNvPr id="8" name="Content Placeholder 7">
            <a:extLst>
              <a:ext uri="{FF2B5EF4-FFF2-40B4-BE49-F238E27FC236}">
                <a16:creationId xmlns:a16="http://schemas.microsoft.com/office/drawing/2014/main" id="{AE9442A4-9917-2F4B-AA4F-7A6419394D6E}"/>
              </a:ext>
            </a:extLst>
          </p:cNvPr>
          <p:cNvGraphicFramePr>
            <a:graphicFrameLocks noGrp="1"/>
          </p:cNvGraphicFramePr>
          <p:nvPr>
            <p:ph idx="1"/>
          </p:nvPr>
        </p:nvGraphicFramePr>
        <p:xfrm>
          <a:off x="419100" y="1371600"/>
          <a:ext cx="8305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6A31B-6E30-054C-B9C8-5CCDEBD1708E}"/>
              </a:ext>
            </a:extLst>
          </p:cNvPr>
          <p:cNvSpPr>
            <a:spLocks noGrp="1"/>
          </p:cNvSpPr>
          <p:nvPr>
            <p:ph type="title"/>
          </p:nvPr>
        </p:nvSpPr>
        <p:spPr>
          <a:xfrm>
            <a:off x="0" y="-14288"/>
            <a:ext cx="9144000" cy="776288"/>
          </a:xfrm>
          <a:solidFill>
            <a:schemeClr val="bg1">
              <a:lumMod val="75000"/>
            </a:schemeClr>
          </a:solidFill>
        </p:spPr>
        <p:txBody>
          <a:bodyPr rtlCol="0">
            <a:normAutofit/>
          </a:bodyPr>
          <a:lstStyle/>
          <a:p>
            <a:pPr eaLnBrk="1" fontAlgn="auto" hangingPunct="1">
              <a:spcAft>
                <a:spcPts val="0"/>
              </a:spcAft>
              <a:defRPr/>
            </a:pPr>
            <a:r>
              <a:rPr lang="en-US" sz="3600" b="1" dirty="0"/>
              <a:t>Compliance Standards and Procedures</a:t>
            </a:r>
          </a:p>
        </p:txBody>
      </p:sp>
      <p:sp>
        <p:nvSpPr>
          <p:cNvPr id="107523" name="Content Placeholder 2">
            <a:extLst>
              <a:ext uri="{FF2B5EF4-FFF2-40B4-BE49-F238E27FC236}">
                <a16:creationId xmlns:a16="http://schemas.microsoft.com/office/drawing/2014/main" id="{0516251F-F7B8-8847-A494-74CD2AEBBFDD}"/>
              </a:ext>
            </a:extLst>
          </p:cNvPr>
          <p:cNvSpPr>
            <a:spLocks noGrp="1"/>
          </p:cNvSpPr>
          <p:nvPr>
            <p:ph idx="1"/>
          </p:nvPr>
        </p:nvSpPr>
        <p:spPr>
          <a:xfrm>
            <a:off x="228600" y="1295400"/>
            <a:ext cx="8229600" cy="4525963"/>
          </a:xfrm>
        </p:spPr>
        <p:txBody>
          <a:bodyPr rtlCol="0">
            <a:normAutofit fontScale="92500" lnSpcReduction="10000"/>
          </a:bodyPr>
          <a:lstStyle/>
          <a:p>
            <a:pPr marL="0" indent="0" algn="just" eaLnBrk="1" fontAlgn="auto" hangingPunct="1">
              <a:spcAft>
                <a:spcPts val="0"/>
              </a:spcAft>
              <a:buFont typeface="Arial" panose="020B0604020202020204" pitchFamily="34" charset="0"/>
              <a:buNone/>
              <a:defRPr/>
            </a:pPr>
            <a:r>
              <a:rPr lang="en-US" altLang="en-US" dirty="0"/>
              <a:t>Compliance standards and procedures are in place to:</a:t>
            </a:r>
          </a:p>
          <a:p>
            <a:pPr algn="just" eaLnBrk="1" fontAlgn="auto" hangingPunct="1">
              <a:spcAft>
                <a:spcPts val="0"/>
              </a:spcAft>
              <a:defRPr/>
            </a:pPr>
            <a:endParaRPr lang="en-US" altLang="en-US" dirty="0"/>
          </a:p>
          <a:p>
            <a:pPr algn="just" eaLnBrk="1" fontAlgn="auto" hangingPunct="1">
              <a:spcAft>
                <a:spcPts val="0"/>
              </a:spcAft>
              <a:defRPr/>
            </a:pPr>
            <a:r>
              <a:rPr lang="en-US" altLang="en-US" dirty="0"/>
              <a:t>Reduce the prospect of erroneous claims and fraudulent activity, while identifying any unusual billing practices</a:t>
            </a:r>
          </a:p>
          <a:p>
            <a:pPr algn="just" eaLnBrk="1" fontAlgn="auto" hangingPunct="1">
              <a:spcAft>
                <a:spcPts val="0"/>
              </a:spcAft>
              <a:defRPr/>
            </a:pPr>
            <a:endParaRPr lang="en-US" altLang="en-US" dirty="0"/>
          </a:p>
          <a:p>
            <a:pPr algn="just" eaLnBrk="1" fontAlgn="auto" hangingPunct="1">
              <a:spcAft>
                <a:spcPts val="0"/>
              </a:spcAft>
              <a:defRPr/>
            </a:pPr>
            <a:r>
              <a:rPr lang="en-US" altLang="en-US" dirty="0"/>
              <a:t>Identify the organization’s risk areas and establish internal controls to contain those risks</a:t>
            </a:r>
          </a:p>
          <a:p>
            <a:pPr eaLnBrk="1" fontAlgn="auto" hangingPunct="1">
              <a:spcAft>
                <a:spcPts val="0"/>
              </a:spcAft>
              <a:defRPr/>
            </a:pPr>
            <a:endParaRPr lang="en-US" altLang="en-US" dirty="0"/>
          </a:p>
          <a:p>
            <a:pPr eaLnBrk="1" fontAlgn="auto" hangingPunct="1">
              <a:spcAft>
                <a:spcPts val="0"/>
              </a:spcAft>
              <a:defRPr/>
            </a:pPr>
            <a:endParaRPr lang="en-US" alt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19F21032-76B0-1F4C-8D21-DD46D182704A}"/>
              </a:ext>
            </a:extLst>
          </p:cNvPr>
          <p:cNvSpPr>
            <a:spLocks noGrp="1"/>
          </p:cNvSpPr>
          <p:nvPr>
            <p:ph type="title"/>
          </p:nvPr>
        </p:nvSpPr>
        <p:spPr>
          <a:xfrm>
            <a:off x="-26988" y="0"/>
            <a:ext cx="9170988" cy="685800"/>
          </a:xfrm>
          <a:solidFill>
            <a:schemeClr val="bg1">
              <a:lumMod val="75000"/>
            </a:schemeClr>
          </a:solidFill>
        </p:spPr>
        <p:txBody>
          <a:bodyPr rtlCol="0">
            <a:normAutofit/>
          </a:bodyPr>
          <a:lstStyle/>
          <a:p>
            <a:pPr eaLnBrk="1" fontAlgn="auto" hangingPunct="1">
              <a:spcAft>
                <a:spcPts val="0"/>
              </a:spcAft>
              <a:defRPr/>
            </a:pPr>
            <a:r>
              <a:rPr lang="en-US" altLang="en-US" sz="3600" b="1" dirty="0"/>
              <a:t>Oversight Responsibility</a:t>
            </a:r>
          </a:p>
        </p:txBody>
      </p:sp>
      <p:sp>
        <p:nvSpPr>
          <p:cNvPr id="3" name="Content Placeholder 2">
            <a:extLst>
              <a:ext uri="{FF2B5EF4-FFF2-40B4-BE49-F238E27FC236}">
                <a16:creationId xmlns:a16="http://schemas.microsoft.com/office/drawing/2014/main" id="{828C3E31-A611-0E4A-B4D6-155B7C999A7D}"/>
              </a:ext>
            </a:extLst>
          </p:cNvPr>
          <p:cNvSpPr>
            <a:spLocks noGrp="1"/>
          </p:cNvSpPr>
          <p:nvPr>
            <p:ph sz="half" idx="1"/>
          </p:nvPr>
        </p:nvSpPr>
        <p:spPr>
          <a:xfrm>
            <a:off x="304800" y="1219200"/>
            <a:ext cx="5334000" cy="4800600"/>
          </a:xfrm>
        </p:spPr>
        <p:txBody>
          <a:bodyPr rtlCol="0">
            <a:normAutofit fontScale="70000" lnSpcReduction="20000"/>
          </a:bodyPr>
          <a:lstStyle/>
          <a:p>
            <a:pPr marL="320040" indent="-320040" algn="just" eaLnBrk="1" fontAlgn="auto" hangingPunct="1">
              <a:spcAft>
                <a:spcPts val="0"/>
              </a:spcAft>
              <a:buFont typeface="Wingdings"/>
              <a:buChar char=""/>
              <a:defRPr/>
            </a:pPr>
            <a:r>
              <a:rPr lang="en-US" dirty="0"/>
              <a:t>Designate one or more high-level individuals  (e.g., King’s Daughters Medical Center’s Board of Directors)</a:t>
            </a:r>
          </a:p>
          <a:p>
            <a:pPr marL="320040" indent="-320040" algn="just" eaLnBrk="1" fontAlgn="auto" hangingPunct="1">
              <a:spcAft>
                <a:spcPts val="0"/>
              </a:spcAft>
              <a:buFont typeface="Wingdings"/>
              <a:buChar char=""/>
              <a:defRPr/>
            </a:pPr>
            <a:endParaRPr lang="en-US" dirty="0"/>
          </a:p>
          <a:p>
            <a:pPr marL="320040" indent="-320040" algn="just" eaLnBrk="1" fontAlgn="auto" hangingPunct="1">
              <a:spcAft>
                <a:spcPts val="0"/>
              </a:spcAft>
              <a:buFont typeface="Wingdings"/>
              <a:buChar char=""/>
              <a:defRPr/>
            </a:pPr>
            <a:r>
              <a:rPr lang="en-US" dirty="0"/>
              <a:t>Consider a committee depending on size of the organization (e.g., King’s Daughters Medical Center’s Compliance &amp; Integrity Committee)</a:t>
            </a:r>
          </a:p>
          <a:p>
            <a:pPr marL="320040" indent="-320040" algn="just" eaLnBrk="1" fontAlgn="auto" hangingPunct="1">
              <a:spcAft>
                <a:spcPts val="0"/>
              </a:spcAft>
              <a:buFont typeface="Wingdings"/>
              <a:buChar char=""/>
              <a:defRPr/>
            </a:pPr>
            <a:endParaRPr lang="en-US" dirty="0"/>
          </a:p>
          <a:p>
            <a:pPr marL="320040" indent="-320040" algn="just" eaLnBrk="1" fontAlgn="auto" hangingPunct="1">
              <a:spcAft>
                <a:spcPts val="0"/>
              </a:spcAft>
              <a:buFont typeface="Wingdings"/>
              <a:buChar char=""/>
              <a:defRPr/>
            </a:pPr>
            <a:r>
              <a:rPr lang="en-US" dirty="0"/>
              <a:t>Decide scope: all compliance activities or be limited to implementation of specific compliance functions</a:t>
            </a:r>
          </a:p>
          <a:p>
            <a:pPr marL="320040" indent="-320040" algn="just" eaLnBrk="1" fontAlgn="auto" hangingPunct="1">
              <a:spcAft>
                <a:spcPts val="0"/>
              </a:spcAft>
              <a:buFont typeface="Wingdings"/>
              <a:buChar char=""/>
              <a:defRPr/>
            </a:pPr>
            <a:endParaRPr lang="en-US" dirty="0"/>
          </a:p>
          <a:p>
            <a:pPr marL="320040" indent="-320040" algn="just" eaLnBrk="1" fontAlgn="auto" hangingPunct="1">
              <a:spcAft>
                <a:spcPts val="0"/>
              </a:spcAft>
              <a:buFont typeface="Wingdings"/>
              <a:buChar char=""/>
              <a:defRPr/>
            </a:pPr>
            <a:r>
              <a:rPr lang="en-US" dirty="0"/>
              <a:t>Use due care not to put individuals who have demonstrated a propensity for violating the law into positions of substantial discretionary authority</a:t>
            </a:r>
          </a:p>
          <a:p>
            <a:pPr marL="320040" indent="-320040" eaLnBrk="1" fontAlgn="auto" hangingPunct="1">
              <a:spcAft>
                <a:spcPts val="0"/>
              </a:spcAft>
              <a:buFont typeface="Wingdings"/>
              <a:buChar char=""/>
              <a:defRPr/>
            </a:pPr>
            <a:endParaRPr lang="en-US" dirty="0"/>
          </a:p>
        </p:txBody>
      </p:sp>
      <p:pic>
        <p:nvPicPr>
          <p:cNvPr id="184324" name="Picture 4" descr="C:\Users\seswank\AppData\Local\Microsoft\Windows\Temporary Internet Files\Content.IE5\BH2YY3PZ\MP900431825[1].jpg">
            <a:extLst>
              <a:ext uri="{FF2B5EF4-FFF2-40B4-BE49-F238E27FC236}">
                <a16:creationId xmlns:a16="http://schemas.microsoft.com/office/drawing/2014/main" id="{D47CF884-4DB7-C447-B4FA-A3287693EFB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2057400"/>
            <a:ext cx="2528888" cy="2528888"/>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895E12AD-3C1E-AB42-98EC-2DCCDDD52AD8}"/>
              </a:ext>
            </a:extLst>
          </p:cNvPr>
          <p:cNvSpPr>
            <a:spLocks noGrp="1"/>
          </p:cNvSpPr>
          <p:nvPr>
            <p:ph type="title"/>
          </p:nvPr>
        </p:nvSpPr>
        <p:spPr>
          <a:xfrm>
            <a:off x="6350" y="0"/>
            <a:ext cx="9137650" cy="609600"/>
          </a:xfrm>
          <a:solidFill>
            <a:schemeClr val="bg1">
              <a:lumMod val="75000"/>
            </a:schemeClr>
          </a:solidFill>
        </p:spPr>
        <p:txBody>
          <a:bodyPr rtlCol="0">
            <a:normAutofit fontScale="90000"/>
          </a:bodyPr>
          <a:lstStyle/>
          <a:p>
            <a:pPr eaLnBrk="1" fontAlgn="auto" hangingPunct="1">
              <a:spcAft>
                <a:spcPts val="0"/>
              </a:spcAft>
              <a:defRPr/>
            </a:pPr>
            <a:r>
              <a:rPr lang="en-US" altLang="en-US" sz="3600" b="1" dirty="0"/>
              <a:t>Monitoring and Auditing</a:t>
            </a:r>
          </a:p>
        </p:txBody>
      </p:sp>
      <p:sp>
        <p:nvSpPr>
          <p:cNvPr id="109571" name="Content Placeholder 2">
            <a:extLst>
              <a:ext uri="{FF2B5EF4-FFF2-40B4-BE49-F238E27FC236}">
                <a16:creationId xmlns:a16="http://schemas.microsoft.com/office/drawing/2014/main" id="{7ED87012-3199-9145-893E-A8DE4A3A0336}"/>
              </a:ext>
            </a:extLst>
          </p:cNvPr>
          <p:cNvSpPr>
            <a:spLocks noGrp="1"/>
          </p:cNvSpPr>
          <p:nvPr>
            <p:ph idx="1"/>
          </p:nvPr>
        </p:nvSpPr>
        <p:spPr>
          <a:xfrm>
            <a:off x="381000" y="1219200"/>
            <a:ext cx="8229600" cy="4525963"/>
          </a:xfrm>
        </p:spPr>
        <p:txBody>
          <a:bodyPr rtlCol="0">
            <a:normAutofit fontScale="85000" lnSpcReduction="20000"/>
          </a:bodyPr>
          <a:lstStyle/>
          <a:p>
            <a:pPr algn="just" eaLnBrk="1" fontAlgn="auto" hangingPunct="1">
              <a:lnSpc>
                <a:spcPct val="90000"/>
              </a:lnSpc>
              <a:spcAft>
                <a:spcPts val="0"/>
              </a:spcAft>
              <a:defRPr/>
            </a:pPr>
            <a:r>
              <a:rPr lang="en-US" altLang="en-US" dirty="0"/>
              <a:t>Evaluate the effectiveness of its compliance program </a:t>
            </a:r>
          </a:p>
          <a:p>
            <a:pPr algn="just" eaLnBrk="1" fontAlgn="auto" hangingPunct="1">
              <a:lnSpc>
                <a:spcPct val="90000"/>
              </a:lnSpc>
              <a:spcAft>
                <a:spcPts val="0"/>
              </a:spcAft>
              <a:defRPr/>
            </a:pPr>
            <a:endParaRPr lang="en-US" altLang="en-US" dirty="0"/>
          </a:p>
          <a:p>
            <a:pPr algn="just" eaLnBrk="1" fontAlgn="auto" hangingPunct="1">
              <a:lnSpc>
                <a:spcPct val="90000"/>
              </a:lnSpc>
              <a:spcAft>
                <a:spcPts val="0"/>
              </a:spcAft>
              <a:defRPr/>
            </a:pPr>
            <a:r>
              <a:rPr lang="en-US" altLang="en-US" dirty="0"/>
              <a:t>Monitor on ongoing basis with its standards and procedures </a:t>
            </a:r>
          </a:p>
          <a:p>
            <a:pPr algn="just" eaLnBrk="1" fontAlgn="auto" hangingPunct="1">
              <a:lnSpc>
                <a:spcPct val="90000"/>
              </a:lnSpc>
              <a:spcAft>
                <a:spcPts val="0"/>
              </a:spcAft>
              <a:defRPr/>
            </a:pPr>
            <a:endParaRPr lang="en-US" altLang="en-US" dirty="0"/>
          </a:p>
          <a:p>
            <a:pPr algn="just" eaLnBrk="1" fontAlgn="auto" hangingPunct="1">
              <a:lnSpc>
                <a:spcPct val="90000"/>
              </a:lnSpc>
              <a:spcAft>
                <a:spcPts val="0"/>
              </a:spcAft>
              <a:defRPr/>
            </a:pPr>
            <a:r>
              <a:rPr lang="en-US" altLang="en-US" dirty="0"/>
              <a:t>Period review its standards and procedures to ensure they are current and complete</a:t>
            </a:r>
          </a:p>
          <a:p>
            <a:pPr algn="just" eaLnBrk="1" fontAlgn="auto" hangingPunct="1">
              <a:lnSpc>
                <a:spcPct val="90000"/>
              </a:lnSpc>
              <a:spcAft>
                <a:spcPts val="0"/>
              </a:spcAft>
              <a:defRPr/>
            </a:pPr>
            <a:endParaRPr lang="en-US" altLang="en-US" dirty="0"/>
          </a:p>
          <a:p>
            <a:pPr algn="just" eaLnBrk="1" fontAlgn="auto" hangingPunct="1">
              <a:lnSpc>
                <a:spcPct val="90000"/>
              </a:lnSpc>
              <a:spcAft>
                <a:spcPts val="0"/>
              </a:spcAft>
              <a:defRPr/>
            </a:pPr>
            <a:r>
              <a:rPr lang="en-US" altLang="en-US" dirty="0"/>
              <a:t>A review of pending claims not yet submitted can establish a benchmark </a:t>
            </a:r>
          </a:p>
          <a:p>
            <a:pPr algn="just" eaLnBrk="1" fontAlgn="auto" hangingPunct="1">
              <a:lnSpc>
                <a:spcPct val="90000"/>
              </a:lnSpc>
              <a:spcAft>
                <a:spcPts val="0"/>
              </a:spcAft>
              <a:defRPr/>
            </a:pPr>
            <a:endParaRPr lang="en-US" altLang="en-US" dirty="0"/>
          </a:p>
          <a:p>
            <a:pPr algn="just" eaLnBrk="1" fontAlgn="auto" hangingPunct="1">
              <a:lnSpc>
                <a:spcPct val="90000"/>
              </a:lnSpc>
              <a:spcAft>
                <a:spcPts val="0"/>
              </a:spcAft>
              <a:defRPr/>
            </a:pPr>
            <a:r>
              <a:rPr lang="en-US" altLang="en-US" dirty="0"/>
              <a:t>Counsel often recommend this be conducted under attorney-client privilege</a:t>
            </a:r>
          </a:p>
          <a:p>
            <a:pPr eaLnBrk="1" fontAlgn="auto" hangingPunct="1">
              <a:spcAft>
                <a:spcPts val="0"/>
              </a:spcAft>
              <a:defRPr/>
            </a:pPr>
            <a:endParaRPr lang="en-US"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4">
            <a:extLst>
              <a:ext uri="{FF2B5EF4-FFF2-40B4-BE49-F238E27FC236}">
                <a16:creationId xmlns:a16="http://schemas.microsoft.com/office/drawing/2014/main" id="{75E86F5A-399D-ED4F-B41E-5AC239A3CFEE}"/>
              </a:ext>
            </a:extLst>
          </p:cNvPr>
          <p:cNvSpPr>
            <a:spLocks noGrp="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Open Line of Communication</a:t>
            </a:r>
          </a:p>
        </p:txBody>
      </p:sp>
      <p:sp>
        <p:nvSpPr>
          <p:cNvPr id="188419" name="Content Placeholder 5">
            <a:extLst>
              <a:ext uri="{FF2B5EF4-FFF2-40B4-BE49-F238E27FC236}">
                <a16:creationId xmlns:a16="http://schemas.microsoft.com/office/drawing/2014/main" id="{0C51E55F-269B-5E44-8F80-6CEDD910479F}"/>
              </a:ext>
            </a:extLst>
          </p:cNvPr>
          <p:cNvSpPr>
            <a:spLocks noGrp="1"/>
          </p:cNvSpPr>
          <p:nvPr>
            <p:ph idx="1"/>
          </p:nvPr>
        </p:nvSpPr>
        <p:spPr>
          <a:xfrm>
            <a:off x="228600" y="1066800"/>
            <a:ext cx="8229600" cy="4525963"/>
          </a:xfrm>
        </p:spPr>
        <p:txBody>
          <a:bodyPr/>
          <a:lstStyle/>
          <a:p>
            <a:pPr algn="just" eaLnBrk="1" hangingPunct="1">
              <a:lnSpc>
                <a:spcPct val="90000"/>
              </a:lnSpc>
              <a:spcBef>
                <a:spcPct val="30000"/>
              </a:spcBef>
            </a:pPr>
            <a:r>
              <a:rPr lang="en-US" altLang="en-US" sz="2800"/>
              <a:t>Accessible system for reporting inappropriate activities and for communicating compliance questions and concerns </a:t>
            </a:r>
          </a:p>
          <a:p>
            <a:pPr algn="just" eaLnBrk="1" hangingPunct="1">
              <a:lnSpc>
                <a:spcPct val="90000"/>
              </a:lnSpc>
              <a:spcBef>
                <a:spcPct val="30000"/>
              </a:spcBef>
            </a:pPr>
            <a:endParaRPr lang="en-US" altLang="en-US" sz="2800"/>
          </a:p>
          <a:p>
            <a:pPr algn="just" eaLnBrk="1" hangingPunct="1">
              <a:lnSpc>
                <a:spcPct val="90000"/>
              </a:lnSpc>
              <a:spcBef>
                <a:spcPct val="30000"/>
              </a:spcBef>
            </a:pPr>
            <a:r>
              <a:rPr lang="en-US" altLang="en-US" sz="2800"/>
              <a:t>Failure to report erroneous or fraudulent conduct is a violation of the compliance program</a:t>
            </a:r>
          </a:p>
          <a:p>
            <a:pPr algn="just" eaLnBrk="1" hangingPunct="1">
              <a:lnSpc>
                <a:spcPct val="90000"/>
              </a:lnSpc>
              <a:spcBef>
                <a:spcPct val="30000"/>
              </a:spcBef>
            </a:pPr>
            <a:endParaRPr lang="en-US" altLang="en-US" sz="2800"/>
          </a:p>
          <a:p>
            <a:pPr algn="just" eaLnBrk="1" hangingPunct="1">
              <a:lnSpc>
                <a:spcPct val="90000"/>
              </a:lnSpc>
              <a:spcBef>
                <a:spcPct val="30000"/>
              </a:spcBef>
            </a:pPr>
            <a:r>
              <a:rPr lang="en-US" altLang="en-US" sz="2800"/>
              <a:t>No retaliation  may be taken against individuals who in good faith report what reasonably appears to be misconduct or a violation</a:t>
            </a:r>
          </a:p>
        </p:txBody>
      </p:sp>
      <p:pic>
        <p:nvPicPr>
          <p:cNvPr id="188420" name="Picture 2" descr="C:\Users\seswank\AppData\Local\Microsoft\Windows\Temporary Internet Files\Content.IE5\QIBMB860\MP900438702[1].jpg">
            <a:extLst>
              <a:ext uri="{FF2B5EF4-FFF2-40B4-BE49-F238E27FC236}">
                <a16:creationId xmlns:a16="http://schemas.microsoft.com/office/drawing/2014/main" id="{E51A0D0E-2B13-8A4D-BFFD-CCF5E131F470}"/>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010400" y="5051425"/>
            <a:ext cx="1951038" cy="1295400"/>
          </a:xfr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A9893BA6-54ED-8E4B-B663-FD7CFBD1BD82}"/>
              </a:ext>
            </a:extLst>
          </p:cNvPr>
          <p:cNvSpPr>
            <a:spLocks noGrp="1"/>
          </p:cNvSpPr>
          <p:nvPr>
            <p:ph type="title"/>
          </p:nvPr>
        </p:nvSpPr>
        <p:spPr>
          <a:xfrm>
            <a:off x="0" y="-6350"/>
            <a:ext cx="9144000" cy="844550"/>
          </a:xfrm>
          <a:solidFill>
            <a:schemeClr val="bg1">
              <a:lumMod val="75000"/>
            </a:schemeClr>
          </a:solidFill>
        </p:spPr>
        <p:txBody>
          <a:bodyPr rtlCol="0">
            <a:normAutofit/>
          </a:bodyPr>
          <a:lstStyle/>
          <a:p>
            <a:pPr eaLnBrk="1" fontAlgn="auto" hangingPunct="1">
              <a:spcAft>
                <a:spcPts val="0"/>
              </a:spcAft>
              <a:defRPr/>
            </a:pPr>
            <a:r>
              <a:rPr lang="en-US" altLang="en-US" sz="3600" b="1" dirty="0"/>
              <a:t>Enforcement and Discipline</a:t>
            </a:r>
          </a:p>
        </p:txBody>
      </p:sp>
      <p:sp>
        <p:nvSpPr>
          <p:cNvPr id="190467" name="Content Placeholder 2">
            <a:extLst>
              <a:ext uri="{FF2B5EF4-FFF2-40B4-BE49-F238E27FC236}">
                <a16:creationId xmlns:a16="http://schemas.microsoft.com/office/drawing/2014/main" id="{BAA1193E-923E-1541-8460-83E61469487C}"/>
              </a:ext>
            </a:extLst>
          </p:cNvPr>
          <p:cNvSpPr>
            <a:spLocks noGrp="1"/>
          </p:cNvSpPr>
          <p:nvPr>
            <p:ph idx="1"/>
          </p:nvPr>
        </p:nvSpPr>
        <p:spPr>
          <a:xfrm>
            <a:off x="304800" y="1295400"/>
            <a:ext cx="8709025" cy="3505200"/>
          </a:xfrm>
        </p:spPr>
        <p:txBody>
          <a:bodyPr/>
          <a:lstStyle/>
          <a:p>
            <a:pPr algn="just" eaLnBrk="1" hangingPunct="1">
              <a:spcBef>
                <a:spcPct val="40000"/>
              </a:spcBef>
            </a:pPr>
            <a:r>
              <a:rPr lang="en-US" altLang="en-US"/>
              <a:t>Enforce its compliance standards through consistent and appropriate disciplinary action</a:t>
            </a:r>
          </a:p>
          <a:p>
            <a:pPr algn="just" eaLnBrk="1" hangingPunct="1">
              <a:spcBef>
                <a:spcPct val="40000"/>
              </a:spcBef>
            </a:pPr>
            <a:endParaRPr lang="en-US" altLang="en-US"/>
          </a:p>
          <a:p>
            <a:pPr algn="just" eaLnBrk="1" hangingPunct="1">
              <a:spcBef>
                <a:spcPct val="40000"/>
              </a:spcBef>
            </a:pPr>
            <a:r>
              <a:rPr lang="en-US" altLang="en-US"/>
              <a:t>Disciplinary procedures should include, as appropriate, discipline of individuals who should have detected an offense but failed to report</a:t>
            </a:r>
          </a:p>
          <a:p>
            <a:pPr eaLnBrk="1" hangingPunct="1"/>
            <a:endParaRPr lang="en-US" altLang="en-US"/>
          </a:p>
        </p:txBody>
      </p:sp>
      <p:pic>
        <p:nvPicPr>
          <p:cNvPr id="190468" name="Picture 8" descr="https://encrypted-tbn3.gstatic.com/images?q=tbn:ANd9GcQvpM9xX9DwJIirfixC_DXZP0kxsxWZUspysFG4Dgi2Clz2S8ntQQ">
            <a:extLst>
              <a:ext uri="{FF2B5EF4-FFF2-40B4-BE49-F238E27FC236}">
                <a16:creationId xmlns:a16="http://schemas.microsoft.com/office/drawing/2014/main" id="{BCBB88B2-3647-034A-A18B-E6CDE4187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724400"/>
            <a:ext cx="2689225"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ACDCAE15-D401-EB48-8FDF-957B8086D656}"/>
              </a:ext>
            </a:extLst>
          </p:cNvPr>
          <p:cNvSpPr>
            <a:spLocks noGrp="1"/>
          </p:cNvSpPr>
          <p:nvPr>
            <p:ph type="title"/>
          </p:nvPr>
        </p:nvSpPr>
        <p:spPr>
          <a:xfrm>
            <a:off x="0" y="0"/>
            <a:ext cx="9144000" cy="762000"/>
          </a:xfrm>
          <a:solidFill>
            <a:schemeClr val="bg1">
              <a:lumMod val="75000"/>
            </a:schemeClr>
          </a:solidFill>
        </p:spPr>
        <p:txBody>
          <a:bodyPr rtlCol="0">
            <a:normAutofit/>
          </a:bodyPr>
          <a:lstStyle/>
          <a:p>
            <a:pPr eaLnBrk="1" fontAlgn="auto" hangingPunct="1">
              <a:spcAft>
                <a:spcPts val="0"/>
              </a:spcAft>
              <a:defRPr/>
            </a:pPr>
            <a:r>
              <a:rPr lang="en-US" altLang="en-US" sz="3600" b="1" dirty="0"/>
              <a:t>Response and Prevention</a:t>
            </a:r>
          </a:p>
        </p:txBody>
      </p:sp>
      <p:sp>
        <p:nvSpPr>
          <p:cNvPr id="112643" name="Content Placeholder 2">
            <a:extLst>
              <a:ext uri="{FF2B5EF4-FFF2-40B4-BE49-F238E27FC236}">
                <a16:creationId xmlns:a16="http://schemas.microsoft.com/office/drawing/2014/main" id="{CC52CF62-D484-3F4F-927D-F56D1E0EC6E7}"/>
              </a:ext>
            </a:extLst>
          </p:cNvPr>
          <p:cNvSpPr>
            <a:spLocks noGrp="1"/>
          </p:cNvSpPr>
          <p:nvPr>
            <p:ph idx="1"/>
          </p:nvPr>
        </p:nvSpPr>
        <p:spPr>
          <a:xfrm>
            <a:off x="304800" y="1458913"/>
            <a:ext cx="8229600" cy="4525962"/>
          </a:xfrm>
        </p:spPr>
        <p:txBody>
          <a:bodyPr rtlCol="0">
            <a:normAutofit/>
          </a:bodyPr>
          <a:lstStyle/>
          <a:p>
            <a:pPr marL="0" indent="0" eaLnBrk="1" fontAlgn="auto" hangingPunct="1">
              <a:spcAft>
                <a:spcPts val="0"/>
              </a:spcAft>
              <a:buFont typeface="Arial" panose="020B0604020202020204" pitchFamily="34" charset="0"/>
              <a:buNone/>
              <a:defRPr/>
            </a:pPr>
            <a:r>
              <a:rPr lang="en-US" altLang="en-US" dirty="0"/>
              <a:t>If a compliance violation is detected, the organization should take all reasonable steps to respond appropriately to the violation</a:t>
            </a:r>
          </a:p>
          <a:p>
            <a:pPr marL="0" indent="0" eaLnBrk="1" fontAlgn="auto" hangingPunct="1">
              <a:spcAft>
                <a:spcPts val="0"/>
              </a:spcAft>
              <a:buFont typeface="Arial" panose="020B0604020202020204" pitchFamily="34" charset="0"/>
              <a:buNone/>
              <a:defRPr/>
            </a:pPr>
            <a:endParaRPr lang="en-US" altLang="en-US" dirty="0"/>
          </a:p>
          <a:p>
            <a:pPr lvl="1" eaLnBrk="1" fontAlgn="auto" hangingPunct="1">
              <a:spcAft>
                <a:spcPts val="0"/>
              </a:spcAft>
              <a:buFont typeface="Wingdings" panose="05000000000000000000" pitchFamily="2" charset="2"/>
              <a:buChar char="§"/>
              <a:defRPr/>
            </a:pPr>
            <a:r>
              <a:rPr lang="en-US" altLang="en-US" sz="2400" dirty="0"/>
              <a:t>Take corrective action to rectify any harm resulting from the current offense</a:t>
            </a:r>
          </a:p>
          <a:p>
            <a:pPr lvl="1" eaLnBrk="1" fontAlgn="auto" hangingPunct="1">
              <a:spcAft>
                <a:spcPts val="0"/>
              </a:spcAft>
              <a:buFont typeface="Wingdings" panose="05000000000000000000" pitchFamily="2" charset="2"/>
              <a:buChar char="§"/>
              <a:defRPr/>
            </a:pPr>
            <a:r>
              <a:rPr lang="en-US" altLang="en-US" sz="2400" dirty="0"/>
              <a:t>Prevent similar offenses from occurring in the future</a:t>
            </a:r>
          </a:p>
          <a:p>
            <a:pPr eaLnBrk="1" fontAlgn="auto" hangingPunct="1">
              <a:spcAft>
                <a:spcPts val="0"/>
              </a:spcAft>
              <a:defRPr/>
            </a:pPr>
            <a:endParaRPr lang="en-US" altLang="en-US" dirty="0"/>
          </a:p>
        </p:txBody>
      </p:sp>
      <p:sp>
        <p:nvSpPr>
          <p:cNvPr id="192516" name="AutoShape 9" descr="data:image/jpeg;base64,/9j/4AAQSkZJRgABAQAAAQABAAD/2wCEAAkGBxQTEhUUEhIUFRUXFBUVFBUSFBUWFxQXFBQXFxoUFBQYHSggGBolHxYVITEhJSk3Li4uFx8zODMtNygtLisBCgoKDg0OGxAQGywkICQsLCwsLCwsLCwsLCwsLCwsLCwsLCwsLCwsLCwsLywsLCwsLCwsLCwsLCwsLCwsLCwsLP/AABEIALYBFQMBEQACEQEDEQH/xAAcAAEAAgMBAQEAAAAAAAAAAAAABAUDBgcCAQj/xABPEAABAwEEBAkIBQgJAwUAAAABAAIDEQQFEiEGMUFREyJhcYGRocHCBzJCUnJzkrEjYoKy0RQkY4Oio7PhMzQ1Q1Nkk9LwFSXDRWV00/H/xAAaAQEAAwEBAQAAAAAAAAAAAAAAAQIDBAUG/8QAQBEAAgECAgUKAwUHBAMBAAAAAAECAxEEIQUSMUGxEzJRYXGBkaHB0SLh8CMzNEJyFENSYoLC8RUkRLI1otIl/9oADAMBAAIRAxEAPwDuKAIAgCAIDlvlgm+liZuZX4nO/wBqq9p4mkXevFdEeL+RzoFQcSPRCgsSrslo6iGtKVmTbddYecbCY5BqkZkeZw1OHIVJ2Ke5mOzXu+JwbaPozXizMJDCdlTrjd2cqBw3xOkaP6aEUZacxslAz+2Br5x1bVa5vSxW6fibvFKHAOaQ4EVBBqCN4IUnamnmj2hIQBAEAQBAEAQBAEAQBAEAQBAEAQBAEAQBAEAQBAEAQBAcg8rUlbU0bo2jtcfEqPaeDjs8S+qK4s0cocp6Cgsj6x1CCgTszY4H1aCh2J5EhthbJG+tMiQQRUEYQaEdJWijdXOmnC8LraUYskkGcHHj2wvOr3T/AEeY5KhS6ltNi0W0tdGTwTjQH6SCTIg8rfRP1hkeVSmIznSfUdOuS/orSOIaPA40bvOHKPWHKOxWO+lWjU2FqhqEAQBAEAQBAEAQBAEAQBAEAQBAEAQBAEAQBAEAQBAEBxPymS1t0nJhH7tnfVUe0+dxTviZ93Ap7JcU0no4RveadmvsVlBs0hhKs91u0ubJozG3+kc553Dit7M+1XVNbzsp4GC5zv5FRpJZwyajWhrcDaUFAddTynNUmrM5MZBRqWSsrHq6ZsqKpWlLI2G6zk8c3aCO5a09h6OH5jIdnbic0byOrb2VVIq7OWktaaRGve5Q9/ExB7Ria9mT28lRrHJyqzgbyg4tpZor7Ne0kLhwxLaHizx1Ar9cDNh5RlzKphq74HStH9O20DbUQNVJh5prteBq9oZc2tLnVSxe6p4+5vEbw4AtIIIqCDUEHaDtCk7kekAQBAEAQBAEAQBAEAQBAEAQBAEAQBAEAQBAEAQBAcH08lxW6b23D4XFvhVD5qs71pvrflkStFbzxDgXHNo4nK0ejzj5cy2hLceng6+vHUe1cDYVc7THNA14wvaHA7CO1Gr7SJRUlaSujQbJLR+WonLm2LmPBi7SyNtuN1S/mZ83rWmerhHtMF1Csg5AT2YfEohtMcMvtCdY3VnlO6g6su5XW1nTTd6ku4qLJY+FOHZSpJFcubas0rs46MHOVkV163M+zZwmsZrWN3m124fUPNkdySjY1rU0ud4knRDTaWzHCw4o68eCQ0pvLD6J5RkdoVL2MadWpQ619eB2PR7SOC2MxRO4wHHjdk9nONo5RkrJ3PUpVoVVeJbqTUIAgCAIAgCAIAgCAIAgCAIAgCAIAgCAIAgCAID896SyYrTMd8jz1vJ71mfL7ZSfW+JXRSFrg5po4GoO4hSnYtGThJSW4327LcJow8ZHU4eq4ax38xC6Iu6ue7SqKpFSRIkdQE7gT1BSaHN2ZU6FzHziNr0YmqT7PyI/FaUz1cFK9yTco48n1eL1uP8AtUwWbL4ZfFI+3M+rpXb8J6y8qYPaTh3dyf1vPVzUbG55358zW17ykNlxhlaDkxNO2eCSgILRWhpUUzBFNhFR1qW9aJeo1VpNo1K03KHwcPioWvw5ZEZgAtcOfUsdXK5xRTVLX3dBCsd5SwPa7E5paeLLHkR7QH/4doVSijnrU3ZnWdEvKOyQNjtZaxxphmFBG72/UPL5vMrKXSdlDGp/DUyfT9bDoLXVFRqVj0D6gCAIAgCAIAgCAIAgCAIAgCAIAgCAIAgCA+OdQE7s0DPzjbX1e4nbSvUFmfK0neCZgIQ0LC5Lx4GSp8x1A8btzuj5Eq8JWZ04WtycrPY/q5Om0hcHTMcA5tZWsc2gLc3BvI4auXnVnPajoljLOUWumxr4WZ5heaIv+mcP0bvvMWlPad2AfxtdRa2J2CO0vOySan2dXaSrLJM66fwxnLrZ40fkqyU7g3sDj3qIbGVwj+GTPrZKWOvrGn7w9wT8gTth7/W0+XC8F7m+szPoIHiKin0FcI7txINPzB3vR99qj8hnswvf6lE9qyOO9j5eF0SWfC5pFHtxBuw5AkU9EiozGtXlG206qkNWyqb9jNg0O07lsxDM3x7YJDm0b4nbObVyAmqhOxanWnR64/XgdjuK/YLWzHC+tPOYcnsO5zdnPqOwlWTuenTqxqK8WWak0CAIAgCAIAgCAIAgCAIAgCAIAgCAIAgIl7S4YJXerFIephKh7DOtLVpyl0J8D87Wg8d3OfmqnzFNWguw8VUGp9QHyiAKRYtdFjS0Dla8dle5XhtOrA/e9xdXzxLNJvdI79qWvyCvPKJ3Yj4aT+trI2jp+gnPtdkf81WHNZlg/u5fW482k0sEfOPm4pLmIieWGXcYdFnnh/1bvvMUUtpngn9p3eqMk+Vif74/xP5KXzC8/wAO+3+4oC2uQ25daxOC18jZdMY+JGdznN62g+Fb1dx6WOXwxfWer80VjlqY6MfWtBk2vJTNh5upJU+g1nh98MurcavZ7ZaLHI1+J7XDNsrMnU+sNT29h2hY2OLVcZXjkzrOiPlFjnDWWktjecmyA/RSc59A8+XLsVlLpOyjjFJ6tTJm+Kx3BAEAQBAEAQBAEAQBAEAQBAEAQBAEBQacW/grI/KpkrEM6UxtdU9QKiWw4dI1eTw768vE4VaW0e7nKqeJTd4o8BQXQQkVUlQEJLDR91LTHzuHWxytDnHRhH9su/gXOl8nEjbveXfC2niCvU2HZjn8CXWYbiNLLaD7zsiCiHNZTC5UZvt4HyY1u9h3OHZI5vej5gm74VPs4njRJtZid0Z7XsUUtpTAr7Rvq9Ue53VsJO+Yn94VL5hef4d9v9xT2FtZYxvkYP2gs47Tjpq84rrXEv8ASQ4on/UnaOuEd7lrUzXeehi/ip9j9PmYbnvF0Vmc81fhlDQ1zjk0huTTnTWclEZWjcrRxDjScpZ2duB6lswnfZgQcJiLnDUaDOmXQOlGrtCcVVnT6LXKe/7jMMo/JwQHgkMzcCW+cKa9xrrzVZxs8imIglJRtdPZ09Zc6HeUCWzERSAvjH9048Zg3wv2j6pyy9FVvYilXnR648DsVzXzDao+EgeHDaNTmH1XtOYP/Arnp06saivFk9DQIAgCAIAgCAIAgCAIAgCAIAgCA17Ta5pbVAGQGMPa/GBKXBpo1zaEtBI87coaucmMwv7RFRvazucZvjR632ckz2R5bUnhIRwjOfi1wj2qKpwywLirL3KiK2Mdqd1oczozW4zqCh8IQgKRYkXdaBHKx7q4WuqaAnLbkMypi7M1oSUaibLDSO3slfHwbg5oYTUbC52ojWDxRkd6tN3OnGzUpJJku6srFPy8L/DaFaPMZehlh5d/A93RHwtjkjGsFwHPk9vakc42Jox5TDuK6/c96KwlrZJHAjYKinmVLtfQOgpTVsxgoNKUmRP/AE9vvPG5VfMM/wDiLt9SJcba2iP2ifhaT3KsOcZYdXqx+txY212KK1/VtAPaxvyCvLNPtOmq9anU/V7ESz/1KX3zfAqrmGEfw0u1ehaWF+ERO9WxyO+Exq63PqOqk7KD/kfoYLplL2WdziXOZO5mJxJNHRl2ZPQOhRF3sVozdSMJPam15Mqr1u5mCQlvGFqcwHPzcJcObVWqrJWXec81qKTW3Wa7rXLbyW423jG3FVpZICakEgMJDXUydmAehVW01wmryqayO4q56wQBAEAQBAEAQBAEAQBAEAQBAEAQBAUt9aJ2O1VM9mjc4+mBgk/1GUd2qLIrKEZbUaTenkhbmbJans24JgHt5g5tCBzgqLHNUwkZGoXtofeFmFX2YytGt9nPCD4QMfW0KLHHUwUlsKJtoFSDxSNYdkRyHchySozW49kIZgILkyC8pGRuiGEseDUEZguFKtcDza6qVJpWOmFdxpuFtpYaLW0MkLHGgkoB7YrQdIJHOAr03nY2wM7Nwe8vdILTggfnm4YB9rI9QqehXm7I7MTPVpvwIV3WHhrG1mLDxnEGldT3bFVRvGxz0qXKYdRvb/LMN0XY+K0tD6HiPLS01BpRvOPOHWojFqRWhQlTrLW6GW17kOs8haQQWEgggg4c9Y16leXNZ1YhfZS7DXLN/Upfes8CyXMZ58Pw0u1ehZQf0TP/AIU47Y1fd3HTHmR/Q/Qw6O+ZzTxnrbhUU9neUwnM/q9D5fTeJId88Tx9qA/zUT2Pt9BiV8L/AFJ/+pI8nhpeMHLwg/cyKi2mOEdq0e/gdtVz2wgCAIAgFUBEmvOFnnSsB3YgT1DNRdGUq9KO2SIMuk1nbSrjSoBdhNBUgAmuyp1prIx/baLaSZcqTrCAIAgCAIAgCAIAgCAIAgK29rgs1pFLRBHJsq5oxD2XjjDoKFZRUtqNJvXySQkH8knkgOvC/wClZzZ0d0klRYwqYWEkaffGgt4WfMQCdgrxrO7Ef9MgOJ5ACoaOKrgWs4mtPtAa4sfVjxrbI0scOcO1Kpyyozjkyfd9iEpIJoA2tRnmdQ+fUpSuaYai6s7Xtb6RKtN1TZEudKBkKvcSByBx+Slpm9fC13v1iRdl/GBojfES0V1ZPFSTm12R1naFaM7ZMijiVTWpNNfXQXFnvOKSQPY8VEUgwuq11S5jtR1+bsWikm7nZGcZyUovc/Qo9GmVE7fWhdXlNKV581nDYzgwjclKL6BZv6nN71nzYoXMZWH4aXavQs7Hm2AetZp29ZZ+Cut3YdVPOMF0xfoRtHHfRk/p4R+0PxUQ2d5jg38D7UZL4NbPX67B8DpWdwSXNNMTnSv1ri0fdA3UvCzH67x1xPHes1tObC/fR+tzO2T2ljBV72tG9zg0dZVz2pTjFXk7FTadLLIzXO13uwX9rQQoujlnpDDQ2zXdnwK2XT2CtGRyO5ThaPmT2KNY5paXpflTfl9eBgl0wkPmRsb7RLvlRRrGb0nN81JefsQ5b/tDv7wjkaAO0CvaouzCWMrS/MQbTaXEVkeSN73EjtKgxcpT2tsrnX1AK0mY4jWIzwhH2WVKFlRm9xFvC9Q+J7Y4pnFzSAeDwUOwkSFp6hVC6oSXR4nZ2GoBpTLVuWp9CekAQBAEAQBAEAQBAEAQBAEAQBAQb2ueG0sLJ4mSChAxsa4trtaXA0I3oQ0ntNIl8n7LLG50MjQwZuMvFOW9wqCega1KyIjFR2Gn2S/IzXHxKGg1ury5DJQmXuZLTetmcKONedjj1cVTkUnFTVpK5XPisshDY3vDjqGEuFfZND29Cq4rcck8DB5xy8/rxJtguK2RvxRMYQQQXOIDS0kZFpIcNQ1KYqSOenh61Kd0k+8y2q6HwWZ0b3R45HBzQHbGFtakgbk5sbMrOnyVFxnJK7y7rGKz2kN/Jjtja8PHtUFBsKnW2HMsfShyebdk72XvYRTNY3DGDThhLxqbCKMoOQDNRrW2GH+pQgrU47758D5JJiYYyKtLi/bWpcXUqNlSVVydrGVTHVZx1LK23zueIxwdHCjCNTq4SOZ2sKpgp1ZPJvu+RjfecWsyNcdpbWQ/s1Kg0WHqyzcfH5mJ94j0Y5HczQ375BQl4Z72l3+x4Fsl2RNHK5/hA71JCpU47ZeC+ZKs1otBydI1g/Rxio6Xlw7ENIzpLYm+1+xNbZcXnzzO/WFnWI8IQ2VeK2RX12maO6YK4uDaXes4BzviOai5f9oluZPZEBqAQo6je8TjiOprwup1FCus73OrsdUAjaK9a1Ppz0gCAIAgCAIAgCAIAgCAIAgCAIDFabQ1jS57g0D1iB2koQ5JbWaJpVe8Vsi4J0cobXEC2Rsbq0I1YXAjPUVNibGg2fR8Z8cnIihA+e9UJRnguAYQ151GueYFRnQnfQdSXJsTbO6yWchzp4qjZUH9lqmLM5VILK5YP06soHFL5OSKNx+dFfXRhLEU47zXL70gFokDmxSgBuFoIaNpJJqR/wACo3dni6QqKvJWaSXT8rkD8okOqNo5XPJ7AO9QedydJbZN9i+foMMx1va32Gf7iUF6K2Rb7X7WJEdiJAxSSOO4OLa8lGUqqm8a0UlaK8L8bl6NBJQ3hOAYTSuEkGTt28laq/Jytc7XRxWrfyvn7eZV4aam0pyKljzJVZG52PQcOaHPn1gGjI6axXWXdy1VK+dz1YaNuryn4IsodCrMPOMj/aeB90BXVJG8dG0Vtu+/2sanpLY2w2l7I20YAwtFSaVYK5mp11WM0kzy8bTjSq6sFlZepXgqhzXMjZDvQlSZIhtJQupsnsNUNk7nSrklxWeF3rQxnrYCtEfT05a0E+omqS4QBAEAQBAEAQBAEBDtd6wR5STRtO5z2g9VaqLmU69KHOkl3lTadNbIzU9zzuYx3zdQdqjWRyT0nh4779if+CntXlGaP6OzuPLI8N7Gg/NLnHPTUVzYPvdvcpbb5QrTs4GIbDSp63mnYl2cz0tiKjtBLwuUdq0wmk861yO91UD90KKt2VdXFz50n/19imntmI1wSOJ9J1O0uNexQZOnfOcl5szSX1aTk1sTBvoXHprkrax6v+ou1vT5kIutDtc7+XAGtp1BRcyljpvNH2O6uEcAS+RziAMTyakmgGZprKlZnK8VUm7L68SXablFnfhfG0PoDTI69WYRprJk1ZVKb1ZvMt7Ho6ZLM60YwAGvcGYa1wV9KopqOxXVO8blo4aVWlymt05dneRLusodLG12p0jGnmc4A/NUWbsclOCc4p72uJeaW3JFAYzE0ta4OB4xPGaRvO49i1qwUdh04/C06Si4K2364k25IWm7bQ7C3EOF42EVyY069aRXwNmuEjH9jn/VwIugtg4SfG4VEQxfaJo3xHnaFWmryOfRlLWqXf5c+/d6nRQF0n0Bz3Tiw8HPiaKCVpd9sZO66tPOSuarGzPB0nS1KikvzcUbrZrYyOzRySPaxvBRVc40HGa2mfKStou0U2e1TkuTTfQiDNpfY2/3xd7Ecru0Np2qOUiUliqMdslx4Gl6SXnHPOZI8WHC1vGbhJIrnTdmFhNqTujxMfWhUqqUHfK3myuaVQ40yRE5u1C6aJUZahorEljkNEzomiz62SHkbg+AlvctFsPpMM70Y9iLVSbhAEAQBAEAQBAEAQHCb2nkdPM5rWAOmkcCSXa3k6gB81kfI1OTdSUm3m3x6c+B5N12kxcNmI60L2MaBrpqdU0rlXUp1d5Z07U+UULx6W/axm0f0Yda3kcI8NaAXuJcQK6gGAgEmh6irxi5bCcJSlXk1GyS32T+vEyHRVsdrFnOEFzhSQM1tIqHUryEUrsRwetY0lSqqsqMpbd/V2Em0XG1lsZZ8RcCWVcAGmjhU0GdMqo6dpKJaeH1a8aV73t6+xOFxwttwiwlzBBjIc4mrsRFSR0ZLTUSlY6VhaSxChbLVvn2k6+bihML8ETGua0uaWtANWitK6yDSnSrSpq2SOyphabg1GKT3FLg/wC2N5ZvG78Fn+7OK/8Ase/+4r7pb9ND76L+I1Zw5yPPo/ex7VxJ+mbPzp3sM+RWlbnHXpH75di4s2i47L+ZMZ60Tv3mI+JbQXwJHpYWP2MV1cTR7pf9ND72L77Vyx2o8Ki/tI9q4m8acWfFZsXqSNd0GrD94dS6ay+E9fSMNag+pp+nqQNHh/221D338BpVKfMZhgl/tZrt4EvyfMAhlecqyUJ5GMB8RSirJstoqP2bl0v0NThvN/5R+VknGXYjvwE14H2cPFp0681jrfFc4ZYyfLcpfK+zq6PDzNy0+iBgjePRkGf1Xtd3hq2q5q56Oko3o36GvY+XoMV1M5IrMep0aP7sVM8F/SvQ0XPcuc8HM+0qg2nptje4cVj3ey1x+QUjkZyXwpvuZud6aItkY2SABj8LS6M5NcaCtPUd2c2taundXR7NfR0ZrWp5Po3fJmnSsdG4te0tcDQtcKELE8iSlCWrJWZIitKF1M6ToNJWyNz1PlHXK53etI7D6XAS1qEe/iX6k7AgCAIAgCAIAgCA+EoDhcYLyAPOcQBzuP4lZHxKvJ2W1+p0yV0JjlsbHAujs9C2hyBZQGuqubT9ob11K1tU+n1aeryC6NnVsNdue8RY7A2XBjfNKcLScNQKipNDQAMOzW4b1nGWrG55+EqLD4TlGtr+Xpcm3mA+3WORup8biOUNa5wP7au85RZvWtLEUZLffhdcSDbTW9I3bBDwnQInlH94iKqvjofp/wDokN/tN9dlmH3m/ip/edxt/wAv+j1KzQ28pZi9sshfWIPFQ0UzANMIGvEOpVpybdmUweInUqSjJ9niRx/ZMR3y+ORR+7OZu2A+v4isucVtEPvov4jVlHajzqGdaHauJY6aZWp/sM+6r1ucdukXar3LizcLE7A6zxf5dxI5YzA0fecuiLtZdR61O0FGHVwsaDZ4sNqa31bQ1vwygdy5bWl3nhWtibfzf3HQ70bwsc8O3gg4c7seHtjXXLNNHvVY68JQ6VxKDRbO77V+u/gNWNPmM87R2eHl2vgiXo+cN2SuHqWg9TSO5IcxmuAerhr9rNJJprXOeDdIlz3pNI0Mkmc5gpRhDABh1amgmnKVZydrHTUxlSpDUby9je7HY+Hu5kQdhxRMGKlaYXDZt81bpa0LHs0ocphVDpjbyK2LQUelaCeaKnaXlV5HrOWOiktsvL5lBf8Adws8xja4uGFrqupXjV3cyznHVdjhxdBUamqnfK/E33Rd9bJD7FPhcR3LenzT3MI70IdhaK50EC+LmitLaSNzHmvbk5vMdo5DkqSgpGFfDU6ytJd+9HPL6uOazHjcZhNGyNGR5CPRPIeglc8otHgYjCVKDzzXT79Bunk0lrZnj1Z3DrZGe8qY7D29Eyvh7dDfubcrHphAEAQBAEAQBAEBgt78MUjtzHHqaSjKVHaLfUcg0ZixWqBv12n4Bi8KpFZnyWCWtWguvhmSbNfQitdomc1zw8zMAbStC8Ya1IyAaFZStK51xxUaeMnOezNZdVl6H3SI0hsTN1nx9MuE+E9aS5qGLdqFKPVfyXuy6sect1+5m7ImBaL8p101fkOx/wDUhvNbRj/9sDhzkFo+an83cbPPFp/yepJj/tOc7oB/4ip/edxK/Gf0epTaARUEsnothDa7K+cc+TCOsLOjtbOTRkXryl3HudtLpg974pfwT92ikn/+f9fxFVcLfziD30f3wqR2o8/Cr7aHaiz0wjxWxzfWETfiaB3q1XnHdpBXrpdKS8WzY7XPS8YWb4H9pcf/ABhbN/Gj0ak7YiEeqXp7Gq3lHhvAj/MRu+JzXd6xkvjPKr5Yzvj6G5CfDeGH17K09LJX07HOW9/j7j19a1fV6Y8H8yBcdnwWe2x+q+do5uCAHZRUgrKSMsLDU5SP8z4KwubO6pPd2jxKIfdszweeD7pepopWB89mZWNQukdN0Vf+ZxEnIB1SdlJHLpp80+mwbvQj9bya+8oW+dNEOeRg+ZVtZHSaFpnbI5LSHRSMkHBNBMb2vAIc/Ilp10IWFRpvI8HSklyifV6s23Qt9bHHyGQfvHHvWtLmnpaPd8PHv4svFc7CLed4xwRmSU0AyAGbnHY1o2k/zNACVWUkkVnOMIuUnZHM77vqS0vxP4rR5kYOTeU+s7l6qLmlJyPncXi5V5WWUVsXq/rLjt3kvl4s7dz2O+JpHgUxPU0O705Lr9EbwrHsBAEAQBAEAQBAEBX6QvpZZzuhk+4VD2GGKdqE31Pgc00Kb+eRn1Q8/sOHeohzj5zRyviI9V+BQVqK7xXrVXtOOq9aUpdLbL/THKWEerZYh2vV57uw9HSO2C6EXt2N+lu/6tle74mxrRfl7Dvor7n9L4RIEB4jH77BYWf6sxbTsTr6jSO3X/lXmTLuFbytXJHGOtkR7lZfeMiH4qX6VxJmlVrEVlkzoXtMTBvLwRlzDE77KtN2ia4mqqVKUurLt3Gu2/8Asqz++751i/u0eXP/AMfH63lXcA/OYPes+8FnHnI4sL99DtRcXzHivRg+vAehoa7uWs18Z34la2Nguzi2Wdtu+Y3jHMIyY2hrS6raUwurlWut52K8k9dM6atKo8VColkl7lPpNFS8WH1jA7qcG+FUqL4zjxqti4Pp1eJa33NgvGzO+q1p+2+RniVqjtNHXiJauIpvtXjkXJs+E2r67Q/riweBXtmzsjC0m+n2t6FTonx7vkb75vxMB8Szp5wZxaN+LD27UaQ14XOeCpInf9Mm4PheDdwdK48qUJpXXVTqu1zo/Z6upr6uVr36jb7mbiut7f0VpHWZPxW8eYexgs8Kl+rizQTCNw6lgfPvNH1sVEuRql/dek8lniEbI2OoXHE8u9I1phFPmrxqNKx6OHx7o09RRvt3/I2mLSNrbJHPNTG8OoxmRe5riKNBJoMhUk5LXlPhuz1Y4qPIKrPK/HoRoV7XpJPJwkhz1NaPNjafRb2VOs05ABg25bTwcTi51pXezcvreRWuJVTnTbN18mT6SzjeyM/C548atE9zQ7zmuz1Ogq57gQBAEAQBAEAQBAU+l76WOc/oyPiIHeoew5Mc7YefYc/0HFbV+rk7kp848LRn4jufoVt13e2SC0PcXDgYmloFM3OqAHVGqo2KFG9zGhh1UjUcnzV7+xY6bt+ljO+zx06HP/EKam7sOrSa+KL6i98y2sjH91YKcxDqdwWq5yXUeksq8IdEXxS9CEyOlms3123dH/pyveo/Iu4rH7iL/TxR7sxItV4OBoREKEaxSIaj0Ky57FL8VU7I8DR5JHPIL3ueQKAvc5xAOsAuJXOfO1K06iWs2zab1FLssvve6ZaS5iPVq5YGHd6lXo+PzmD3rPms485HDhfvodpsUkeK9xyNDj0QfiQtn94epON8fHqj7m3lq3PTNM0ziparM7fhHwyg+NYVecjytIL7Wk+v1Rg0/cRPGRrEQI5xI6iittK6Uk4yg11+huZkD4sY1PjqOZzaj5re91c9aLUkmt5rXk2mrFKzc9rvjbTwLGjvR5WiZfZyj0Pj/g1C8LLwUskZ9BxHRsPSKHpWMlZ2PJxFPk6so9D8tq8jer7YYrsDTrEcDTzl8de9bNWge9VXJ4Oz3RS4I+6JcawOHvh11PelPmjRueHXfxOetlyWFj5pSse2PruQupXMlVBY8ulrStTQUFTqFSaDcKknpKkSqtpJ7th8D+RQV1j2ELGz+TmSlsI3wSdYfFTsqrR2nq6Il9rJdXqdMVz6EIAgCAIAgCAIAgNf08fSwy8pjHXI3+aiWw4NJu2Gl3cUaFoZLhtkfKHt62EjtAUU+ceFo6VsQuu68i50nsbLLZZGMJrPODnsAOPCKeiMFPtLWaUU+s9LFU40KE9X8z47vC5ZQ3bHaY7JK+tWMYaDU6gbVruTE3571ZQUkjaNKFeFOctyT4epTWe1Y7dbXg5Ns8rB+rwNP7TXHpVU7zZnTnrY2XVG3mmZXu/N7tbvngPQ1rvxCfkiE/sKXW4+/ofLOfpbzO6P5RvHcp/NItS/EVX1R4GkALA+bSyOmXNd0c1igbKwPAaHAEkUPGFciNjj1rojFOKufTYelCphoRmrqyIt53VDDNZDFGGE2hoJBcaihNMyVWUVFq3SUqYelTlBwjZ6y4M+2SOt6zHdA3rIiH4qy+8JS/3jf8nqaHe4DppnUBJllINN73U7lzy2s8fFVZctPPe/I3bTMYvyWT9KB8eF3hW1XYmetj1dU5fzLzK7yhf08fuvG5RW2nNpbbDv9DY9FZsdjj3hrmH7JIHZRaU3eJ34GetQj4eGRqfk/tmCcMOqSPCPabxh2Bw6VjSdpHlaMqatVxe9ea+mbtbbjhlkbK9lXNptIDqasY20/wCZLeUE3c9iphqVSanJZopvKHaqRRx1zfIXH2Y2mv7T2LOq8rHNpOerRt0te/sZ9ADWzOG6Z4/ZYe9TS2EaLf2He/QvW3fDshiHNGz8FfUR3clD+FeCKrS2yMFklLWMBGA1a0A5SMrmBuqqTitU58XCPITy3HOC5cx81c8qSoCA9YlBa5e6Cy0t0X1hI39253hVo7T0dFStiO1M6yrn04QBAEAQBAEAQBAav5RpKWOnrSMHVV3hVZHmaWlbD26WjmNntDmPa9uTmuDmnlBr1KqyPm4TcJKS2om37fb7U9rngNDQQ1rakDFTE4k6yaDmAHKTaUnI68XjHiLK1kuJJu3SuWCAxNa0nPA9xP0eLPzacbMkjMdKtGo0rGuHx8qVPUtfoKqw3g+EPDMP0kbo3F4LjhdrINRxuUqik0YUMTOlJyWbe25IF+S/QD6OkBrGMLszl5/Gz1bKa1Ou7JdBdYyajCNl8LXlkeo79kH5QaR1tAIkydxQQ4cTjZeedddQU67z6yyx0lKcrc63dZWK0FUPPyNjsGmEsUbI2xxEMaGgkuqab6FaKo0rHq0dJcnBQ1ditt+R5tulkkronOiYOCfwgAc7jGlKHcElUbFTSOu4/Dsd9vb1dZ9s2lb2TyT8C0mQMGHGQGhgpkcJrWico73JjpG1Rz1dqS29Hca9z9KzPNm9aTk97b8S7t2kZliiiMIHBOjdj4SpcY2lvm4Mq135cqu53jY76mNU6UYOOat5GG/76Nqe1xj4PC3DTHjrUk1rhFEnPWM8biVXcbK1r+diZo7pL+SscwxF4L8Qo8NpVoBFCDuUwnqqxrg8bGhBxkm875FDZ3lha5po5pBaRsLcwexZnApOMtaPSdDsOmNndHWV3BvA4zS15z+oWg4hya10KqrZn0NLG0pxu3Z9D+szTb/vU2mYyUIaBhjadYaM6u+sSSeobFjOWszx8diFWn8OxbPcs9GdJY7LG5j45XF0heDGGEAFrRQ4nDPiq0J6qN8Di6dGDjK+2/ki4GnsH+Dafhh/+1acqjtWkqPX4ES+NMIZoJI2xzhz20Bc2OgNRrIkKrKomrFK+NozpSinm093UagsDwQhAQBCS00Vkw2yzn9JT42uZ4lK2nZo92xMO/gzsa0PrAgCAIAgCAIAgCAptKLjNrjazhODwvx1w4q8VzaUqPWUNXOPG4X9pgo3tZ32XNVf5OX7LQw88ZHiKjVPM/0WW6fl8yPJ5PLR6MsJ5y8eEpqlHoerukvP5mB+gNrG2E8z3d7Qosyj0TXXR4v2I8mhFsGqNrvZkZ4iEsyj0XiVuT7/APBhdohbBrs56HxH5OSzKf6fiV+TzXueIdH7QxwMkD2tB1ltc9mpTFZnRg8FVVeLqRsln7eZYtj3t6wtbH0DjHejLFC2mbG/CFGr1FOTpvbFeCPpscZOcTPgb+CapV4ag9sI+CDrDF/hR/APwUaqI/ZMP/BHwR8/6bCf7tnUlkR+w4f+BFPfliawNLGgA1Bpv1jv6lSSseTpPDQpasoKyeXf9XKrCqnkjCgPuFCBhQXGFBcUQi4woLiiC4ooFz7mpAQZDNAZ7BaBHLFI40ayWN7jro1r2lxoMzkChvhpqFaMutHboJQ9rXNNWuAc07wRUHNaH2Cd1dHtCQgCAIAgCAIAgCAIAgCAIAgCA0vT8UkgO8SdhZ+KAhXe7WlyCS05lTdk2RidnWvKo1n0jVR70fsrZJw14JGBxpUjUQNh5U1mxZGxWnRizPFHRkitacJINXKHI8zOrShVjqzV0YDoZYv8DqklHjUWRyvRuGf5fN+5ifoPYzqY8c0j+8lNVFXovDPc/FmCTQGzHU6ZvM9ve0qNUzeiaD2XXf7mB/k8h2TTDnwHwhNUo9D0v4n5exhf5Om7LQ4c8YPyITVKPQ0d034IwO8nTtlpb0xEeNRqmb0K/wCPy+Zgf5PZtk0R5w4fimqUehqm6a8GRZ9BbQ3W+E/af/sTVZlLRNZb4+fsV1q0flj84x9Dnd7VV5GE8DVhta8X7FVI2hz7EOWUbOzPiEH1AY5vNPMfkhaHOXadl0UfisVmP+Xi7I2haLYfY0HelHsRaqTUID//2Q==">
            <a:extLst>
              <a:ext uri="{FF2B5EF4-FFF2-40B4-BE49-F238E27FC236}">
                <a16:creationId xmlns:a16="http://schemas.microsoft.com/office/drawing/2014/main" id="{E34F2962-E117-4B43-9A70-56B3D79D3B12}"/>
              </a:ext>
            </a:extLst>
          </p:cNvPr>
          <p:cNvSpPr>
            <a:spLocks noChangeAspect="1" noChangeArrowheads="1"/>
          </p:cNvSpPr>
          <p:nvPr/>
        </p:nvSpPr>
        <p:spPr bwMode="auto">
          <a:xfrm>
            <a:off x="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192517" name="Picture 10">
            <a:extLst>
              <a:ext uri="{FF2B5EF4-FFF2-40B4-BE49-F238E27FC236}">
                <a16:creationId xmlns:a16="http://schemas.microsoft.com/office/drawing/2014/main" id="{FBB0DB42-4065-9345-A553-98E0A533E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181600"/>
            <a:ext cx="1755775" cy="115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5">
            <a:extLst>
              <a:ext uri="{FF2B5EF4-FFF2-40B4-BE49-F238E27FC236}">
                <a16:creationId xmlns:a16="http://schemas.microsoft.com/office/drawing/2014/main" id="{66C6F939-09A8-DF4D-BA49-73E3636E3E90}"/>
              </a:ext>
            </a:extLst>
          </p:cNvPr>
          <p:cNvSpPr>
            <a:spLocks noGrp="1"/>
          </p:cNvSpPr>
          <p:nvPr>
            <p:ph type="title"/>
          </p:nvPr>
        </p:nvSpPr>
        <p:spPr>
          <a:xfrm>
            <a:off x="0" y="0"/>
            <a:ext cx="9144000" cy="609600"/>
          </a:xfrm>
          <a:solidFill>
            <a:schemeClr val="bg1">
              <a:lumMod val="75000"/>
            </a:schemeClr>
          </a:solidFill>
        </p:spPr>
        <p:txBody>
          <a:bodyPr rtlCol="0">
            <a:normAutofit fontScale="90000"/>
          </a:bodyPr>
          <a:lstStyle/>
          <a:p>
            <a:pPr eaLnBrk="1" fontAlgn="auto" hangingPunct="1">
              <a:spcAft>
                <a:spcPts val="0"/>
              </a:spcAft>
              <a:defRPr/>
            </a:pPr>
            <a:r>
              <a:rPr lang="en-US" altLang="en-US" sz="3600" b="1" dirty="0"/>
              <a:t>Areas of Consideration</a:t>
            </a:r>
          </a:p>
        </p:txBody>
      </p:sp>
      <p:sp>
        <p:nvSpPr>
          <p:cNvPr id="7" name="Content Placeholder 6">
            <a:extLst>
              <a:ext uri="{FF2B5EF4-FFF2-40B4-BE49-F238E27FC236}">
                <a16:creationId xmlns:a16="http://schemas.microsoft.com/office/drawing/2014/main" id="{A0967AFB-C857-B442-95B2-F886EAA35C7E}"/>
              </a:ext>
            </a:extLst>
          </p:cNvPr>
          <p:cNvSpPr>
            <a:spLocks noGrp="1"/>
          </p:cNvSpPr>
          <p:nvPr>
            <p:ph idx="1"/>
          </p:nvPr>
        </p:nvSpPr>
        <p:spPr>
          <a:xfrm>
            <a:off x="190500" y="838200"/>
            <a:ext cx="8763000" cy="5410200"/>
          </a:xfrm>
        </p:spPr>
        <p:txBody>
          <a:bodyPr rtlCol="0">
            <a:noAutofit/>
          </a:bodyPr>
          <a:lstStyle/>
          <a:p>
            <a:pPr marL="320040" indent="-320040" eaLnBrk="1" fontAlgn="auto" hangingPunct="1">
              <a:spcAft>
                <a:spcPts val="0"/>
              </a:spcAft>
              <a:buFont typeface="Wingdings"/>
              <a:buChar char=""/>
              <a:defRPr/>
            </a:pPr>
            <a:r>
              <a:rPr lang="en-US" sz="1800" b="1" dirty="0"/>
              <a:t>Accurate Coding &amp; Billing</a:t>
            </a:r>
          </a:p>
          <a:p>
            <a:pPr marL="708660" lvl="1" indent="-342900" eaLnBrk="1" fontAlgn="auto" hangingPunct="1">
              <a:spcAft>
                <a:spcPts val="0"/>
              </a:spcAft>
              <a:buFont typeface="Wingdings" panose="05000000000000000000" pitchFamily="2" charset="2"/>
              <a:buChar char="§"/>
              <a:defRPr/>
            </a:pPr>
            <a:r>
              <a:rPr lang="en-US" sz="1800" dirty="0"/>
              <a:t>Billing for non-covered services, unbundling, failure to properly use coding modifiers, upcoding</a:t>
            </a:r>
          </a:p>
          <a:p>
            <a:pPr marL="708660" lvl="1" indent="-342900" eaLnBrk="1" fontAlgn="auto" hangingPunct="1">
              <a:spcAft>
                <a:spcPts val="0"/>
              </a:spcAft>
              <a:buFont typeface="Wingdings" panose="05000000000000000000" pitchFamily="2" charset="2"/>
              <a:buChar char="§"/>
              <a:defRPr/>
            </a:pPr>
            <a:endParaRPr lang="en-US" sz="1800" dirty="0"/>
          </a:p>
          <a:p>
            <a:pPr marL="320040" indent="-320040" eaLnBrk="1" fontAlgn="auto" hangingPunct="1">
              <a:spcAft>
                <a:spcPts val="0"/>
              </a:spcAft>
              <a:buFont typeface="Wingdings"/>
              <a:buChar char=""/>
              <a:defRPr/>
            </a:pPr>
            <a:r>
              <a:rPr lang="en-US" sz="1800" b="1" dirty="0"/>
              <a:t>Reasonable &amp; Necessary Services</a:t>
            </a:r>
            <a:endParaRPr lang="en-US" sz="1800" dirty="0"/>
          </a:p>
          <a:p>
            <a:pPr marL="708660" lvl="1" indent="-342900" eaLnBrk="1" fontAlgn="auto" hangingPunct="1">
              <a:spcAft>
                <a:spcPts val="0"/>
              </a:spcAft>
              <a:buFont typeface="Wingdings" panose="05000000000000000000" pitchFamily="2" charset="2"/>
              <a:buChar char="§"/>
              <a:defRPr/>
            </a:pPr>
            <a:r>
              <a:rPr lang="en-US" sz="1800" dirty="0"/>
              <a:t>Medical record and orders should support appropriateness of service</a:t>
            </a:r>
          </a:p>
          <a:p>
            <a:pPr marL="708660" lvl="1" indent="-342900" eaLnBrk="1" fontAlgn="auto" hangingPunct="1">
              <a:spcAft>
                <a:spcPts val="0"/>
              </a:spcAft>
              <a:buFont typeface="Wingdings" panose="05000000000000000000" pitchFamily="2" charset="2"/>
              <a:buChar char="§"/>
              <a:defRPr/>
            </a:pPr>
            <a:r>
              <a:rPr lang="en-US" sz="1800" dirty="0"/>
              <a:t>Compliance with national and local coverage determinations (NCD/LCD)</a:t>
            </a:r>
          </a:p>
          <a:p>
            <a:pPr marL="708660" lvl="1" indent="-342900" eaLnBrk="1" fontAlgn="auto" hangingPunct="1">
              <a:spcAft>
                <a:spcPts val="0"/>
              </a:spcAft>
              <a:buFont typeface="Wingdings" panose="05000000000000000000" pitchFamily="2" charset="2"/>
              <a:buChar char="§"/>
              <a:defRPr/>
            </a:pPr>
            <a:endParaRPr lang="en-US" sz="1800" dirty="0"/>
          </a:p>
          <a:p>
            <a:pPr marL="320040" indent="-320040" eaLnBrk="1" fontAlgn="auto" hangingPunct="1">
              <a:spcAft>
                <a:spcPts val="0"/>
              </a:spcAft>
              <a:buFont typeface="Wingdings"/>
              <a:buChar char=""/>
              <a:defRPr/>
            </a:pPr>
            <a:r>
              <a:rPr lang="en-US" sz="1800" b="1" dirty="0"/>
              <a:t>Documentation Problems</a:t>
            </a:r>
          </a:p>
          <a:p>
            <a:pPr lvl="1" eaLnBrk="1" fontAlgn="auto" hangingPunct="1">
              <a:spcAft>
                <a:spcPts val="0"/>
              </a:spcAft>
              <a:buFont typeface="Wingdings" panose="05000000000000000000" pitchFamily="2" charset="2"/>
              <a:buChar char="§"/>
              <a:defRPr/>
            </a:pPr>
            <a:r>
              <a:rPr lang="en-US" sz="1800" dirty="0"/>
              <a:t>Documentation should be timely and accurate</a:t>
            </a:r>
          </a:p>
          <a:p>
            <a:pPr eaLnBrk="1" fontAlgn="auto" hangingPunct="1">
              <a:spcAft>
                <a:spcPts val="0"/>
              </a:spcAft>
              <a:buFont typeface="Wingdings" panose="05000000000000000000" pitchFamily="2" charset="2"/>
              <a:buChar char="§"/>
              <a:defRPr/>
            </a:pPr>
            <a:endParaRPr lang="en-US" sz="1800" dirty="0"/>
          </a:p>
          <a:p>
            <a:pPr marL="320040" indent="-320040" eaLnBrk="1" fontAlgn="auto" hangingPunct="1">
              <a:spcAft>
                <a:spcPts val="0"/>
              </a:spcAft>
              <a:buFont typeface="Wingdings"/>
              <a:buChar char=""/>
              <a:defRPr/>
            </a:pPr>
            <a:r>
              <a:rPr lang="en-US" sz="1800" b="1" dirty="0"/>
              <a:t>Stark Concerns</a:t>
            </a:r>
          </a:p>
          <a:p>
            <a:pPr marL="822960" lvl="1" indent="-457200" eaLnBrk="1" fontAlgn="auto" hangingPunct="1">
              <a:spcAft>
                <a:spcPts val="0"/>
              </a:spcAft>
              <a:buFont typeface="Wingdings" panose="05000000000000000000" pitchFamily="2" charset="2"/>
              <a:buChar char="§"/>
              <a:defRPr/>
            </a:pPr>
            <a:r>
              <a:rPr lang="en-US" sz="1800" dirty="0"/>
              <a:t>Designated health service, financial relationships, execution of physician contracts</a:t>
            </a:r>
          </a:p>
          <a:p>
            <a:pPr marL="822960" lvl="1" indent="-457200" eaLnBrk="1" fontAlgn="auto" hangingPunct="1">
              <a:spcAft>
                <a:spcPts val="0"/>
              </a:spcAft>
              <a:buFont typeface="Wingdings" panose="05000000000000000000" pitchFamily="2" charset="2"/>
              <a:buChar char="§"/>
              <a:defRPr/>
            </a:pPr>
            <a:endParaRPr lang="en-US" sz="1800" dirty="0"/>
          </a:p>
          <a:p>
            <a:pPr marL="320040" indent="-320040" eaLnBrk="1" fontAlgn="auto" hangingPunct="1">
              <a:spcAft>
                <a:spcPts val="0"/>
              </a:spcAft>
              <a:buFont typeface="Wingdings"/>
              <a:buChar char=""/>
              <a:defRPr/>
            </a:pPr>
            <a:r>
              <a:rPr lang="en-US" sz="1800" b="1" dirty="0"/>
              <a:t>Improper Inducements, Kickback and Self-Referrals </a:t>
            </a:r>
          </a:p>
          <a:p>
            <a:pPr marL="708660" lvl="1" indent="-342900" eaLnBrk="1" fontAlgn="auto" hangingPunct="1">
              <a:spcAft>
                <a:spcPts val="0"/>
              </a:spcAft>
              <a:buFont typeface="Wingdings" panose="05000000000000000000" pitchFamily="2" charset="2"/>
              <a:buChar char="§"/>
              <a:defRPr/>
            </a:pPr>
            <a:r>
              <a:rPr lang="en-US" sz="1800" dirty="0"/>
              <a:t>Financial arrangements with referrals sources, joint ventures, leases, gifts/gratuities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83E60501-7551-8444-AF05-005194D93604}"/>
              </a:ext>
            </a:extLst>
          </p:cNvPr>
          <p:cNvSpPr>
            <a:spLocks noGrp="1"/>
          </p:cNvSpPr>
          <p:nvPr>
            <p:ph type="title"/>
          </p:nvPr>
        </p:nvSpPr>
        <p:spPr>
          <a:xfrm>
            <a:off x="0" y="6350"/>
            <a:ext cx="9144000" cy="1143000"/>
          </a:xfrm>
          <a:solidFill>
            <a:schemeClr val="bg1">
              <a:lumMod val="75000"/>
            </a:schemeClr>
          </a:solidFill>
        </p:spPr>
        <p:txBody>
          <a:bodyPr rtlCol="0">
            <a:normAutofit fontScale="90000"/>
          </a:bodyPr>
          <a:lstStyle/>
          <a:p>
            <a:pPr eaLnBrk="1" fontAlgn="auto" hangingPunct="1">
              <a:spcAft>
                <a:spcPts val="0"/>
              </a:spcAft>
              <a:defRPr/>
            </a:pPr>
            <a:r>
              <a:rPr lang="en-US" altLang="en-US" sz="4000" b="1" dirty="0"/>
              <a:t>The OIG’s Five Practical Tips for Creating A Culture of Compliance </a:t>
            </a:r>
            <a:endParaRPr lang="en-US" altLang="en-US" sz="3200" b="1" dirty="0"/>
          </a:p>
        </p:txBody>
      </p:sp>
      <p:sp>
        <p:nvSpPr>
          <p:cNvPr id="114691" name="Content Placeholder 2">
            <a:extLst>
              <a:ext uri="{FF2B5EF4-FFF2-40B4-BE49-F238E27FC236}">
                <a16:creationId xmlns:a16="http://schemas.microsoft.com/office/drawing/2014/main" id="{4D0BA207-5DC6-7645-B05A-F17865F93A17}"/>
              </a:ext>
            </a:extLst>
          </p:cNvPr>
          <p:cNvSpPr>
            <a:spLocks noGrp="1"/>
          </p:cNvSpPr>
          <p:nvPr>
            <p:ph idx="1"/>
          </p:nvPr>
        </p:nvSpPr>
        <p:spPr>
          <a:xfrm>
            <a:off x="304800" y="1524000"/>
            <a:ext cx="8305800" cy="4525963"/>
          </a:xfrm>
        </p:spPr>
        <p:txBody>
          <a:bodyPr rtlCol="0">
            <a:normAutofit lnSpcReduction="10000"/>
          </a:bodyPr>
          <a:lstStyle/>
          <a:p>
            <a:pPr algn="just" eaLnBrk="1" fontAlgn="auto" hangingPunct="1">
              <a:spcAft>
                <a:spcPts val="0"/>
              </a:spcAft>
              <a:defRPr/>
            </a:pPr>
            <a:r>
              <a:rPr lang="en-US" altLang="en-US" dirty="0"/>
              <a:t>Make compliance plans a priority now</a:t>
            </a:r>
          </a:p>
          <a:p>
            <a:pPr algn="just" eaLnBrk="1" fontAlgn="auto" hangingPunct="1">
              <a:spcAft>
                <a:spcPts val="0"/>
              </a:spcAft>
              <a:defRPr/>
            </a:pPr>
            <a:r>
              <a:rPr lang="en-US" altLang="en-US" dirty="0"/>
              <a:t>Know your fraud and abuse risk areas</a:t>
            </a:r>
          </a:p>
          <a:p>
            <a:pPr algn="just" eaLnBrk="1" fontAlgn="auto" hangingPunct="1">
              <a:spcAft>
                <a:spcPts val="0"/>
              </a:spcAft>
              <a:defRPr/>
            </a:pPr>
            <a:r>
              <a:rPr lang="en-US" altLang="en-US" dirty="0"/>
              <a:t>Manage your financial relationships</a:t>
            </a:r>
          </a:p>
          <a:p>
            <a:pPr algn="just" eaLnBrk="1" fontAlgn="auto" hangingPunct="1">
              <a:spcAft>
                <a:spcPts val="0"/>
              </a:spcAft>
              <a:defRPr/>
            </a:pPr>
            <a:r>
              <a:rPr lang="en-US" altLang="en-US" dirty="0"/>
              <a:t>Just because your competitor is doing something doesn’t mean you can or should. Contact King’s Daughters Medical Center’s compliance hotline, 877-327-4145 or 606-408-4145 to make a report</a:t>
            </a:r>
          </a:p>
          <a:p>
            <a:pPr algn="just" eaLnBrk="1" fontAlgn="auto" hangingPunct="1">
              <a:spcAft>
                <a:spcPts val="0"/>
              </a:spcAft>
              <a:defRPr/>
            </a:pPr>
            <a:r>
              <a:rPr lang="en-US" altLang="en-US" dirty="0"/>
              <a:t>When in doubt, ask for help</a:t>
            </a:r>
          </a:p>
          <a:p>
            <a:pPr eaLnBrk="1" fontAlgn="auto" hangingPunct="1">
              <a:spcAft>
                <a:spcPts val="0"/>
              </a:spcAft>
              <a:defRPr/>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https://encrypted-tbn3.gstatic.com/images?q=tbn:ANd9GcT_CZfGyy6nAfyem4luKWwlYr_nrGGOteFp5e3hki-Resar0lml">
            <a:hlinkClick r:id="rId3"/>
            <a:extLst>
              <a:ext uri="{FF2B5EF4-FFF2-40B4-BE49-F238E27FC236}">
                <a16:creationId xmlns:a16="http://schemas.microsoft.com/office/drawing/2014/main" id="{40FBC46B-FD7F-DA4A-9986-A7BA409ED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752600"/>
            <a:ext cx="59166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CFFEBB5-4C29-E241-AEBB-25D930B66CE3}"/>
              </a:ext>
            </a:extLst>
          </p:cNvPr>
          <p:cNvSpPr txBox="1"/>
          <p:nvPr/>
        </p:nvSpPr>
        <p:spPr>
          <a:xfrm>
            <a:off x="0" y="-19050"/>
            <a:ext cx="9144000" cy="647700"/>
          </a:xfrm>
          <a:prstGeom prst="rect">
            <a:avLst/>
          </a:prstGeom>
          <a:solidFill>
            <a:schemeClr val="bg1">
              <a:lumMod val="75000"/>
            </a:schemeClr>
          </a:solidFill>
        </p:spPr>
        <p:txBody>
          <a:bodyPr>
            <a:spAutoFit/>
          </a:bodyPr>
          <a:lstStyle/>
          <a:p>
            <a:pPr algn="ctr" eaLnBrk="1" hangingPunct="1">
              <a:defRPr/>
            </a:pPr>
            <a:r>
              <a:rPr lang="en-US" sz="3600" b="1" dirty="0"/>
              <a:t>False Claims Act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D6DA9797-2886-7F4B-BFB9-3734DFFFA044}"/>
              </a:ext>
            </a:extLst>
          </p:cNvPr>
          <p:cNvSpPr>
            <a:spLocks noGrp="1" noChangeArrowheads="1"/>
          </p:cNvSpPr>
          <p:nvPr>
            <p:ph type="title"/>
          </p:nvPr>
        </p:nvSpPr>
        <p:spPr>
          <a:xfrm>
            <a:off x="-76200" y="0"/>
            <a:ext cx="92202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Compliance</a:t>
            </a:r>
          </a:p>
        </p:txBody>
      </p:sp>
      <p:sp>
        <p:nvSpPr>
          <p:cNvPr id="198659" name="Rectangle 3">
            <a:extLst>
              <a:ext uri="{FF2B5EF4-FFF2-40B4-BE49-F238E27FC236}">
                <a16:creationId xmlns:a16="http://schemas.microsoft.com/office/drawing/2014/main" id="{9E586FD1-27D1-CE41-88A0-1BE3B6B059EF}"/>
              </a:ext>
            </a:extLst>
          </p:cNvPr>
          <p:cNvSpPr>
            <a:spLocks noGrp="1" noChangeArrowheads="1"/>
          </p:cNvSpPr>
          <p:nvPr>
            <p:ph idx="1"/>
          </p:nvPr>
        </p:nvSpPr>
        <p:spPr>
          <a:xfrm>
            <a:off x="304800" y="815975"/>
            <a:ext cx="8305800" cy="5181600"/>
          </a:xfrm>
        </p:spPr>
        <p:txBody>
          <a:bodyPr/>
          <a:lstStyle/>
          <a:p>
            <a:pPr eaLnBrk="1" hangingPunct="1">
              <a:lnSpc>
                <a:spcPct val="90000"/>
              </a:lnSpc>
              <a:buFont typeface="Wingdings" pitchFamily="2" charset="2"/>
              <a:buChar char="§"/>
            </a:pPr>
            <a:r>
              <a:rPr lang="en-US" altLang="en-US" sz="2400" b="1"/>
              <a:t>Maintain a compliance policy and plan</a:t>
            </a:r>
          </a:p>
          <a:p>
            <a:pPr marL="708025" lvl="1" indent="-342900" eaLnBrk="1" hangingPunct="1">
              <a:lnSpc>
                <a:spcPct val="90000"/>
              </a:lnSpc>
              <a:buFont typeface="Wingdings" pitchFamily="2" charset="2"/>
              <a:buChar char="§"/>
            </a:pPr>
            <a:r>
              <a:rPr lang="en-US" altLang="en-US" sz="2400"/>
              <a:t>Not necessary to include copy with disclosure</a:t>
            </a:r>
          </a:p>
          <a:p>
            <a:pPr marL="708025" lvl="1" indent="-342900" eaLnBrk="1" hangingPunct="1">
              <a:lnSpc>
                <a:spcPct val="90000"/>
              </a:lnSpc>
              <a:buFont typeface="Wingdings" pitchFamily="2" charset="2"/>
              <a:buChar char="§"/>
            </a:pPr>
            <a:r>
              <a:rPr lang="en-US" altLang="en-US" sz="2400"/>
              <a:t>If not, call counsel NOW</a:t>
            </a:r>
          </a:p>
          <a:p>
            <a:pPr marL="708025" lvl="1" indent="-342900" eaLnBrk="1" hangingPunct="1">
              <a:lnSpc>
                <a:spcPct val="90000"/>
              </a:lnSpc>
              <a:buFont typeface="Wingdings" pitchFamily="2" charset="2"/>
              <a:buChar char="§"/>
            </a:pPr>
            <a:endParaRPr lang="en-US" altLang="en-US" sz="2400"/>
          </a:p>
          <a:p>
            <a:pPr eaLnBrk="1" hangingPunct="1">
              <a:lnSpc>
                <a:spcPct val="90000"/>
              </a:lnSpc>
              <a:buFont typeface="Wingdings" pitchFamily="2" charset="2"/>
              <a:buChar char="§"/>
            </a:pPr>
            <a:r>
              <a:rPr lang="en-US" altLang="en-US" sz="2400" b="1"/>
              <a:t>Set a compliance audit plan</a:t>
            </a:r>
          </a:p>
          <a:p>
            <a:pPr marL="708025" lvl="1" indent="-342900" eaLnBrk="1" hangingPunct="1">
              <a:lnSpc>
                <a:spcPct val="90000"/>
              </a:lnSpc>
              <a:buFont typeface="Wingdings" pitchFamily="2" charset="2"/>
              <a:buChar char="§"/>
            </a:pPr>
            <a:r>
              <a:rPr lang="en-US" altLang="en-US" sz="2400"/>
              <a:t>Look to OIG work plan</a:t>
            </a:r>
          </a:p>
          <a:p>
            <a:pPr marL="708025" lvl="1" indent="-342900" eaLnBrk="1" hangingPunct="1">
              <a:lnSpc>
                <a:spcPct val="90000"/>
              </a:lnSpc>
              <a:buFont typeface="Wingdings" pitchFamily="2" charset="2"/>
              <a:buChar char="§"/>
            </a:pPr>
            <a:r>
              <a:rPr lang="en-US" altLang="en-US" sz="2400"/>
              <a:t>Consider adding physician contracting and arrangements to this year’s audit list</a:t>
            </a:r>
          </a:p>
          <a:p>
            <a:pPr marL="708025" lvl="1" indent="-342900" eaLnBrk="1" hangingPunct="1">
              <a:lnSpc>
                <a:spcPct val="90000"/>
              </a:lnSpc>
              <a:buFont typeface="Wingdings" pitchFamily="2" charset="2"/>
              <a:buChar char="§"/>
            </a:pPr>
            <a:r>
              <a:rPr lang="en-US" altLang="en-US" sz="2400"/>
              <a:t>Ongoing monitoring and evaluation key</a:t>
            </a:r>
          </a:p>
          <a:p>
            <a:pPr marL="708025" lvl="1" indent="-342900" eaLnBrk="1" hangingPunct="1">
              <a:lnSpc>
                <a:spcPct val="90000"/>
              </a:lnSpc>
              <a:buFont typeface="Wingdings" pitchFamily="2" charset="2"/>
              <a:buChar char="§"/>
            </a:pPr>
            <a:r>
              <a:rPr lang="en-US" altLang="en-US" sz="2400"/>
              <a:t>NOTE: sprinkle in privacy, security and EHR issues</a:t>
            </a:r>
          </a:p>
          <a:p>
            <a:pPr marL="708025" lvl="1" indent="-342900" eaLnBrk="1" hangingPunct="1">
              <a:lnSpc>
                <a:spcPct val="90000"/>
              </a:lnSpc>
              <a:buFont typeface="Wingdings" pitchFamily="2" charset="2"/>
              <a:buChar char="§"/>
            </a:pPr>
            <a:endParaRPr lang="en-US" altLang="en-US" sz="2400"/>
          </a:p>
          <a:p>
            <a:pPr eaLnBrk="1" hangingPunct="1">
              <a:lnSpc>
                <a:spcPct val="90000"/>
              </a:lnSpc>
              <a:buFont typeface="Wingdings" pitchFamily="2" charset="2"/>
              <a:buChar char="§"/>
            </a:pPr>
            <a:r>
              <a:rPr lang="en-US" altLang="en-US" sz="2400" b="1"/>
              <a:t>Provide clear guidance to the compliance officer and audit team</a:t>
            </a:r>
          </a:p>
          <a:p>
            <a:pPr marL="708025" lvl="1" indent="-342900" eaLnBrk="1" hangingPunct="1">
              <a:lnSpc>
                <a:spcPct val="90000"/>
              </a:lnSpc>
              <a:buFont typeface="Wingdings" pitchFamily="2" charset="2"/>
              <a:buChar char="§"/>
            </a:pPr>
            <a:endParaRPr lang="en-US" altLang="en-US" sz="2400">
              <a:solidFill>
                <a:srgbClr val="333333"/>
              </a:solidFill>
            </a:endParaRPr>
          </a:p>
          <a:p>
            <a:pPr marL="708025" lvl="1" indent="-342900" eaLnBrk="1" hangingPunct="1">
              <a:lnSpc>
                <a:spcPct val="90000"/>
              </a:lnSpc>
              <a:buFont typeface="Wingdings" pitchFamily="2" charset="2"/>
              <a:buChar char="§"/>
            </a:pPr>
            <a:endParaRPr lang="en-US" altLang="en-US" sz="24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2">
            <a:extLst>
              <a:ext uri="{FF2B5EF4-FFF2-40B4-BE49-F238E27FC236}">
                <a16:creationId xmlns:a16="http://schemas.microsoft.com/office/drawing/2014/main" id="{67625974-CEEA-2640-8699-BED609E268D4}"/>
              </a:ext>
            </a:extLst>
          </p:cNvPr>
          <p:cNvSpPr>
            <a:spLocks noGrp="1" noChangeArrowheads="1"/>
          </p:cNvSpPr>
          <p:nvPr>
            <p:ph type="title"/>
          </p:nvPr>
        </p:nvSpPr>
        <p:spPr>
          <a:xfrm>
            <a:off x="0" y="0"/>
            <a:ext cx="9144000" cy="838200"/>
          </a:xfrm>
          <a:solidFill>
            <a:schemeClr val="bg1">
              <a:lumMod val="75000"/>
            </a:schemeClr>
          </a:solidFill>
        </p:spPr>
        <p:txBody>
          <a:bodyPr rtlCol="0">
            <a:normAutofit/>
          </a:bodyPr>
          <a:lstStyle/>
          <a:p>
            <a:pPr eaLnBrk="1" fontAlgn="auto" hangingPunct="1">
              <a:spcAft>
                <a:spcPts val="0"/>
              </a:spcAft>
              <a:defRPr/>
            </a:pPr>
            <a:r>
              <a:rPr lang="en-US" altLang="en-US" sz="3600" b="1" dirty="0"/>
              <a:t>Compliance</a:t>
            </a:r>
          </a:p>
        </p:txBody>
      </p:sp>
      <p:sp>
        <p:nvSpPr>
          <p:cNvPr id="293891" name="Rectangle 3">
            <a:extLst>
              <a:ext uri="{FF2B5EF4-FFF2-40B4-BE49-F238E27FC236}">
                <a16:creationId xmlns:a16="http://schemas.microsoft.com/office/drawing/2014/main" id="{B6E8C943-CDB1-E04F-A551-CCDC7685915B}"/>
              </a:ext>
            </a:extLst>
          </p:cNvPr>
          <p:cNvSpPr>
            <a:spLocks noGrp="1" noChangeArrowheads="1"/>
          </p:cNvSpPr>
          <p:nvPr>
            <p:ph idx="1"/>
          </p:nvPr>
        </p:nvSpPr>
        <p:spPr>
          <a:xfrm>
            <a:off x="457200" y="1295400"/>
            <a:ext cx="8229600" cy="4525963"/>
          </a:xfrm>
        </p:spPr>
        <p:txBody>
          <a:bodyPr rtlCol="0">
            <a:normAutofit lnSpcReduction="10000"/>
          </a:bodyPr>
          <a:lstStyle/>
          <a:p>
            <a:pPr eaLnBrk="1" fontAlgn="auto" hangingPunct="1">
              <a:spcAft>
                <a:spcPts val="0"/>
              </a:spcAft>
              <a:buFont typeface="Wingdings" panose="05000000000000000000" pitchFamily="2" charset="2"/>
              <a:buChar char="§"/>
              <a:defRPr/>
            </a:pPr>
            <a:r>
              <a:rPr lang="en-US" altLang="en-US" sz="2800" b="1" dirty="0"/>
              <a:t>Compliance Committee</a:t>
            </a:r>
          </a:p>
          <a:p>
            <a:pPr marL="708660" lvl="1" indent="-342900" eaLnBrk="1" fontAlgn="auto" hangingPunct="1">
              <a:spcAft>
                <a:spcPts val="0"/>
              </a:spcAft>
              <a:buFont typeface="Wingdings" panose="05000000000000000000" pitchFamily="2" charset="2"/>
              <a:buChar char="§"/>
              <a:defRPr/>
            </a:pPr>
            <a:r>
              <a:rPr lang="en-US" altLang="en-US" sz="2400" dirty="0"/>
              <a:t>You need the right people in the room</a:t>
            </a:r>
          </a:p>
          <a:p>
            <a:pPr marL="708660" lvl="1" indent="-342900" eaLnBrk="1" fontAlgn="auto" hangingPunct="1">
              <a:spcAft>
                <a:spcPts val="0"/>
              </a:spcAft>
              <a:buFont typeface="Wingdings" panose="05000000000000000000" pitchFamily="2" charset="2"/>
              <a:buChar char="§"/>
              <a:defRPr/>
            </a:pPr>
            <a:r>
              <a:rPr lang="en-US" altLang="en-US" sz="2400" dirty="0"/>
              <a:t>Look to job specific positions for membership</a:t>
            </a:r>
          </a:p>
          <a:p>
            <a:pPr marL="708660" lvl="1" indent="-342900" eaLnBrk="1" fontAlgn="auto" hangingPunct="1">
              <a:spcAft>
                <a:spcPts val="0"/>
              </a:spcAft>
              <a:buFont typeface="Wingdings" panose="05000000000000000000" pitchFamily="2" charset="2"/>
              <a:buChar char="§"/>
              <a:defRPr/>
            </a:pPr>
            <a:r>
              <a:rPr lang="en-US" altLang="en-US" sz="2400" dirty="0"/>
              <a:t>Regular meetings</a:t>
            </a:r>
          </a:p>
          <a:p>
            <a:pPr marL="708660" lvl="1" indent="-342900" eaLnBrk="1" fontAlgn="auto" hangingPunct="1">
              <a:spcAft>
                <a:spcPts val="0"/>
              </a:spcAft>
              <a:buFont typeface="Wingdings" panose="05000000000000000000" pitchFamily="2" charset="2"/>
              <a:buChar char="§"/>
              <a:defRPr/>
            </a:pPr>
            <a:r>
              <a:rPr lang="en-US" altLang="en-US" sz="2400" dirty="0">
                <a:solidFill>
                  <a:srgbClr val="333333"/>
                </a:solidFill>
              </a:rPr>
              <a:t>Track attendance </a:t>
            </a:r>
          </a:p>
          <a:p>
            <a:pPr marL="708660" lvl="1" indent="-342900" eaLnBrk="1" fontAlgn="auto" hangingPunct="1">
              <a:spcAft>
                <a:spcPts val="0"/>
              </a:spcAft>
              <a:buFont typeface="Wingdings" panose="05000000000000000000" pitchFamily="2" charset="2"/>
              <a:buChar char="§"/>
              <a:defRPr/>
            </a:pPr>
            <a:r>
              <a:rPr lang="en-US" altLang="en-US" sz="2400" dirty="0">
                <a:solidFill>
                  <a:srgbClr val="333333"/>
                </a:solidFill>
              </a:rPr>
              <a:t>Minutes</a:t>
            </a:r>
          </a:p>
          <a:p>
            <a:pPr lvl="2" eaLnBrk="1" fontAlgn="auto" hangingPunct="1">
              <a:spcAft>
                <a:spcPts val="0"/>
              </a:spcAft>
              <a:buFont typeface="Wingdings" panose="05000000000000000000" pitchFamily="2" charset="2"/>
              <a:buChar char="§"/>
              <a:defRPr/>
            </a:pPr>
            <a:r>
              <a:rPr lang="en-US" altLang="en-US" sz="2000" dirty="0">
                <a:solidFill>
                  <a:srgbClr val="333333"/>
                </a:solidFill>
              </a:rPr>
              <a:t>Perhaps a standardized form</a:t>
            </a:r>
          </a:p>
          <a:p>
            <a:pPr lvl="2" eaLnBrk="1" fontAlgn="auto" hangingPunct="1">
              <a:spcAft>
                <a:spcPts val="0"/>
              </a:spcAft>
              <a:buFont typeface="Wingdings" panose="05000000000000000000" pitchFamily="2" charset="2"/>
              <a:buChar char="§"/>
              <a:defRPr/>
            </a:pPr>
            <a:r>
              <a:rPr lang="en-US" altLang="en-US" sz="2000" dirty="0">
                <a:solidFill>
                  <a:srgbClr val="333333"/>
                </a:solidFill>
              </a:rPr>
              <a:t>Should be reviewed</a:t>
            </a:r>
          </a:p>
          <a:p>
            <a:pPr marL="708660" lvl="1" indent="-342900" eaLnBrk="1" fontAlgn="auto" hangingPunct="1">
              <a:spcAft>
                <a:spcPts val="0"/>
              </a:spcAft>
              <a:buFont typeface="Wingdings" panose="05000000000000000000" pitchFamily="2" charset="2"/>
              <a:buChar char="§"/>
              <a:defRPr/>
            </a:pPr>
            <a:r>
              <a:rPr lang="en-US" altLang="en-US" sz="2400" dirty="0">
                <a:solidFill>
                  <a:srgbClr val="333333"/>
                </a:solidFill>
              </a:rPr>
              <a:t>Legal should attend and participate</a:t>
            </a:r>
          </a:p>
          <a:p>
            <a:pPr marL="708660" lvl="1" indent="-342900" eaLnBrk="1" fontAlgn="auto" hangingPunct="1">
              <a:spcAft>
                <a:spcPts val="0"/>
              </a:spcAft>
              <a:buFont typeface="Wingdings" panose="05000000000000000000" pitchFamily="2" charset="2"/>
              <a:buChar char="§"/>
              <a:defRPr/>
            </a:pPr>
            <a:r>
              <a:rPr lang="en-US" altLang="en-US" sz="2400" dirty="0">
                <a:solidFill>
                  <a:srgbClr val="333333"/>
                </a:solidFill>
              </a:rPr>
              <a:t>Promote open discussion while maintaining privilege</a:t>
            </a:r>
          </a:p>
          <a:p>
            <a:pPr marL="708660" lvl="1" indent="-342900" eaLnBrk="1" fontAlgn="auto" hangingPunct="1">
              <a:spcAft>
                <a:spcPts val="0"/>
              </a:spcAft>
              <a:buFont typeface="Wingdings" panose="05000000000000000000" pitchFamily="2" charset="2"/>
              <a:buChar char="§"/>
              <a:defRPr/>
            </a:pPr>
            <a:r>
              <a:rPr lang="en-US" altLang="en-US" sz="2400" dirty="0">
                <a:solidFill>
                  <a:srgbClr val="333333"/>
                </a:solidFill>
              </a:rPr>
              <a:t>Create subcommittees that report to the larger group</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B51B2685-0917-0F4A-AE17-4BC61B5639EC}"/>
              </a:ext>
            </a:extLst>
          </p:cNvPr>
          <p:cNvSpPr>
            <a:spLocks noGrp="1" noChangeArrowheads="1"/>
          </p:cNvSpPr>
          <p:nvPr>
            <p:ph type="title"/>
          </p:nvPr>
        </p:nvSpPr>
        <p:spPr>
          <a:xfrm>
            <a:off x="-6350" y="-6350"/>
            <a:ext cx="9302750" cy="692150"/>
          </a:xfrm>
          <a:solidFill>
            <a:schemeClr val="bg1">
              <a:lumMod val="75000"/>
            </a:schemeClr>
          </a:solidFill>
        </p:spPr>
        <p:txBody>
          <a:bodyPr rtlCol="0">
            <a:normAutofit fontScale="90000"/>
          </a:bodyPr>
          <a:lstStyle/>
          <a:p>
            <a:pPr eaLnBrk="1" fontAlgn="auto" hangingPunct="1">
              <a:spcAft>
                <a:spcPts val="0"/>
              </a:spcAft>
              <a:defRPr/>
            </a:pPr>
            <a:br>
              <a:rPr lang="en-US" altLang="en-US" dirty="0">
                <a:solidFill>
                  <a:srgbClr val="333333"/>
                </a:solidFill>
              </a:rPr>
            </a:br>
            <a:r>
              <a:rPr lang="en-US" altLang="en-US" sz="4000" b="1" dirty="0">
                <a:solidFill>
                  <a:srgbClr val="333333"/>
                </a:solidFill>
              </a:rPr>
              <a:t>Link Compliance and Governance</a:t>
            </a:r>
            <a:br>
              <a:rPr lang="en-US" altLang="en-US" sz="4000" b="1" dirty="0">
                <a:solidFill>
                  <a:srgbClr val="333333"/>
                </a:solidFill>
              </a:rPr>
            </a:br>
            <a:endParaRPr lang="en-US" altLang="en-US" sz="4000" b="1" dirty="0"/>
          </a:p>
        </p:txBody>
      </p:sp>
      <p:sp>
        <p:nvSpPr>
          <p:cNvPr id="294915" name="Rectangle 3">
            <a:extLst>
              <a:ext uri="{FF2B5EF4-FFF2-40B4-BE49-F238E27FC236}">
                <a16:creationId xmlns:a16="http://schemas.microsoft.com/office/drawing/2014/main" id="{D9E03768-F8F2-854E-ADCD-BA8105B32F88}"/>
              </a:ext>
            </a:extLst>
          </p:cNvPr>
          <p:cNvSpPr>
            <a:spLocks noGrp="1" noChangeArrowheads="1"/>
          </p:cNvSpPr>
          <p:nvPr>
            <p:ph idx="1"/>
          </p:nvPr>
        </p:nvSpPr>
        <p:spPr>
          <a:xfrm>
            <a:off x="457200" y="1219200"/>
            <a:ext cx="8229600" cy="4525963"/>
          </a:xfrm>
        </p:spPr>
        <p:txBody>
          <a:bodyPr rtlCol="0">
            <a:normAutofit fontScale="92500" lnSpcReduction="20000"/>
          </a:bodyPr>
          <a:lstStyle/>
          <a:p>
            <a:pPr marL="502285" indent="-457200" eaLnBrk="1" fontAlgn="auto" hangingPunct="1">
              <a:spcAft>
                <a:spcPts val="0"/>
              </a:spcAft>
              <a:buFont typeface="Wingdings" panose="05000000000000000000" pitchFamily="2" charset="2"/>
              <a:buChar char="§"/>
              <a:defRPr/>
            </a:pPr>
            <a:r>
              <a:rPr lang="en-US" altLang="en-US" sz="2700" b="1" dirty="0"/>
              <a:t>Transactional or compensation committee of the Board</a:t>
            </a:r>
          </a:p>
          <a:p>
            <a:pPr lvl="1" eaLnBrk="1" fontAlgn="auto" hangingPunct="1">
              <a:spcAft>
                <a:spcPts val="0"/>
              </a:spcAft>
              <a:buFont typeface="Wingdings" panose="05000000000000000000" pitchFamily="2" charset="2"/>
              <a:buChar char="§"/>
              <a:defRPr/>
            </a:pPr>
            <a:r>
              <a:rPr lang="en-US" altLang="en-US" dirty="0"/>
              <a:t>Statement of the role of members</a:t>
            </a:r>
          </a:p>
          <a:p>
            <a:pPr lvl="1" eaLnBrk="1" fontAlgn="auto" hangingPunct="1">
              <a:spcAft>
                <a:spcPts val="0"/>
              </a:spcAft>
              <a:buFont typeface="Wingdings" panose="05000000000000000000" pitchFamily="2" charset="2"/>
              <a:buChar char="§"/>
              <a:defRPr/>
            </a:pPr>
            <a:r>
              <a:rPr lang="en-US" altLang="en-US" dirty="0"/>
              <a:t>Consider who staffs the committee from executive team</a:t>
            </a:r>
          </a:p>
          <a:p>
            <a:pPr lvl="1" eaLnBrk="1" fontAlgn="auto" hangingPunct="1">
              <a:spcAft>
                <a:spcPts val="0"/>
              </a:spcAft>
              <a:buFont typeface="Wingdings" panose="05000000000000000000" pitchFamily="2" charset="2"/>
              <a:buChar char="§"/>
              <a:defRPr/>
            </a:pPr>
            <a:r>
              <a:rPr lang="en-US" altLang="en-US" dirty="0"/>
              <a:t>Frequency of meetings</a:t>
            </a:r>
          </a:p>
          <a:p>
            <a:pPr lvl="2" eaLnBrk="1" fontAlgn="auto" hangingPunct="1">
              <a:spcAft>
                <a:spcPts val="0"/>
              </a:spcAft>
              <a:buClr>
                <a:schemeClr val="accent3"/>
              </a:buClr>
              <a:buFont typeface="Wingdings" panose="05000000000000000000" pitchFamily="2" charset="2"/>
              <a:buChar char="§"/>
              <a:defRPr/>
            </a:pPr>
            <a:r>
              <a:rPr lang="en-US" altLang="en-US" sz="2500" dirty="0"/>
              <a:t>Preapproval of certain arrangements?</a:t>
            </a:r>
          </a:p>
          <a:p>
            <a:pPr lvl="1" eaLnBrk="1" fontAlgn="auto" hangingPunct="1">
              <a:spcAft>
                <a:spcPts val="0"/>
              </a:spcAft>
              <a:buFont typeface="Wingdings" panose="05000000000000000000" pitchFamily="2" charset="2"/>
              <a:buChar char="§"/>
              <a:defRPr/>
            </a:pPr>
            <a:r>
              <a:rPr lang="en-US" altLang="en-US" dirty="0"/>
              <a:t>Oversight of the packets</a:t>
            </a:r>
          </a:p>
          <a:p>
            <a:pPr lvl="1" eaLnBrk="1" fontAlgn="auto" hangingPunct="1">
              <a:spcAft>
                <a:spcPts val="0"/>
              </a:spcAft>
              <a:buFont typeface="Wingdings" panose="05000000000000000000" pitchFamily="2" charset="2"/>
              <a:buChar char="§"/>
              <a:defRPr/>
            </a:pPr>
            <a:r>
              <a:rPr lang="en-US" altLang="en-US" dirty="0"/>
              <a:t>Detailed agenda or chart of agreements</a:t>
            </a:r>
          </a:p>
          <a:p>
            <a:pPr lvl="2" eaLnBrk="1" fontAlgn="auto" hangingPunct="1">
              <a:spcAft>
                <a:spcPts val="0"/>
              </a:spcAft>
              <a:buClr>
                <a:schemeClr val="accent3"/>
              </a:buClr>
              <a:buFont typeface="Wingdings" panose="05000000000000000000" pitchFamily="2" charset="2"/>
              <a:buChar char="§"/>
              <a:defRPr/>
            </a:pPr>
            <a:r>
              <a:rPr lang="en-US" altLang="en-US" sz="2500" dirty="0"/>
              <a:t>Include list of other contracts and financial relationships</a:t>
            </a:r>
          </a:p>
          <a:p>
            <a:pPr lvl="2" eaLnBrk="1" fontAlgn="auto" hangingPunct="1">
              <a:spcAft>
                <a:spcPts val="0"/>
              </a:spcAft>
              <a:buClr>
                <a:schemeClr val="accent3"/>
              </a:buClr>
              <a:buFont typeface="Wingdings" panose="05000000000000000000" pitchFamily="2" charset="2"/>
              <a:buChar char="§"/>
              <a:defRPr/>
            </a:pPr>
            <a:r>
              <a:rPr lang="en-US" altLang="en-US" sz="2500" dirty="0"/>
              <a:t>Copy of agreement may not be necessary</a:t>
            </a:r>
          </a:p>
          <a:p>
            <a:pPr lvl="2" eaLnBrk="1" fontAlgn="auto" hangingPunct="1">
              <a:spcAft>
                <a:spcPts val="0"/>
              </a:spcAft>
              <a:buClr>
                <a:schemeClr val="accent3"/>
              </a:buClr>
              <a:buFont typeface="Wingdings" panose="05000000000000000000" pitchFamily="2" charset="2"/>
              <a:buChar char="§"/>
              <a:defRPr/>
            </a:pPr>
            <a:r>
              <a:rPr lang="en-US" altLang="en-US" sz="2500" dirty="0"/>
              <a:t>FMV and other documentation </a:t>
            </a:r>
            <a:r>
              <a:rPr lang="en-US" altLang="en-US" dirty="0"/>
              <a:t>–</a:t>
            </a:r>
            <a:r>
              <a:rPr lang="en-US" altLang="en-US" sz="2500" dirty="0"/>
              <a:t> perhaps a summary</a:t>
            </a:r>
          </a:p>
          <a:p>
            <a:pPr lvl="1" eaLnBrk="1" fontAlgn="auto" hangingPunct="1">
              <a:spcAft>
                <a:spcPts val="0"/>
              </a:spcAft>
              <a:buFont typeface="Wingdings" panose="05000000000000000000" pitchFamily="2" charset="2"/>
              <a:buChar char="§"/>
              <a:defRPr/>
            </a:pPr>
            <a:r>
              <a:rPr lang="en-US" altLang="en-US" dirty="0"/>
              <a:t>Legal review of minutes</a:t>
            </a:r>
          </a:p>
          <a:p>
            <a:pPr marL="320040" indent="-320040" eaLnBrk="1" fontAlgn="auto" hangingPunct="1">
              <a:spcAft>
                <a:spcPts val="0"/>
              </a:spcAft>
              <a:buFont typeface="Wingdings"/>
              <a:buChar char=""/>
              <a:defRPr/>
            </a:pPr>
            <a:endParaRPr lang="en-US" altLang="en-US" sz="2400" b="1" dirty="0">
              <a:solidFill>
                <a:srgbClr val="333333"/>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a:extLst>
              <a:ext uri="{FF2B5EF4-FFF2-40B4-BE49-F238E27FC236}">
                <a16:creationId xmlns:a16="http://schemas.microsoft.com/office/drawing/2014/main" id="{0744FCB4-B083-CE4A-ACE7-AB9741D38C65}"/>
              </a:ext>
            </a:extLst>
          </p:cNvPr>
          <p:cNvSpPr>
            <a:spLocks noGrp="1" noChangeArrowheads="1"/>
          </p:cNvSpPr>
          <p:nvPr>
            <p:ph type="title"/>
          </p:nvPr>
        </p:nvSpPr>
        <p:spPr>
          <a:xfrm>
            <a:off x="-34925" y="0"/>
            <a:ext cx="9178925" cy="838200"/>
          </a:xfrm>
          <a:solidFill>
            <a:schemeClr val="bg1">
              <a:lumMod val="75000"/>
            </a:schemeClr>
          </a:solidFill>
        </p:spPr>
        <p:txBody>
          <a:bodyPr rtlCol="0">
            <a:normAutofit/>
          </a:bodyPr>
          <a:lstStyle/>
          <a:p>
            <a:pPr eaLnBrk="1" fontAlgn="auto" hangingPunct="1">
              <a:spcAft>
                <a:spcPts val="0"/>
              </a:spcAft>
              <a:defRPr/>
            </a:pPr>
            <a:r>
              <a:rPr lang="en-US" altLang="en-US" sz="3600" b="1" dirty="0">
                <a:solidFill>
                  <a:srgbClr val="333333"/>
                </a:solidFill>
              </a:rPr>
              <a:t>Compliance and Governance</a:t>
            </a:r>
            <a:endParaRPr lang="en-US" altLang="en-US" sz="3600" b="1" dirty="0"/>
          </a:p>
        </p:txBody>
      </p:sp>
      <p:sp>
        <p:nvSpPr>
          <p:cNvPr id="204803" name="Rectangle 3">
            <a:extLst>
              <a:ext uri="{FF2B5EF4-FFF2-40B4-BE49-F238E27FC236}">
                <a16:creationId xmlns:a16="http://schemas.microsoft.com/office/drawing/2014/main" id="{9FB2697F-E8F7-A345-B7D3-6D0E946F8822}"/>
              </a:ext>
            </a:extLst>
          </p:cNvPr>
          <p:cNvSpPr>
            <a:spLocks noGrp="1" noChangeArrowheads="1"/>
          </p:cNvSpPr>
          <p:nvPr>
            <p:ph idx="1"/>
          </p:nvPr>
        </p:nvSpPr>
        <p:spPr/>
        <p:txBody>
          <a:bodyPr/>
          <a:lstStyle/>
          <a:p>
            <a:pPr eaLnBrk="1" hangingPunct="1"/>
            <a:r>
              <a:rPr lang="en-US" altLang="en-US" sz="2400" b="1">
                <a:solidFill>
                  <a:srgbClr val="333333"/>
                </a:solidFill>
              </a:rPr>
              <a:t>Reports on compliance issues to full Board</a:t>
            </a:r>
          </a:p>
          <a:p>
            <a:pPr eaLnBrk="1" hangingPunct="1"/>
            <a:endParaRPr lang="en-US" altLang="en-US" sz="2400" b="1">
              <a:solidFill>
                <a:srgbClr val="333333"/>
              </a:solidFill>
            </a:endParaRPr>
          </a:p>
          <a:p>
            <a:pPr eaLnBrk="1" hangingPunct="1"/>
            <a:r>
              <a:rPr lang="en-US" altLang="en-US" sz="2400" b="1">
                <a:solidFill>
                  <a:srgbClr val="333333"/>
                </a:solidFill>
              </a:rPr>
              <a:t>Important to including legal</a:t>
            </a:r>
          </a:p>
          <a:p>
            <a:pPr lvl="1" eaLnBrk="1" hangingPunct="1"/>
            <a:r>
              <a:rPr lang="en-US" altLang="en-US" sz="2400">
                <a:solidFill>
                  <a:srgbClr val="333333"/>
                </a:solidFill>
              </a:rPr>
              <a:t>Good governance</a:t>
            </a:r>
          </a:p>
          <a:p>
            <a:pPr lvl="1" eaLnBrk="1" hangingPunct="1"/>
            <a:r>
              <a:rPr lang="en-US" altLang="en-US" sz="2400">
                <a:solidFill>
                  <a:srgbClr val="333333"/>
                </a:solidFill>
              </a:rPr>
              <a:t>Work through difficult issues</a:t>
            </a:r>
          </a:p>
          <a:p>
            <a:pPr lvl="1" eaLnBrk="1" hangingPunct="1"/>
            <a:r>
              <a:rPr lang="en-US" altLang="en-US" sz="2400">
                <a:solidFill>
                  <a:srgbClr val="333333"/>
                </a:solidFill>
              </a:rPr>
              <a:t>Preserve privilege</a:t>
            </a:r>
          </a:p>
          <a:p>
            <a:pPr lvl="1" eaLnBrk="1" hangingPunct="1"/>
            <a:r>
              <a:rPr lang="en-US" altLang="en-US" sz="2400">
                <a:solidFill>
                  <a:srgbClr val="333333"/>
                </a:solidFill>
              </a:rPr>
              <a:t>Sometimes should include outside counsel</a:t>
            </a:r>
          </a:p>
          <a:p>
            <a:pPr eaLnBrk="1" hangingPunct="1"/>
            <a:endParaRPr lang="en-US" altLang="en-US" sz="2400">
              <a:solidFill>
                <a:srgbClr val="333333"/>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AA2DC-F851-C54A-94EE-3D2DA0F16442}"/>
              </a:ext>
            </a:extLst>
          </p:cNvPr>
          <p:cNvSpPr>
            <a:spLocks noGrp="1"/>
          </p:cNvSpPr>
          <p:nvPr>
            <p:ph type="title"/>
          </p:nvPr>
        </p:nvSpPr>
        <p:spPr>
          <a:xfrm>
            <a:off x="-14288" y="0"/>
            <a:ext cx="9158288" cy="685800"/>
          </a:xfrm>
          <a:solidFill>
            <a:schemeClr val="bg1">
              <a:lumMod val="75000"/>
            </a:schemeClr>
          </a:solidFill>
        </p:spPr>
        <p:txBody>
          <a:bodyPr rtlCol="0">
            <a:noAutofit/>
          </a:bodyPr>
          <a:lstStyle/>
          <a:p>
            <a:pPr eaLnBrk="1" fontAlgn="auto" hangingPunct="1">
              <a:spcAft>
                <a:spcPts val="0"/>
              </a:spcAft>
              <a:defRPr/>
            </a:pPr>
            <a:r>
              <a:rPr lang="en-US" sz="3600" b="1" dirty="0"/>
              <a:t>Your Organization has a Culture of Compliance</a:t>
            </a:r>
          </a:p>
        </p:txBody>
      </p:sp>
      <p:sp>
        <p:nvSpPr>
          <p:cNvPr id="206851" name="Content Placeholder 2">
            <a:extLst>
              <a:ext uri="{FF2B5EF4-FFF2-40B4-BE49-F238E27FC236}">
                <a16:creationId xmlns:a16="http://schemas.microsoft.com/office/drawing/2014/main" id="{5AA6A498-5A07-4649-B013-1CF07F5A6272}"/>
              </a:ext>
            </a:extLst>
          </p:cNvPr>
          <p:cNvSpPr>
            <a:spLocks noGrp="1"/>
          </p:cNvSpPr>
          <p:nvPr>
            <p:ph idx="1"/>
          </p:nvPr>
        </p:nvSpPr>
        <p:spPr>
          <a:xfrm>
            <a:off x="457200" y="1295400"/>
            <a:ext cx="8229600" cy="4525963"/>
          </a:xfrm>
        </p:spPr>
        <p:txBody>
          <a:bodyPr/>
          <a:lstStyle/>
          <a:p>
            <a:pPr eaLnBrk="1" hangingPunct="1"/>
            <a:r>
              <a:rPr lang="en-US" altLang="en-US" sz="2400"/>
              <a:t>Mission driven and part of your core values</a:t>
            </a:r>
          </a:p>
          <a:p>
            <a:pPr eaLnBrk="1" hangingPunct="1"/>
            <a:r>
              <a:rPr lang="en-US" altLang="en-US" sz="2400"/>
              <a:t>Transformation of health care begins with being the most trusted provider</a:t>
            </a:r>
          </a:p>
          <a:p>
            <a:pPr eaLnBrk="1" hangingPunct="1"/>
            <a:r>
              <a:rPr lang="en-US" altLang="en-US" sz="2400"/>
              <a:t>Code of Conduct sets out everyone’s expectations</a:t>
            </a:r>
          </a:p>
          <a:p>
            <a:pPr eaLnBrk="1" hangingPunct="1"/>
            <a:r>
              <a:rPr lang="en-US" altLang="en-US" sz="2400"/>
              <a:t>More than just compliance – it is about integrity</a:t>
            </a:r>
          </a:p>
          <a:p>
            <a:pPr eaLnBrk="1" hangingPunct="1"/>
            <a:r>
              <a:rPr lang="en-US" altLang="en-US" sz="2400"/>
              <a:t>Obligation to report</a:t>
            </a:r>
          </a:p>
          <a:p>
            <a:pPr eaLnBrk="1" hangingPunct="1"/>
            <a:r>
              <a:rPr lang="en-US" altLang="en-US" sz="2400"/>
              <a:t>No retaliation for reporting in good faith</a:t>
            </a:r>
          </a:p>
          <a:p>
            <a:pPr eaLnBrk="1" hangingPunct="1"/>
            <a:r>
              <a:rPr lang="en-US" altLang="en-US" sz="2400"/>
              <a:t>Chain of reporting includes your supervisor, your legal department and a hotline number and website</a:t>
            </a:r>
          </a:p>
          <a:p>
            <a:pPr eaLnBrk="1" hangingPunct="1"/>
            <a:endParaRPr lang="en-US" alt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91DF6A74-80B6-6E47-A649-21E88ACBE5F8}"/>
              </a:ext>
            </a:extLst>
          </p:cNvPr>
          <p:cNvSpPr>
            <a:spLocks noGrp="1"/>
          </p:cNvSpPr>
          <p:nvPr>
            <p:ph type="title"/>
          </p:nvPr>
        </p:nvSpPr>
        <p:spPr>
          <a:xfrm>
            <a:off x="-152400" y="0"/>
            <a:ext cx="9296400" cy="838200"/>
          </a:xfrm>
          <a:solidFill>
            <a:schemeClr val="bg1">
              <a:lumMod val="75000"/>
            </a:schemeClr>
          </a:solidFill>
        </p:spPr>
        <p:txBody>
          <a:bodyPr rtlCol="0">
            <a:normAutofit/>
          </a:bodyPr>
          <a:lstStyle/>
          <a:p>
            <a:pPr eaLnBrk="1" fontAlgn="auto" hangingPunct="1">
              <a:spcAft>
                <a:spcPts val="0"/>
              </a:spcAft>
              <a:defRPr/>
            </a:pPr>
            <a:r>
              <a:rPr lang="en-US" altLang="en-US" sz="3600" b="1" dirty="0"/>
              <a:t>Our Duty to Patients</a:t>
            </a:r>
          </a:p>
        </p:txBody>
      </p:sp>
      <p:sp>
        <p:nvSpPr>
          <p:cNvPr id="44035" name="Content Placeholder 2">
            <a:extLst>
              <a:ext uri="{FF2B5EF4-FFF2-40B4-BE49-F238E27FC236}">
                <a16:creationId xmlns:a16="http://schemas.microsoft.com/office/drawing/2014/main" id="{C3C49A49-AD55-FA4C-AED6-EEC5302F9C8F}"/>
              </a:ext>
            </a:extLst>
          </p:cNvPr>
          <p:cNvSpPr>
            <a:spLocks noGrp="1"/>
          </p:cNvSpPr>
          <p:nvPr>
            <p:ph idx="1"/>
          </p:nvPr>
        </p:nvSpPr>
        <p:spPr>
          <a:xfrm>
            <a:off x="457200" y="1371600"/>
            <a:ext cx="8229600" cy="4525963"/>
          </a:xfrm>
        </p:spPr>
        <p:txBody>
          <a:bodyPr rtlCol="0">
            <a:normAutofit lnSpcReduction="10000"/>
          </a:bodyPr>
          <a:lstStyle/>
          <a:p>
            <a:pPr eaLnBrk="1" fontAlgn="auto" hangingPunct="1">
              <a:spcAft>
                <a:spcPts val="0"/>
              </a:spcAft>
              <a:buFont typeface="Wingdings" panose="05000000000000000000" pitchFamily="2" charset="2"/>
              <a:buChar char="§"/>
              <a:defRPr/>
            </a:pPr>
            <a:r>
              <a:rPr lang="en-US" altLang="en-US" sz="2800" dirty="0"/>
              <a:t>High quality health care is our mission</a:t>
            </a:r>
          </a:p>
          <a:p>
            <a:pPr eaLnBrk="1" fontAlgn="auto" hangingPunct="1">
              <a:spcAft>
                <a:spcPts val="0"/>
              </a:spcAft>
              <a:buFont typeface="Wingdings" panose="05000000000000000000" pitchFamily="2" charset="2"/>
              <a:buChar char="§"/>
              <a:defRPr/>
            </a:pPr>
            <a:r>
              <a:rPr lang="en-US" altLang="en-US" sz="2800" dirty="0"/>
              <a:t>How we treat patients and bill services are tied to compliance</a:t>
            </a:r>
          </a:p>
          <a:p>
            <a:pPr eaLnBrk="1" fontAlgn="auto" hangingPunct="1">
              <a:spcAft>
                <a:spcPts val="0"/>
              </a:spcAft>
              <a:buFont typeface="Wingdings" panose="05000000000000000000" pitchFamily="2" charset="2"/>
              <a:buChar char="§"/>
              <a:defRPr/>
            </a:pPr>
            <a:r>
              <a:rPr lang="en-US" altLang="en-US" sz="2800" dirty="0"/>
              <a:t>Quality tied closely to compliance as pay for performance becomes the norm</a:t>
            </a:r>
          </a:p>
          <a:p>
            <a:pPr eaLnBrk="1" fontAlgn="auto" hangingPunct="1">
              <a:spcAft>
                <a:spcPts val="0"/>
              </a:spcAft>
              <a:buFont typeface="Wingdings" panose="05000000000000000000" pitchFamily="2" charset="2"/>
              <a:buChar char="§"/>
              <a:defRPr/>
            </a:pPr>
            <a:r>
              <a:rPr lang="en-US" altLang="en-US" sz="2800" dirty="0"/>
              <a:t>Duty to ensure you are properly trained to provide quality care, credentialed and follow the policies and procedures as well as the law</a:t>
            </a:r>
          </a:p>
          <a:p>
            <a:pPr eaLnBrk="1" fontAlgn="auto" hangingPunct="1">
              <a:spcAft>
                <a:spcPts val="0"/>
              </a:spcAft>
              <a:buFont typeface="Wingdings" panose="05000000000000000000" pitchFamily="2" charset="2"/>
              <a:buChar char="§"/>
              <a:defRPr/>
            </a:pPr>
            <a:r>
              <a:rPr lang="en-US" altLang="en-US" sz="2800" dirty="0"/>
              <a:t>Patient confidentiality – HIPAA, including when teammates are patients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9721B7-4C67-B74B-B3BE-DA5042FE4F06}"/>
              </a:ext>
            </a:extLst>
          </p:cNvPr>
          <p:cNvSpPr txBox="1"/>
          <p:nvPr/>
        </p:nvSpPr>
        <p:spPr>
          <a:xfrm>
            <a:off x="-14288" y="0"/>
            <a:ext cx="9158288" cy="646113"/>
          </a:xfrm>
          <a:prstGeom prst="rect">
            <a:avLst/>
          </a:prstGeom>
          <a:solidFill>
            <a:schemeClr val="bg1">
              <a:lumMod val="75000"/>
            </a:schemeClr>
          </a:solidFill>
        </p:spPr>
        <p:txBody>
          <a:bodyPr>
            <a:spAutoFit/>
          </a:bodyPr>
          <a:lstStyle/>
          <a:p>
            <a:pPr algn="ctr" eaLnBrk="1" hangingPunct="1">
              <a:defRPr/>
            </a:pPr>
            <a:r>
              <a:rPr lang="en-US" sz="3600" b="1" dirty="0"/>
              <a:t>Physician Contracting and Auditing</a:t>
            </a:r>
          </a:p>
        </p:txBody>
      </p:sp>
      <p:sp>
        <p:nvSpPr>
          <p:cNvPr id="210947" name="AutoShape 7" descr="data:image/jpeg;base64,/9j/4AAQSkZJRgABAQAAAQABAAD/2wCEAAkGBxQSEhUPEhQUFRUUFBQUFBUUFBQVFBQUFBQWFhQUFRQYHCggGBolHBQUITEhJSkrLy4uFx8zODMsNygtLiwBCgoKDg0OFQ8QFywcHBwsLCwsLCwsLCwsLCw3LCwsLyw3LCwsLCwsLC0sLC0sLCwsLCwsLCwsOCwsLDcsLDcsN//AABEIALcBFAMBIgACEQEDEQH/xAAcAAABBAMBAAAAAAAAAAAAAAAAAQIDBAUGBwj/xAA+EAACAQIDBQYFAgMHBAMAAAABAgADEQQSIQUGMUFRBxNhcYGRIjJCUqGxwRTR8CMzQ3KCovFissLhFRaD/8QAFwEBAQEBAAAAAAAAAAAAAAAAAAECA//EAB8RAQEBAQABBAMAAAAAAAAAAAABEQISISIxQUJxgf/aAAwDAQACEQMRAD8A7jCEIBCEIBCEIBCEIBCEIBCEIBCEIBCEIBCEIBCEIBCEIBCEIBCEIBCEIBCEIBCEIBCEIBCEIBCEIBCEIBCES8BYRMwiZx1gOhGGqOojTiF6iBLCVzjU+4e8jbaVMfUPeBchMe22KQ+se8ibb9EfWPeBlYTCNvNRH1CQtvZRHOBsMJrDb40pC2+tPoYG2wmmPvsvJTIH346LJo3qE58++7clkLb6VOkaOjXheczffGrIv/t1a8aOpQmh4Dfbk4mxYLeOlU+oSjNQkVLEK3AiSAwFhCEAhCEAhCEAhCEAhKGK2tTpi7MJrW09/KKXCm58IG5lgJTxO06aaswHrOWbR37qvonwia/idqVKh+JifWTR1LaO+1JNFNz4TW8VvzUY/CLCaVnjhUgbQ291c85E289c/UZrwaPDQM0dvVj9ZjDtWqfrb3mLDRwaQZA45z9R9404lvuPvKYeLngWjVPUxve+MgzRLwLBfxjc8iJgDAmzQLSINFzQJLxCZHmiZoD88M0iLRueBNmiFpFniZoEuaC1iOBkBMTPAy+F29Vp8GPrM/gN+mGjiaOXjGeVHYNn73Uan1AHxmboY1H4MD6zgPeEcJcwm2qtP5XPvGq70Gizkuzt/qi6PrNp2bvzRfQmxjRuMJQwu1qb8GEuq4PCUOhCEDzfiNp1amruT6yAGV1MfnmRZBjw0qh5IrQLAaPDSsHkiAngCfIQqwGjg0KWAqt8tNz/AKTMhh93cQ3CmR5wKQeODzOUNzax1chR6zU999lV8OylGJTmV4yW4SMjni95NMwu1STbvwp6OLTZt2KuIqV0pIKFXMfutoBcngeQkvck2rObV9STJ6WFqNwRj6GZmlvzhsPWahXwpGQ5S6qGGYceH8pn8H2jbNNgGVD/ANQt+sc9TqSwvNlytTpbDxDcKbesv0N0cS30gTecLvThqn93Vpn1EvLtEN8pB8jNstJobh1T8zAekvUdwB9VQzbBXYwzt1gYKjuNQHzEn1MsVdzcMy5QLHqJlc3jAHncwNB2vuJVS7UjmHTnNVxeEqUzZ1K+Y/eduXE+EbicHSrCzqDfqBeMHCS0TvJ0va/Z9Te7UWyHpymlbV3WxNC+ZCw6rrIMQXjS0jckaEe8bnhEhaMLRuaNYwp5aMLRhaNLQFZpGaloM8jZoF3D7WqU9VYzPbO39rU7ZjcTUGMieB1ej2mLbUawnIyYQHh48NKqtJA8CyGjw0qho7vIVkcCmeoifcwH5na8BsqkiqAi3AHLwnJNxcP3uLpjkt2Pp/zO1pKFp0FHBQPQRamgkixtXhwvCqdVgZisfsVKvFb+czAZuS/iSLTc87RZBzraPZ3RqfQBMIOzPuagrUKjU2U3BUkWnYP4S/Exwwa8D+Zm8y+iy1wfaO5OJV2cVXJY3N9dTx4zD4rY+MXRkVx/l1no9sJT6D9ZC+zkP0fi0TnPRLdeae7Zfnosp6qSP0j8PvBXokGlVqLbqSfwZ6FxO71N+KL6zCYvcuix0UeglRzXAdq2MT5ilTzuDOh7O7QB3lKjVpnvKiZ2yG4Vet5QrbgUj9IPmI7BbmKlYVypzBcvwsQLdJjvy/Gtc+P26Ng8bRqC6sD4X19pazjkJr1HY1LLezA+ZmVUaAX0HWXjzz3Z/E68d9q4T5RmfxkNvqgEJ5TbKdcVbx85KuIVtD7GQGiT0HnG9yON/bWUVNq7rYbED4kAP3LoZom2+zuql2oMHH2nRp0qmSoFrnz0kgxA52HrA8+4vDPSOWojKehErF56Ex+z6VdctRFYHqP3mjbc7NVa7YZ8p+xtR6GTBzMuJGXmR2xsDEYY2q02A+4C6+4mHLyCQtGMZGx6SMtAkZpGzRpqSMvAcWhIiYQGh48PKYeODQq2KkcrSqHjg8DpPZLhb1Ktb7VCjzOs6mk0fsqwuTB95zqOT6DQfpN4SVUyx1+gjFjMRSLcCfIQFJPQepi95biwHkJSdSDY+l4l+R5Qi49ZerH8RDW55R66yFKZa2nn/OSrhmJ4WEA/iG1t+BEDk3JJ8I9cLl4sBHd0L6At+BArjjHot72F5aWgeSqB46xcnIuB5QisKBPI+scuH8QPWTFqd+LHl4QNVVOijTmYDFpjXUnyElWlyCn1MacWeVh4SM4gniSP66QLQpkc1ERivEsT5SsKLHkT+8eaJ4khfAm+sB5qoNAL+cb/ABZsbACJZb2JudRwt+sYlRQbZT6n+hKB6pYa8ZEKLG2mklasRoABpyA09ZC9UnmTpfn+8IeFKn5gB53/ABJRjV4fm0qH5eGgkbDQ/wBexgZNgrixswPI2Imqbc3Awte7KDSc804X8VmXpq2hW/Ph+8v0y31WhXF9u9n+KoXZAKydUvmt4rNQqgqSrAgjiCLEehnpkmYbbO72GxQtWpKT9w+Fx5MNYweeWaRs06XtvsrYXbC1b9EqaHyDj9xOe7Y2RXwzZa9JkPIkfCfJhoZMFPNCVy0JBHmjw0rBo4NCrIeOzSsGmQ2Jhu+xFGkPrqovpmF/xeB6B3VwndYShT5imt/Mi5maWQUxYAdNJMplVOsdkB49LSNY/lpx5QhKlBftv5ae8eiEcFVfM3lOu7ra7DU6cAT6f+5A9S5+Pr4i3Kwvp+YGU7y3zOPQfiMLp4selzzlFEJByi/Mix5cgdQZZpYdiLFbdOAt4EC94DhjLcEGn6RGxbE8dPY69Lxf4PKMxa1uNgTrf+uUYWUaZWJPUgfga/iApYmwN+Z43PGMVGN7An04+sete18qqoHD4fit62iLWZiLkgHS1yB+37wiQ4cjU2XxJt+I8ZLfPe3QX06DlKz87cAbD/mw6dY1SCF6cdPiPnpmt7wLKsg1yk3068OdliDEHguUdAB++v6SBHJ0vrpppqL87Zjb2iVKoN1IAPS45cQFJJ/2wJDWJ1YnXha5HmAP5QptYcdeIFr35a2/lCnRZiPhNudwQvpmP/jJqeCa2rW04atbyvYW9IEOmjaa/SL6cr6fyiE6EaXJ9fbj+JeXBrYA3Nup068BpJ0QLwAHkAJUY+nSaxUA3PO2lvxFGBbXUC/rp6WlyniUYlVdWI4hWBI8wOEwG8m+FPA1aaV6VcUn0/iQqtQQ8g5DZh7QMuuDW1iSf9v6SVaajgBNF7Tt6sRh8LSxOAyNSqE58QoFQILXW1tADr8R6W5ybYOy/wCKoLXp7UxlQsAS6VKQCtzXu8llsdLGBs+2tr0cLSNfEOKaA2ubm5PAADUmYXD74UqqCrToYtqZFw4w72I6gcSPSa/vdh8XhqJOLFPaWCUhqgZRTxNPKdHullYeOkz2w9t0XwK1tn0nqogyJQVlV0IH92c7WW1xz4EWgWtm7z4XEN3dOqO8503DU6o//NwDMoZzrfDEnG0TTOycb/EAf2VUpSXun5MKyvwvNj3Fw+MTCKmON6oJtrmcJ9IqMNC3H0tKM+ZXxVBailHVWU8VYAg+hk7SNjKNLxvZrgXcuFenf6UchfQG9oTbyYQjyoGjg0rho4NObawGm29mGG73aFLpTD1D/pWw/LCaZmnTexHDXqYivyVadMHxYlj/ANolg7AkmUyuhkqmFWFMkUyBTJVMBa4W124DU8eXlIExNJdQtuOpXKNPFrc4lXD3BJduZF2so8LLbSY6mRnChw2tgVKgfEb6ZQx42GpHWEZT/wCRJHwgcbc24j4dQLA3PC8ZTxjnW+oOWwAIvzBy5iNLzHk2J6qC12yqQqm/+IWbTTUCT0gXbVSwt0cjMASDdsqm/W0CVNQ1wTYG5JvY+TEnqPlgWJHOwFtbjQXP1FR+JLTwTZQOGYfEGOUqQbgAU7Drz95LQwFjcvrp8qKt7Dhc3PXnAq0XOjC9tOF7HodAq8bczFUA/IQTa7ZeOvgo4i/3TIDBU73ygnq12P8AuvJxCMeuFcjhbXW9gdB831H9JOmBPMjTgQCSL8dWJvz5Sx3gvluL2va4vbraPzc4EVLBqttWNurH9Bp+JMiAcAB5ACc82l2jMu0l2clOnkNWnTNbPnJzgaqoFgQTa1zwlnbWydtJUNfC46lWXlQrUKdNbdMwBJPjcQN1xuMSjTatVdURRdnYgKo6k8pU2Jt7D4xDUw1Vaqq2Vit9D4ggEeHWc1wfaniTUbBVtnriKmqsMJVFVW5MCoVlt1Oawmr4nZO0dnVX2vhsI2Eo5vioGqteyE6ioo17u/h8N+Ol4HV9/to7Qw9NcRgadKqiG9ZGVmq5RxKWYAi3GwJHjJdzd88NtSkclhUC/wBrQexIB0JH3ob8feG5m+lDaNA1qfwug/tqOpembX0sLuptoQNeHHScm3rxNHEY1cTsNMV/Ehz3ppUHSlm1u3xAZWvYEMAp5+IbFvt2YtSY43ZmfjmqYdHZGOupo1AQRz+H26SPdfG1sdTalhcfdwCKuB2nSWsdNCBUFmZfyOdpm6CbfxSqHqYbACwuyotasxHE5TdVv0vM3itycLVrU8XXTNiadi1WkalAVHHB2RH46dT01Eo51T2XtfZ1Rmo4RXw7/wB5Qpv3+Ga/zWpsc6XHgbeM2nYu6NKuoxdBMZsus3zU6dQKpPXuzdSvS4HlN/vEJgabtDcmtiF7rEbSxT0j8yBaSZh0Yquo8JnNgbCo4Kl3GHXKtyxJOZmYgAsx5mwHtMoTGkyhpMaTAmNvKhrmRNHtIyYDDCITCEeSw0XNIgYt5zbTZp3DsawuTAGpzq1nb0S1Mf8AaZwrNPSe5eD7jA4ej0pKT/mf42Puxmp8DYVMkUyBTJVMgnUxzrmUrcrcEXHEeI8ZEpkgMBDg0NiyhiABdtSbW434nTjFfAox1zW+0MQnD7RaSBo4GAtDDonyqo48AOfHWWQZADOHb1b143A7YtVxFVqFOstQU75UOHqcVKqBmsCwF7/KIHerzXN7d88Ns8AVSWqMLpSSxcjhmNzZV8T6XmfpuCAw1BAIPUHUGaztPcbCV8ScdWFRqgKNrVYU17u2X4R9Ol7HqYFKhtza+IUVKODoUUOqjEO3eEHgSoIt5ETFYrtDxeDqijtHCKAw+aiSMy8yuYlX8rib9gtp0qtzSq03CkqxR1axHEGxnOu2XbWGeimGV1euKgYBCGNNbWbMRwvoLSxKt7T3Hp4oLtLZdc06jjOnxtkbwD/MhuLEG404Cabi8TWp4jutuHHNTOgC1LUzrqcoFnX/ACkHznTey3ZlXD4BErAqzO9QIeKK1rAjkTa9vGbLtDZ9LEIaVamtRDxVwCPMdD4iNHn3edsJR2hQq4EoaCjDVRkYkBlf4w1zcN8GoPWejK9MOrI3BgVNtDZhYzQE7I8AKhcmsyE6U+8so8MwGYj1m/iKOQ4Ps82ls3ENW2ZWoOjDJauSGyXuFdctjaw+IEeUzL7pbWxYIx20hSRhZqODSwIPEF2AJ8jcTot4hMDVN1ez7B7PcVqIqNVAK95UqEtY8RlWy29OU2gKBwAFzc2AFyeJPjFMaTAUmNJiExjGQOJjc0aTGlpQ4tGFohMYWlDi0aTGlpR2ntWjh1z16qU16uwHt1liLpjCZzbbfbFhqd1w1N67fcfgp38zqfaaFtntOx9e4V1oKeVEWa3+c3PtaX9jv9TEKDZmUHoSAfzEnlOvi3c5nd2J4lnYn3JhJsMVQYoMZFvMKubMwxrVqdEf4lRU9GYA/ieoaYsABwGg8hwnnvszwvebRo9ELVD/AKVNvyRPQSGX6WLCmTKZWUyVWkE4MkUyBTJAZRODHhpAGjw0ipc04t2806JqUK6VKZqZWpVFDAsFF2QkDgASw9Z0revd4Y6mtJq1akqvmPctlLixBRvDX8Sjsfs62dh7FcOrsPqrf2hv1sdPxCNW3O7TmGDo4ZMJiMViKa92e7HwEKSEJext8Nr6cpumz6dXaWFqUtp4TuAzfDTFUklbCzZlIIYG82HD01QZUUKOigAewkwMo0AdkOBzXD17fbnX2vlvNi2DuVgsGc9GiM/J3JqOPIsTl9LTPAxQZBLeKDIrxQYEt4l4zNDNKh94hMZmhmgKTEvGFohaArGNJiFo1jKAtGEyrtHadKgpetUSmo5uwX9ZzzeLtgw9K64VGrt9x+Gn78T6Rg6UzTU94+0LBYS6tV7yoP8ADpfEb9CeA9ZxHeHfrG4y4qVSqH/DpXRfXmfWazGwdE3h7W8XWuuHVcOnXR6hHmRYegmhYzFPVY1KrtUY/U7En8yDNEJk2h14hMbeJeApMI28ICQhCB0nsWwl61at9qBR5sbn9J2BWnO+yDC5MI1TnUqH2XQToCtLVi0rSRWlZWkqtMiwpkgMrq0kDQJ1McGkAaOBgTho8NK948GBYUx+aV1aPBgTgwvIw0W8okDRc0jBi3hEmaGaRXikxgfeJeRPUA1JAHjpNa27v7gsLfvKylvtT4m/EuDaiZFWqhRmYgDqTYTim3u2p2uuEohR99Q3Pos51trefFYo3r1ncfbey+WUaQO/bf7TcDhrr3neuPppfFr4ngJzbb/bDiqt1w6rQU8/mf34CczvC8aLm0NpVa7F61R6jHm7E+wPCVc0beJeQOvC8bC8BbwiRICwiQgEIQgEIQgd/wBysP3WDop/0gnzM2FGhCL8tJQZIGhCBIrSRWhCA8NHhokIEgaOzQhIYeGjlaEJUSBooMIShbxC8IQNd3g33wuDBNVmJ6KjH8znW2+2tzdcLRC9GqanzsIkJq+kiNB2zvnjcVfva72P0qcq+wmAvCExoLwiQgEWJCAQhCAQhCAQhCAQhCAQhCB//9k=">
            <a:extLst>
              <a:ext uri="{FF2B5EF4-FFF2-40B4-BE49-F238E27FC236}">
                <a16:creationId xmlns:a16="http://schemas.microsoft.com/office/drawing/2014/main" id="{0ED67D4B-520B-B346-84C4-F7D17C32C8E1}"/>
              </a:ext>
            </a:extLst>
          </p:cNvPr>
          <p:cNvSpPr>
            <a:spLocks noChangeAspect="1" noChangeArrowheads="1"/>
          </p:cNvSpPr>
          <p:nvPr/>
        </p:nvSpPr>
        <p:spPr bwMode="auto">
          <a:xfrm>
            <a:off x="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10948" name="Picture 8">
            <a:extLst>
              <a:ext uri="{FF2B5EF4-FFF2-40B4-BE49-F238E27FC236}">
                <a16:creationId xmlns:a16="http://schemas.microsoft.com/office/drawing/2014/main" id="{2381711B-CCF6-0445-B03B-BAEFEE00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47148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0949" name="Picture 10" descr="https://encrypted-tbn1.gstatic.com/images?q=tbn:ANd9GcRXrAiaZy0g_003eMOWD9vxzOmeLq74d1mFPGwr30p5BHYFO5wgRA">
            <a:extLst>
              <a:ext uri="{FF2B5EF4-FFF2-40B4-BE49-F238E27FC236}">
                <a16:creationId xmlns:a16="http://schemas.microsoft.com/office/drawing/2014/main" id="{99FD444D-8BAB-5E41-98DF-31B099511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121150"/>
            <a:ext cx="6189663"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0" name="Picture 11">
            <a:extLst>
              <a:ext uri="{FF2B5EF4-FFF2-40B4-BE49-F238E27FC236}">
                <a16:creationId xmlns:a16="http://schemas.microsoft.com/office/drawing/2014/main" id="{65365135-6C41-7D43-AF81-E31577D4FC0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68913" y="3248025"/>
            <a:ext cx="28194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078B5B2-175E-FF4F-B0DE-AFF78AE9F4E9}"/>
              </a:ext>
            </a:extLst>
          </p:cNvPr>
          <p:cNvSpPr/>
          <p:nvPr/>
        </p:nvSpPr>
        <p:spPr>
          <a:xfrm>
            <a:off x="152400" y="838200"/>
            <a:ext cx="8763000"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FF6A3727-7294-E04E-BF78-E7BAF66D8087}"/>
              </a:ext>
            </a:extLst>
          </p:cNvPr>
          <p:cNvSpPr>
            <a:spLocks noGrp="1" noChangeArrowheads="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Auditing Physician Agreements</a:t>
            </a:r>
          </a:p>
        </p:txBody>
      </p:sp>
      <p:sp>
        <p:nvSpPr>
          <p:cNvPr id="212995" name="Rectangle 3">
            <a:extLst>
              <a:ext uri="{FF2B5EF4-FFF2-40B4-BE49-F238E27FC236}">
                <a16:creationId xmlns:a16="http://schemas.microsoft.com/office/drawing/2014/main" id="{B0D1A8EC-8E44-6542-A972-03D030C0F450}"/>
              </a:ext>
            </a:extLst>
          </p:cNvPr>
          <p:cNvSpPr>
            <a:spLocks noGrp="1" noChangeArrowheads="1"/>
          </p:cNvSpPr>
          <p:nvPr>
            <p:ph idx="1"/>
          </p:nvPr>
        </p:nvSpPr>
        <p:spPr>
          <a:xfrm>
            <a:off x="190500" y="1066800"/>
            <a:ext cx="8763000" cy="4525963"/>
          </a:xfrm>
        </p:spPr>
        <p:txBody>
          <a:bodyPr/>
          <a:lstStyle/>
          <a:p>
            <a:pPr eaLnBrk="1" hangingPunct="1">
              <a:lnSpc>
                <a:spcPct val="80000"/>
              </a:lnSpc>
            </a:pPr>
            <a:r>
              <a:rPr lang="en-US" altLang="en-US" sz="2800" b="1">
                <a:solidFill>
                  <a:srgbClr val="333333"/>
                </a:solidFill>
              </a:rPr>
              <a:t>Where do I start?</a:t>
            </a:r>
          </a:p>
          <a:p>
            <a:pPr lvl="1" eaLnBrk="1" hangingPunct="1">
              <a:lnSpc>
                <a:spcPct val="80000"/>
              </a:lnSpc>
            </a:pPr>
            <a:r>
              <a:rPr lang="en-US" altLang="en-US" sz="2500">
                <a:solidFill>
                  <a:srgbClr val="333333"/>
                </a:solidFill>
              </a:rPr>
              <a:t>Gather all your written agreements and amendments – any missing?</a:t>
            </a:r>
          </a:p>
          <a:p>
            <a:pPr lvl="1" eaLnBrk="1" hangingPunct="1">
              <a:lnSpc>
                <a:spcPct val="80000"/>
              </a:lnSpc>
            </a:pPr>
            <a:r>
              <a:rPr lang="en-US" altLang="en-US" sz="2500">
                <a:solidFill>
                  <a:srgbClr val="333333"/>
                </a:solidFill>
              </a:rPr>
              <a:t>Select your “look back” period</a:t>
            </a:r>
          </a:p>
          <a:p>
            <a:pPr lvl="1" eaLnBrk="1" hangingPunct="1">
              <a:lnSpc>
                <a:spcPct val="80000"/>
              </a:lnSpc>
            </a:pPr>
            <a:r>
              <a:rPr lang="en-US" altLang="en-US" sz="2500">
                <a:solidFill>
                  <a:srgbClr val="333333"/>
                </a:solidFill>
              </a:rPr>
              <a:t>Pull AR</a:t>
            </a:r>
          </a:p>
          <a:p>
            <a:pPr lvl="1" eaLnBrk="1" hangingPunct="1">
              <a:lnSpc>
                <a:spcPct val="80000"/>
              </a:lnSpc>
            </a:pPr>
            <a:r>
              <a:rPr lang="en-US" altLang="en-US" sz="2500">
                <a:solidFill>
                  <a:srgbClr val="333333"/>
                </a:solidFill>
              </a:rPr>
              <a:t>Pull timesheets and FMV (fair market value) documentation</a:t>
            </a:r>
          </a:p>
          <a:p>
            <a:pPr lvl="1" eaLnBrk="1" hangingPunct="1">
              <a:lnSpc>
                <a:spcPct val="80000"/>
              </a:lnSpc>
            </a:pPr>
            <a:r>
              <a:rPr lang="en-US" altLang="en-US" sz="2500">
                <a:solidFill>
                  <a:srgbClr val="333333"/>
                </a:solidFill>
              </a:rPr>
              <a:t>Find tax forms (e.g</a:t>
            </a:r>
            <a:r>
              <a:rPr lang="en-US" altLang="en-US" sz="2500" i="1">
                <a:solidFill>
                  <a:srgbClr val="333333"/>
                </a:solidFill>
              </a:rPr>
              <a:t>.,</a:t>
            </a:r>
            <a:r>
              <a:rPr lang="en-US" altLang="en-US" sz="2500">
                <a:solidFill>
                  <a:srgbClr val="333333"/>
                </a:solidFill>
              </a:rPr>
              <a:t> W-9s)</a:t>
            </a:r>
          </a:p>
          <a:p>
            <a:pPr lvl="1" eaLnBrk="1" hangingPunct="1">
              <a:lnSpc>
                <a:spcPct val="80000"/>
              </a:lnSpc>
            </a:pPr>
            <a:r>
              <a:rPr lang="en-US" altLang="en-US" sz="2500">
                <a:solidFill>
                  <a:srgbClr val="333333"/>
                </a:solidFill>
              </a:rPr>
              <a:t>Understand your legal obligations</a:t>
            </a:r>
          </a:p>
          <a:p>
            <a:pPr lvl="2" eaLnBrk="1" hangingPunct="1">
              <a:lnSpc>
                <a:spcPct val="80000"/>
              </a:lnSpc>
            </a:pPr>
            <a:r>
              <a:rPr lang="en-US" altLang="en-US">
                <a:solidFill>
                  <a:srgbClr val="333333"/>
                </a:solidFill>
              </a:rPr>
              <a:t>60 day repayment period</a:t>
            </a:r>
          </a:p>
          <a:p>
            <a:pPr lvl="2" eaLnBrk="1" hangingPunct="1">
              <a:lnSpc>
                <a:spcPct val="80000"/>
              </a:lnSpc>
            </a:pPr>
            <a:r>
              <a:rPr lang="en-US" altLang="en-US">
                <a:solidFill>
                  <a:srgbClr val="333333"/>
                </a:solidFill>
              </a:rPr>
              <a:t>Working knowledge of requirements</a:t>
            </a:r>
          </a:p>
          <a:p>
            <a:pPr lvl="1" eaLnBrk="1" hangingPunct="1">
              <a:lnSpc>
                <a:spcPct val="80000"/>
              </a:lnSpc>
            </a:pPr>
            <a:r>
              <a:rPr lang="en-US" altLang="en-US" sz="2500">
                <a:solidFill>
                  <a:srgbClr val="333333"/>
                </a:solidFill>
              </a:rPr>
              <a:t>Use an organizational tool to track</a:t>
            </a:r>
          </a:p>
          <a:p>
            <a:pPr lvl="1" eaLnBrk="1" hangingPunct="1">
              <a:lnSpc>
                <a:spcPct val="80000"/>
              </a:lnSpc>
            </a:pPr>
            <a:r>
              <a:rPr lang="en-US" altLang="en-US" sz="2500">
                <a:solidFill>
                  <a:srgbClr val="333333"/>
                </a:solidFill>
              </a:rPr>
              <a:t>At the direction of an attorney</a:t>
            </a:r>
          </a:p>
          <a:p>
            <a:pPr lvl="1" eaLnBrk="1" hangingPunct="1">
              <a:lnSpc>
                <a:spcPct val="80000"/>
              </a:lnSpc>
              <a:buFontTx/>
              <a:buNone/>
            </a:pPr>
            <a:endParaRPr lang="en-US" altLang="en-US" sz="2400">
              <a:solidFill>
                <a:srgbClr val="A19C5A"/>
              </a:solidFill>
            </a:endParaRPr>
          </a:p>
        </p:txBody>
      </p:sp>
      <p:pic>
        <p:nvPicPr>
          <p:cNvPr id="212996" name="Picture 9" descr="https://encrypted-tbn3.gstatic.com/images?q=tbn:ANd9GcTX70r44E48jLxS-3W9gBTdnd2AHuXCK-vA-0WgaRKbiH7f62iQ">
            <a:extLst>
              <a:ext uri="{FF2B5EF4-FFF2-40B4-BE49-F238E27FC236}">
                <a16:creationId xmlns:a16="http://schemas.microsoft.com/office/drawing/2014/main" id="{DDF83E38-94B9-794A-9844-7EE359499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630613"/>
            <a:ext cx="25019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3">
            <a:extLst>
              <a:ext uri="{FF2B5EF4-FFF2-40B4-BE49-F238E27FC236}">
                <a16:creationId xmlns:a16="http://schemas.microsoft.com/office/drawing/2014/main" id="{6803C2B9-4B07-9B44-9F31-C2C1F4032139}"/>
              </a:ext>
            </a:extLst>
          </p:cNvPr>
          <p:cNvSpPr>
            <a:spLocks noGrp="1" noChangeArrowheads="1"/>
          </p:cNvSpPr>
          <p:nvPr>
            <p:ph idx="1"/>
          </p:nvPr>
        </p:nvSpPr>
        <p:spPr>
          <a:xfrm>
            <a:off x="304800" y="1219200"/>
            <a:ext cx="8229600" cy="4525963"/>
          </a:xfrm>
        </p:spPr>
        <p:txBody>
          <a:bodyPr rtlCol="0">
            <a:normAutofit lnSpcReduction="10000"/>
          </a:bodyPr>
          <a:lstStyle/>
          <a:p>
            <a:pPr eaLnBrk="1" fontAlgn="auto" hangingPunct="1">
              <a:lnSpc>
                <a:spcPct val="90000"/>
              </a:lnSpc>
              <a:spcAft>
                <a:spcPts val="0"/>
              </a:spcAft>
              <a:buFont typeface="Wingdings" panose="05000000000000000000" pitchFamily="2" charset="2"/>
              <a:buChar char="§"/>
              <a:defRPr/>
            </a:pPr>
            <a:r>
              <a:rPr lang="en-US" altLang="en-US" sz="2800" b="1" dirty="0">
                <a:solidFill>
                  <a:srgbClr val="333333"/>
                </a:solidFill>
              </a:rPr>
              <a:t>Some Auditing Pitfalls</a:t>
            </a:r>
          </a:p>
          <a:p>
            <a:pPr marL="708660" lvl="1" indent="-342900" algn="just" eaLnBrk="1" fontAlgn="auto" hangingPunct="1">
              <a:lnSpc>
                <a:spcPct val="90000"/>
              </a:lnSpc>
              <a:spcAft>
                <a:spcPts val="0"/>
              </a:spcAft>
              <a:buFont typeface="Wingdings" panose="05000000000000000000" pitchFamily="2" charset="2"/>
              <a:buChar char="§"/>
              <a:defRPr/>
            </a:pPr>
            <a:r>
              <a:rPr lang="en-US" altLang="en-US" sz="2500" dirty="0">
                <a:solidFill>
                  <a:srgbClr val="333333"/>
                </a:solidFill>
              </a:rPr>
              <a:t>Mismatched names</a:t>
            </a:r>
          </a:p>
          <a:p>
            <a:pPr marL="708660" lvl="1" indent="-342900" algn="just" eaLnBrk="1" fontAlgn="auto" hangingPunct="1">
              <a:lnSpc>
                <a:spcPct val="95000"/>
              </a:lnSpc>
              <a:spcAft>
                <a:spcPts val="0"/>
              </a:spcAft>
              <a:buFont typeface="Wingdings" panose="05000000000000000000" pitchFamily="2" charset="2"/>
              <a:buChar char="§"/>
              <a:defRPr/>
            </a:pPr>
            <a:r>
              <a:rPr lang="en-US" altLang="en-US" sz="2500" dirty="0">
                <a:solidFill>
                  <a:srgbClr val="333333"/>
                </a:solidFill>
              </a:rPr>
              <a:t>Physicians with multiple agreements and payments</a:t>
            </a:r>
          </a:p>
          <a:p>
            <a:pPr marL="708660" lvl="1" indent="-342900" algn="just" eaLnBrk="1" fontAlgn="auto" hangingPunct="1">
              <a:lnSpc>
                <a:spcPct val="90000"/>
              </a:lnSpc>
              <a:spcAft>
                <a:spcPts val="0"/>
              </a:spcAft>
              <a:buFont typeface="Wingdings" panose="05000000000000000000" pitchFamily="2" charset="2"/>
              <a:buChar char="§"/>
              <a:defRPr/>
            </a:pPr>
            <a:r>
              <a:rPr lang="en-US" altLang="en-US" sz="2500" dirty="0">
                <a:solidFill>
                  <a:srgbClr val="333333"/>
                </a:solidFill>
              </a:rPr>
              <a:t>Finding the agreement</a:t>
            </a:r>
          </a:p>
          <a:p>
            <a:pPr marL="708660" lvl="1" indent="-342900" algn="just" eaLnBrk="1" fontAlgn="auto" hangingPunct="1">
              <a:lnSpc>
                <a:spcPct val="90000"/>
              </a:lnSpc>
              <a:spcAft>
                <a:spcPts val="0"/>
              </a:spcAft>
              <a:buFont typeface="Wingdings" panose="05000000000000000000" pitchFamily="2" charset="2"/>
              <a:buChar char="§"/>
              <a:defRPr/>
            </a:pPr>
            <a:r>
              <a:rPr lang="en-US" altLang="en-US" sz="2500" dirty="0">
                <a:solidFill>
                  <a:srgbClr val="333333"/>
                </a:solidFill>
              </a:rPr>
              <a:t>Amendments and holdover provisions</a:t>
            </a:r>
          </a:p>
          <a:p>
            <a:pPr lvl="2" algn="just" eaLnBrk="1" fontAlgn="auto" hangingPunct="1">
              <a:lnSpc>
                <a:spcPct val="90000"/>
              </a:lnSpc>
              <a:spcAft>
                <a:spcPts val="0"/>
              </a:spcAft>
              <a:buFont typeface="Wingdings" panose="05000000000000000000" pitchFamily="2" charset="2"/>
              <a:buChar char="§"/>
              <a:defRPr/>
            </a:pPr>
            <a:r>
              <a:rPr lang="en-US" altLang="en-US" sz="2200" dirty="0">
                <a:solidFill>
                  <a:srgbClr val="333333"/>
                </a:solidFill>
              </a:rPr>
              <a:t>Commencement and termination</a:t>
            </a:r>
          </a:p>
          <a:p>
            <a:pPr lvl="2" algn="just" eaLnBrk="1" fontAlgn="auto" hangingPunct="1">
              <a:lnSpc>
                <a:spcPct val="90000"/>
              </a:lnSpc>
              <a:spcAft>
                <a:spcPts val="0"/>
              </a:spcAft>
              <a:buFont typeface="Wingdings" panose="05000000000000000000" pitchFamily="2" charset="2"/>
              <a:buChar char="§"/>
              <a:defRPr/>
            </a:pPr>
            <a:r>
              <a:rPr lang="en-US" altLang="en-US" sz="2200" dirty="0">
                <a:solidFill>
                  <a:srgbClr val="333333"/>
                </a:solidFill>
              </a:rPr>
              <a:t>Are amendments bandages that fix non-compliance periods?</a:t>
            </a:r>
          </a:p>
          <a:p>
            <a:pPr marL="708660" lvl="1" indent="-342900" algn="just" eaLnBrk="1" fontAlgn="auto" hangingPunct="1">
              <a:lnSpc>
                <a:spcPct val="90000"/>
              </a:lnSpc>
              <a:spcAft>
                <a:spcPts val="0"/>
              </a:spcAft>
              <a:buFont typeface="Wingdings" panose="05000000000000000000" pitchFamily="2" charset="2"/>
              <a:buChar char="§"/>
              <a:defRPr/>
            </a:pPr>
            <a:r>
              <a:rPr lang="en-US" altLang="en-US" sz="2500" dirty="0">
                <a:solidFill>
                  <a:srgbClr val="333333"/>
                </a:solidFill>
              </a:rPr>
              <a:t>Finding a signature and agreement together</a:t>
            </a:r>
          </a:p>
          <a:p>
            <a:pPr lvl="2" algn="just" eaLnBrk="1" fontAlgn="auto" hangingPunct="1">
              <a:lnSpc>
                <a:spcPct val="90000"/>
              </a:lnSpc>
              <a:spcAft>
                <a:spcPts val="0"/>
              </a:spcAft>
              <a:buFont typeface="Wingdings" panose="05000000000000000000" pitchFamily="2" charset="2"/>
              <a:buChar char="§"/>
              <a:defRPr/>
            </a:pPr>
            <a:r>
              <a:rPr lang="en-US" altLang="en-US" sz="2200" dirty="0">
                <a:solidFill>
                  <a:srgbClr val="333333"/>
                </a:solidFill>
              </a:rPr>
              <a:t>Reviewing emails, invoices and other documentation</a:t>
            </a:r>
          </a:p>
          <a:p>
            <a:pPr lvl="2" algn="just" eaLnBrk="1" fontAlgn="auto" hangingPunct="1">
              <a:lnSpc>
                <a:spcPct val="90000"/>
              </a:lnSpc>
              <a:spcAft>
                <a:spcPts val="0"/>
              </a:spcAft>
              <a:buFont typeface="Wingdings" panose="05000000000000000000" pitchFamily="2" charset="2"/>
              <a:buChar char="§"/>
              <a:defRPr/>
            </a:pPr>
            <a:r>
              <a:rPr lang="en-US" altLang="en-US" sz="2200" dirty="0">
                <a:solidFill>
                  <a:srgbClr val="333333"/>
                </a:solidFill>
              </a:rPr>
              <a:t>Contract under state law</a:t>
            </a:r>
          </a:p>
          <a:p>
            <a:pPr marL="708660" lvl="1" indent="-342900" algn="just" eaLnBrk="1" fontAlgn="auto" hangingPunct="1">
              <a:lnSpc>
                <a:spcPct val="90000"/>
              </a:lnSpc>
              <a:spcAft>
                <a:spcPts val="0"/>
              </a:spcAft>
              <a:buFont typeface="Wingdings" panose="05000000000000000000" pitchFamily="2" charset="2"/>
              <a:buChar char="§"/>
              <a:defRPr/>
            </a:pPr>
            <a:r>
              <a:rPr lang="en-US" altLang="en-US" sz="2500" dirty="0">
                <a:solidFill>
                  <a:srgbClr val="333333"/>
                </a:solidFill>
              </a:rPr>
              <a:t>FMV (fair market value) and other documentation issues</a:t>
            </a:r>
          </a:p>
          <a:p>
            <a:pPr marL="708660" lvl="1" indent="-342900" algn="just" eaLnBrk="1" fontAlgn="auto" hangingPunct="1">
              <a:lnSpc>
                <a:spcPct val="90000"/>
              </a:lnSpc>
              <a:spcAft>
                <a:spcPts val="0"/>
              </a:spcAft>
              <a:buFont typeface="Wingdings" panose="05000000000000000000" pitchFamily="2" charset="2"/>
              <a:buChar char="§"/>
              <a:defRPr/>
            </a:pPr>
            <a:r>
              <a:rPr lang="en-US" altLang="en-US" sz="2500" dirty="0">
                <a:solidFill>
                  <a:srgbClr val="333333"/>
                </a:solidFill>
              </a:rPr>
              <a:t>Track family members and office staff </a:t>
            </a:r>
            <a:endParaRPr lang="en-US" altLang="en-US" dirty="0">
              <a:solidFill>
                <a:srgbClr val="333333"/>
              </a:solidFill>
            </a:endParaRPr>
          </a:p>
        </p:txBody>
      </p:sp>
      <p:sp>
        <p:nvSpPr>
          <p:cNvPr id="8" name="Rectangle 2">
            <a:extLst>
              <a:ext uri="{FF2B5EF4-FFF2-40B4-BE49-F238E27FC236}">
                <a16:creationId xmlns:a16="http://schemas.microsoft.com/office/drawing/2014/main" id="{8E91EE3A-F45A-734E-80E1-F9917BDDF125}"/>
              </a:ext>
            </a:extLst>
          </p:cNvPr>
          <p:cNvSpPr>
            <a:spLocks noGrp="1" noChangeArrowheads="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Auditing Physician Agreements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3">
            <a:extLst>
              <a:ext uri="{FF2B5EF4-FFF2-40B4-BE49-F238E27FC236}">
                <a16:creationId xmlns:a16="http://schemas.microsoft.com/office/drawing/2014/main" id="{8840F6BE-ADFF-624C-B592-6DE0E9F6C7C1}"/>
              </a:ext>
            </a:extLst>
          </p:cNvPr>
          <p:cNvSpPr>
            <a:spLocks noGrp="1" noChangeArrowheads="1"/>
          </p:cNvSpPr>
          <p:nvPr>
            <p:ph idx="1"/>
          </p:nvPr>
        </p:nvSpPr>
        <p:spPr>
          <a:xfrm>
            <a:off x="304800" y="1143000"/>
            <a:ext cx="8229600" cy="4525963"/>
          </a:xfrm>
        </p:spPr>
        <p:txBody>
          <a:bodyPr rtlCol="0">
            <a:normAutofit lnSpcReduction="10000"/>
          </a:bodyPr>
          <a:lstStyle/>
          <a:p>
            <a:pPr eaLnBrk="1" fontAlgn="auto" hangingPunct="1">
              <a:lnSpc>
                <a:spcPct val="90000"/>
              </a:lnSpc>
              <a:spcAft>
                <a:spcPts val="0"/>
              </a:spcAft>
              <a:defRPr/>
            </a:pPr>
            <a:r>
              <a:rPr lang="en-US" altLang="en-US" sz="2800" b="1" dirty="0">
                <a:solidFill>
                  <a:srgbClr val="333333"/>
                </a:solidFill>
              </a:rPr>
              <a:t>Auditing Surprises and Vulnerabilities</a:t>
            </a:r>
          </a:p>
          <a:p>
            <a:pPr lvl="1" eaLnBrk="1" fontAlgn="auto" hangingPunct="1">
              <a:lnSpc>
                <a:spcPct val="90000"/>
              </a:lnSpc>
              <a:spcAft>
                <a:spcPts val="0"/>
              </a:spcAft>
              <a:defRPr/>
            </a:pPr>
            <a:r>
              <a:rPr lang="en-US" altLang="en-US" dirty="0">
                <a:solidFill>
                  <a:srgbClr val="333333"/>
                </a:solidFill>
              </a:rPr>
              <a:t>Medical director timesheets</a:t>
            </a:r>
          </a:p>
          <a:p>
            <a:pPr lvl="1" eaLnBrk="1" fontAlgn="auto" hangingPunct="1">
              <a:lnSpc>
                <a:spcPct val="90000"/>
              </a:lnSpc>
              <a:spcAft>
                <a:spcPts val="0"/>
              </a:spcAft>
              <a:defRPr/>
            </a:pPr>
            <a:r>
              <a:rPr lang="en-US" altLang="en-US" dirty="0">
                <a:solidFill>
                  <a:srgbClr val="333333"/>
                </a:solidFill>
              </a:rPr>
              <a:t>Real Property leases with annual increases</a:t>
            </a:r>
          </a:p>
          <a:p>
            <a:pPr lvl="1" eaLnBrk="1" fontAlgn="auto" hangingPunct="1">
              <a:lnSpc>
                <a:spcPct val="90000"/>
              </a:lnSpc>
              <a:spcAft>
                <a:spcPts val="0"/>
              </a:spcAft>
              <a:defRPr/>
            </a:pPr>
            <a:r>
              <a:rPr lang="en-US" altLang="en-US" dirty="0">
                <a:solidFill>
                  <a:srgbClr val="333333"/>
                </a:solidFill>
              </a:rPr>
              <a:t>Defining </a:t>
            </a:r>
            <a:r>
              <a:rPr lang="en-US" altLang="en-US" i="1" dirty="0">
                <a:solidFill>
                  <a:srgbClr val="333333"/>
                </a:solidFill>
              </a:rPr>
              <a:t>set in advance</a:t>
            </a:r>
          </a:p>
          <a:p>
            <a:pPr lvl="1" eaLnBrk="1" fontAlgn="auto" hangingPunct="1">
              <a:lnSpc>
                <a:spcPct val="90000"/>
              </a:lnSpc>
              <a:spcAft>
                <a:spcPts val="0"/>
              </a:spcAft>
              <a:defRPr/>
            </a:pPr>
            <a:r>
              <a:rPr lang="en-US" altLang="en-US" dirty="0">
                <a:solidFill>
                  <a:srgbClr val="333333"/>
                </a:solidFill>
              </a:rPr>
              <a:t>CME (on site vs. off site)</a:t>
            </a:r>
          </a:p>
          <a:p>
            <a:pPr lvl="1" eaLnBrk="1" fontAlgn="auto" hangingPunct="1">
              <a:lnSpc>
                <a:spcPct val="90000"/>
              </a:lnSpc>
              <a:spcAft>
                <a:spcPts val="0"/>
              </a:spcAft>
              <a:defRPr/>
            </a:pPr>
            <a:r>
              <a:rPr lang="en-US" altLang="en-US" dirty="0">
                <a:solidFill>
                  <a:srgbClr val="333333"/>
                </a:solidFill>
              </a:rPr>
              <a:t>A contract for a muffin - incidental</a:t>
            </a:r>
          </a:p>
          <a:p>
            <a:pPr lvl="1" eaLnBrk="1" fontAlgn="auto" hangingPunct="1">
              <a:lnSpc>
                <a:spcPct val="90000"/>
              </a:lnSpc>
              <a:spcAft>
                <a:spcPts val="0"/>
              </a:spcAft>
              <a:defRPr/>
            </a:pPr>
            <a:r>
              <a:rPr lang="en-US" altLang="en-US" dirty="0">
                <a:solidFill>
                  <a:srgbClr val="333333"/>
                </a:solidFill>
              </a:rPr>
              <a:t>Board retreats</a:t>
            </a:r>
          </a:p>
          <a:p>
            <a:pPr lvl="1" eaLnBrk="1" fontAlgn="auto" hangingPunct="1">
              <a:lnSpc>
                <a:spcPct val="90000"/>
              </a:lnSpc>
              <a:spcAft>
                <a:spcPts val="0"/>
              </a:spcAft>
              <a:defRPr/>
            </a:pPr>
            <a:r>
              <a:rPr lang="en-US" altLang="en-US" dirty="0">
                <a:solidFill>
                  <a:srgbClr val="333333"/>
                </a:solidFill>
              </a:rPr>
              <a:t>Advocacy activities</a:t>
            </a:r>
          </a:p>
          <a:p>
            <a:pPr lvl="1" eaLnBrk="1" fontAlgn="auto" hangingPunct="1">
              <a:lnSpc>
                <a:spcPct val="90000"/>
              </a:lnSpc>
              <a:spcAft>
                <a:spcPts val="0"/>
              </a:spcAft>
              <a:defRPr/>
            </a:pPr>
            <a:r>
              <a:rPr lang="en-US" altLang="en-US" dirty="0">
                <a:solidFill>
                  <a:srgbClr val="333333"/>
                </a:solidFill>
              </a:rPr>
              <a:t>Expert witness</a:t>
            </a:r>
          </a:p>
          <a:p>
            <a:pPr lvl="1" eaLnBrk="1" fontAlgn="auto" hangingPunct="1">
              <a:lnSpc>
                <a:spcPct val="90000"/>
              </a:lnSpc>
              <a:spcAft>
                <a:spcPts val="0"/>
              </a:spcAft>
              <a:defRPr/>
            </a:pPr>
            <a:r>
              <a:rPr lang="en-US" altLang="en-US" dirty="0">
                <a:solidFill>
                  <a:srgbClr val="333333"/>
                </a:solidFill>
              </a:rPr>
              <a:t>Clinical research</a:t>
            </a:r>
          </a:p>
        </p:txBody>
      </p:sp>
      <p:sp>
        <p:nvSpPr>
          <p:cNvPr id="8" name="Rectangle 2">
            <a:extLst>
              <a:ext uri="{FF2B5EF4-FFF2-40B4-BE49-F238E27FC236}">
                <a16:creationId xmlns:a16="http://schemas.microsoft.com/office/drawing/2014/main" id="{10041628-06A2-6C41-85AB-AC1544C118FD}"/>
              </a:ext>
            </a:extLst>
          </p:cNvPr>
          <p:cNvSpPr>
            <a:spLocks noGrp="1" noChangeArrowheads="1"/>
          </p:cNvSpPr>
          <p:nvPr>
            <p:ph type="title"/>
          </p:nvPr>
        </p:nvSpPr>
        <p:spPr>
          <a:xfrm>
            <a:off x="0" y="0"/>
            <a:ext cx="9144000" cy="685800"/>
          </a:xfrm>
          <a:solidFill>
            <a:schemeClr val="bg1">
              <a:lumMod val="75000"/>
            </a:schemeClr>
          </a:solidFill>
        </p:spPr>
        <p:txBody>
          <a:bodyPr rtlCol="0">
            <a:normAutofit/>
          </a:bodyPr>
          <a:lstStyle/>
          <a:p>
            <a:pPr eaLnBrk="1" fontAlgn="auto" hangingPunct="1">
              <a:spcAft>
                <a:spcPts val="0"/>
              </a:spcAft>
              <a:defRPr/>
            </a:pPr>
            <a:r>
              <a:rPr lang="en-US" altLang="en-US" sz="3600" b="1" dirty="0"/>
              <a:t>Auditing Physician Agreements</a:t>
            </a:r>
          </a:p>
        </p:txBody>
      </p:sp>
      <p:sp>
        <p:nvSpPr>
          <p:cNvPr id="217092" name="AutoShape 8" descr="data:image/jpeg;base64,/9j/4AAQSkZJRgABAQAAAQABAAD/2wCEAAkGBxQSEhQUEhQWFRUVGBcXFhcYFRYXFxgWFRUXFxQUFRYYHSggGBolHBQWIjEiJikrLy4uFx8zODMsNygtLisBCgoKDg0OGxAQGywkICYtLCwsLCwsLC8uLjIsLDQsLCwsLCwsLCw0LywvLCwtLC8sLCwsLCwsLCwsLCwtLDQsLP/AABEIALcBEwMBIgACEQEDEQH/xAAbAAABBQEBAAAAAAAAAAAAAAAFAAECAwQGB//EAEIQAAIBAgQDBQQIBAUDBQEAAAECAwARBBIhMQVBUQYTIjJhQnGBkRQjUmKhscHRM3KS8CSCsuHxBxaiFUNzwtJT/8QAGgEBAAMBAQEAAAAAAAAAAAAAAAECAwQGBf/EADARAAIBAgUCAwYHAQAAAAAAAAABAgMRBBIhMWFBUXHR8BOBkbHB4QUVIiMyofEU/9oADAMBAAIRAxEAPwD2Gmza2pK16QFqgkVqelSoBUxNJmtSIoBbilSpUBg45ipYoWeFM7jl0HNre1bpXFZBif8AEYT6vEp4pIl59ZI+t+Y53+folcj2i7PMH+kYS6yKczKvM82X16rzv8+vDVIrR6Pv08HwcuIhJ6rVdvquSeD7RSYmBkiypigPKfaA8xjvoG9Dt+NB/DjfC31WNTQHyiUryP2XFv7GggFGM+sh+qxieJkByiQjd0PJvT/mpBlx2jWixqbHyiXLyP2XFv72HUoRhdpW+a84nK5udk9fk/KQY4B2kYkwYgZZ18KlvCGbkrnkdtef5twvtSyzNBjQI3v4WtZRfZT6dG+fWgrSrjP8PifqsWnhSQiwe20cnr0Prp0NRlEv+Ex/1cqaRTndeiyH2kPX/mqujB3uvG3zXHBdVZq2vhf5Pk6XtficIxSDEEhm1VwP4d9AxPQkWtr623rnDIYP8JjhngP8KVdSnR425jqvL1GhgZcv+D4gCFH8KYamO+xB9qM/hsdtJozYcjB4xTLA+sTrdit9nhI1I11XlfmDYzCGWOXfr9488ETnmlfbp9pccjknCDuMSO/wcuqONbX2eM8m+78R6xcNghrbE4Gb5EH/AESD4XtyI0M8I7PTxl4JMkuEbUZiQwvqGQAXVr7jQcxRfg/Z+LDo8YLSI5uyyWZfgtrdNedqpKvBc/Xnhl40ZPj6cco5fh2BliYNgx9Jwk9wyMRa2zLIG0Vh1+dHuF9lxBM0kcrCNhrCQCDfdWJvcC+ml/Xr0CqALAWA5DQClXPPESl638fM6IUIx9beBlwHDIYL9zGqX3sNTztfe3ptWulSrBtt3ZsklohU9NT1BIqVKlQCpqemoB704NRAqVAKlSpUAr0qY0qgD0qlpSoBUqVKgFTZtbUg16QFqAVudPWTiHEY4ADI1r6Ko1ZjzCjnWiCZXUMhDKwuCNiKnK7XIur2Od7U8UxOGeORFDQDzC2pJ5OfZHQjnv0ozwriUeIjEkZuNiOanmrDrWmZFZSGAKkWIOoIO4IrheJ8Nk4fJ3+Hu0JtnQ30H2X+70blz9eiChVjk2l058eTnm505Zt49eDvAb0gLVh4PxWPExh4z6Mp3U9D+/OtEWLRmZFdSyWzKDcrfa4rBxabTWxupJpNM4risEOKld8G2XERm9h4e8tu8Z+0Px/GsBdcfp/CxqbeyJsvI/ZkFvw/pO9qezLM30jC3WZTmKrpmI9pej/n+eEcGfHxiZkOHxCkXcgqsoGz5R4lYW3t/t9GFSOVO+3xXmn644JU5ZmreT8mYBIuNHcYn6rFp4UkItnI2jlHX1+XQ6cLhZMVfC4uNxLECI5wpOXmFkbZlPI319+tdP8A9vxPkbEATSoLFyMua22ZQbH40YvWMsSl/FfZ8ccG0cO3/L/Vzzyczw/s0zQdzjGWQKfqyt88Y5gSHcbaW/Sx7BYRIUWOMWVfKLk2vvqdavpVzTqSludEacY7DU9NSqhcVKlSoBU9A+E9pY55pILESxu6lRd1yqLrJnUZVDDkSDcEUboB6VU4kvbwZSeh0v7jy50HbjhXSSJwRvkdPn9Yqj8aAPXpXoGO0MHtPNH6yQEr8ZIxl/GtGF4rHL/CxOHk9A1j8RmP5VFwFL0gKz3lG8Yb+Vwf9QFUnEN7ayIOioW+bLf8LUuDY8oXQnXkNyfcBqajmY7DKPXU/IaD5/Cs0WPhGgdVPO/hJ9+bUn31sSQHYg+43oCVKlSqQKnWo05NAK9Ko09ATJpA3Fc/2Y7QriVySWWZdxya3tKPzHKugq04ShLLIpCams0RAU9ZeIxyNE6xMEcjwsRcA/3z5VzPZztC6P8ARsXdXByq7c+iuefo3P8AO0KTnFtdOnUrKqoySfXqdHxbhkeIjKSD1UjdTyZTXJYLGTYCbuprsjG4I2kH206SdR7XvsW7m+tqx8T4ZHiEKSC4Ox5qeRU8qtSq5VllqiKlK7zR0ZfBKsiq6EMp1BG3/Ncv2pxWJw8olFnw9spjt4bHRhJ7+TfD3twXC4rDTGPKZIzqW2VlOme58sg5jnbXkT1siKwKsAQRYg6gg7gip0pTvpJFdasLapnniQNGy4rh13RiA8W7ITvG6jdeh5fjRiDswe/TExu2GJGZ4tHIY+ZQQbZT0N/0HR4XCJEuWNFQdFAHxPU1bVp4mT28OWuSIYeK3+1+CeemNRp71zHSKlSpUAqanofxfiyYdVzBneRskcaC7yPYmygkDYEkkgAc6A1yTqrKpZQz3yqSAWyi7ZRubDesnHMRLHBI0AVpVUsiNez5dWUWINyoNvW1AuNGfExlhhpYMRhSs8BYxsrkXzRh42I8S5lK+oofwztCDO2PnhlGHkQRQTBc6xIrfW94q3ZMzjzWtZVoA5huNR95BIHkaLHACMkr3UbqlwgG4d/F6XSgve4py5mXiAmEjZVw/dJAiBvBlZyFlutrl77nQVOHhXericNEb4eW2Kwc6eJI5S1ygcaC0gzAdGajjcFeXLJJPNFIyIsywTERMwGuXMt11J1XKaADJiBnjx2FhkAVnw2LgWMd5YMTmyJozo+ul7hzXX4WbOitlZMwvlcAMPRgCbGq+H4GOCMRxLlUX01JJJuWJOrMTqSdTVrTC9hqeg1Px5D42oCUlCuIDTxWt6/p60RIZuYX3at8zoPkffUBhhvbXqdT8zQHI4mI3uqEfeNx8vb/ABFDcXg0bzqG/mVX/Fxm/wDKu8kwoNYcRwtTyqCTiY8Nk/hSvF/JNJGPgj5lNbE4vjovLiGYdJYVcf1xa0WxPAhy0oZNwaRfKSPw/KosC2LtpiBpJBDL1ySZT/Q4qxe1uE/97DSQn7Xd6f1R0InjmHnUOPVQazCZRujp/Kxt8jpTKSdtgOMYOX+Diyp6GT9Jb0YSOW10mRx95P8A7Kf0rzFoYX3ZD/8AJGAf6haknDWXWIun/wAUtx/S1LEHp/ezr5oVf+ST9HA/OqzxMDzxyp70JH9S3FeeR8bxsO2IJHSaI/6hRLCdvMUPPDHKOscgv8jrTUHXnjUH/wDVP6rfhT1zI/6iR+1hZr8/Bf8AGlS4Nnajs6S30jDXWVTmYLoWI9pfvenP377ey3aNcSuR7LMo1GwYD2l/Ucq28C4wmKjzJow0dOan9R0NBe0/Zti30jC3WUHMyrpmP21+91HP379qeb9qro1s+3D4ONrL+7S1T3XflcnW0F7RcBTFpyEi6K9v/Fuq/l8xW3hUkjRL9IULJ7QBuD66bX6VtzVzpypyunqjoaU42a0YA7JtiVQx4lCAmiuSLmxtY8z6Nzo+WqBNNUTlmle1hCOWNr3Jk1Glenqpca9NSqEkqqQCQCxsoJAud7C+50NATqjGY2OFc0siRr1dgo+ZNX1yfZXDpiXxGJnUSSrPLEoYZhCkRyqiKdFJGpI1N6AKcS7QxxxJOhWWEyIjyI6lY1c5e8JF7gErcetVYrtZAjG4lMav3bzrGTAj3y2aT0bQkXAO5qPE8LhIbxNEF+nP3LZFAzMUaxbpYA6jnWbsrEsmEkwM4GbD5sNKNsyEfVyD+ZCDfregMPF+ImXFzwN9KbuhH3UOGLRl86BmmkmBUKoJCi7AaHeqI8PiiyXYS4rBP3qxFyXOGnVk7qSYqEaWymx9NetGMB2bLRQ/SHZMRCpiE8MhV3iViEz6Wa6gEgg2N7UX4VwqPDhhGGJc5nd2LyO213dtTptyHKgBqTYnEzQERS4aGJi8neMgaU5SFiCIxutzckkbC1E+FcLTDq6x5sryPJlJBCl9WVBbRb3NvU1qeUDTn0Gp+Q/Oo3Y/dHzb9h+NAT0UclUe4AftUO9J8ov6nwj9z8retOsQBvuep1Pw6fC1WGgKu6v5iT6Dwj5bn4mrFUDQCw6DSlTM4BAJAJ2BIBPu60BK1PaoLKCzLzUA/wBV7f6TVlGQRIqBWrKVQSUNHVTwCtdqpxM6RqWdgqjcsQBroNTQGKTBA8qwz8HVuQrZwTiYnEguueJyjBTcW80bC+uqFT6HMOVEClSDkMT2aU7C1DJezTLqpI/D8q9AMVQeAUJPN5MJiU2JI6HWheJxBv8AWQqfUCxr1GfDC21DJuFqeVWiirZ54MVF9mUegc/vSrtW4An2RSq1kRcM8P7NJDP30bul/wD2wRlF/MpPtLfYaWo/mvVdPVZzlN3kRCEYK0SRFNTg0xqpcVKlQ3hvHYJ5JIopLyREhlIKnQ5SVzDxKGBFxpcUASp6x/8AqUff/R7kS933oFjYpmykg7Eg7j1Fc3x/iOIP0/CrpL3Pe4UoCGaIjLIo11cMGGn2hQGzinaNExcEQliaOXNFIqupkjlbWJjY3ANmX0JFCeJYWTExSYWFjHLgHDR5yZZZLJmw8iykgqW8QOh6UuKSYCThloTELoPo6plEont9WqgeLvM+h573opw3BTSSYXGMvdS900WKja4LDdSoHMOLi/JqAJdmsUsuFhkQswZAbuxZ83th2O5DXHwrBiuCTxTviMFJGplsZoZQxidhoJFKao9t9DeiHDuBQwSPJGGBcsSO8coC5zPljJyrci+goi7gC5IA9aAB4Tg0rzJPi5Edor91FEpWKMsLFyWJaR7aXNgOlHAP9/8Aeq+8J8o+LafJdz8bUu4v5jm9D5f6f3vQC7+/lGb3bfFtvlc+lLIx8xt6Lp823PwtVtMT1oBkQDQAD3VKou4G5A95tr0rDFjHPeAKbqwAuLKFJsGt5iALk9bGxqyi2VckjfWPE48KUyjOGOUlbGxNgtz5RqQNTzFZZp2bwHxqcrKQuXvAjAyoATrpYjrc++tNkkuqro4IdspUgAeEXIHiuduVXULaszc82kfXr5EwzuzhWC5CFHhvc5Va7eni2Ftt6z4NQzNnW/eA762KMVkQHoG8Q9/pWqPCE6u3jtYshK5gPtC++/uvWmOMKAALAcqhzSVkFBt3ZjwilZXBbN4EsfaAzPYN1Ou/Ot1RJAuTYcyfdzNQinV1zRsrjWxVgQSOVxeqSd3c0irKxbVbyqCqkgM18oJFzYXNhzsK5HDzyxwCKdsvdTqmJZWfN3LozLKZbgkM5jzOAthn2sTWrH4K86RwSa5DOgZmcRSxMgRrm5VJFeRCOYuRzqpY0cV4ywfukHd2ljjlkNrokw+qmRTcMrNeME7NuCAay8QWZJ4kJM2R+/hzZFaQKjxzwEgKmdRKsiXtexHsk1sm4W+IkzzKI17p4XjDBzIsmpzEAZcrAFSNdW2vRpYwAAdcuxOp2te/X96ADJG8mLSaNDGgRo5jIpQygm8YUb3QhtSLWkIF+Ru1PSqQMBUCKseqpGsKAol1NVFKsqnFlgjGMAvY5QTYFraa1cqZ5pWBIETMOoKWOnq16VX4WNgi5yC9hmI0Ba2th76VAEiaanNRqhYlT1CpUA9eY4VDiIiuHhlOKixOJaPELZI4s07mzyto6kHVAG+FenUL7O8KOGiKFg5MkslwLW72Rny762va/OgOafFT4h4z3QTiGCbM0dysc8Egyyd3IdMrCxF9itFYuFz4jExYqcfRzBcRxKwkZlcfW98wFtfDYC9st766dJVPfg+Xxe7b4tt8taAqi4ZCshlWGJZDvII1DnrdgLmtDygaHfoNT8hy9ahkY+Y29F0+bbn4WqxEC6AW/vegIeI/dHwLfsPxp0iAN9z1Op+fIeg0qdQaYA23OlwNSM1wCQNhodfShFyyqpsSieZgPebfH3VDC4xXLBd0JU9ND1Gmosbb61UI3V3y5DmOa5JzAWAtlA1GnUb1dR1syrlpdF8mIUW1vm8oUZifUW5ajXbWsTTlnXUd0911FyJEzXFiBlOh3vqnrUXL5ioUEplBMfhOR73RQxsGuinfY6WNqnDgb5r+BWIYJ7SstrPmBIuctzvrz3vdKMdzNuUnoUhr6yMoa3dvmjLAMu9jcBQwINjvpV0WHL6taxDxsLFc0ZvkNt1I/JjW6KIDbc2ueZsLAk86tFVdTsWVPuZo8ENC5MhFspcKctuYAAAPrvWmsHEOMQw3ztqADlAJOuiDoCx0FyLmsOP4nJZo3Aw75RLnLBx3COv0gqQNJFQ7WI8Sm51tm23uaJJbBjE4lY1LOwUDmfQX0HM6HQULxvHlCN3dxJmhS0qOmXv5FjSVlYAslydtytrg0C4jE5ZUbMqS5ZML3rvK8eJgZWjeQm5RJMwUrmIFgNC5A6DE8PGJEMrLkOUrLG41MUqgvC1tmDhCDyKetQSZOPxSiMKXWYmSNkjKZTJ3d3kQ5bhwFXMFtc5LXN6XCNcRnUly6fXMIjDEuX+GApF2kuTuWIA5aCimG4YqMrFpJCoITvHLZQd7dTYWzG59dTW2gMxwS973uobIYztZlzZlzC2uU5rfzt1qzDYVIwRGioCbkKoUE9SAN6hjsWsa+J0QtcJmOhaxIFt262HIUDTtMHigZWijMgk7x3OaONoSqyoLMuds7ADUXGvoQOkpUN4NxBpQwcWZTocrIJEO0ixuc6C9xr9nQkUSoBU4pqTmpBE1mw+LjlvkdXsbGxBsfXpQrthxb6PAbHxyeBPS/mb4D8SK8xhnZGDIxVhsVJB+Yrsw+EdWDle3Y4MVjlRmo2v3PZWi6VWRXCcL7bypYTKJV6+V/mND8vjXXcM7RYfEWCuAx9h/C3w5H4E1Sph6tPdacGlLF0quzs+zNtqatBjFNWGY6rF56VAihyzkssaEkggu29hfVb877f8AFFSKoWKqV6jKcuupHoLmq7sfuj4Fv2H41JBc7hdSQB61DvCfKLerafJdz8bU0cQBvuep1PzO3uFW0BX3F/Mc3ofL/T+96tqqfEKgJJ2BJA1NgL3sOVZ+EYhpIg76MdSOgbVQP8pWrZXa5XOs2U2MwAuTYDmdqct1/u+1ZOKEd01/u30vpmHLnWN1IVlKsIW0UnzxnkQu+QGxF9V921owurlZTyuxtxuNEYbTUIzi+xC76+lxf0NZMfCVIZ3urDu30C6SGysttrNbe9gTrVpR5MmZchQ3YnKVbQqyqAblSCd7cqvjwai25A8oZiQOWgPpprVk1Eo05mfDZwQ+W5I7uUbeJDZZBfl5vgR0rZPhlcgkajYgkHXcXUg29KtpVm5Nu5ooJKzIRRBRZQAPT86Ur5VLdATy5C/OhZ44Mne924gJ/jeAqFOglK5s3d/ettroNaHYeCWWB5C7HFxO6ugdhCWjb+D3NyuSSOxuQT9YDfaqtlzfguPd7FC0Sq7zXygMQgsudizlb2UEA2U+I2tvbFxjiEhZUkvEqun0gIxIaCVsqSxygKwAdQrDSys19LGp4LAFzmiJRLjE4Z7XCmdW76B47glbktbT+JoQVFE4+GFmdsQUkLp3WQJaMRkkspViSxa+tzsBpveAY4OGqHxWGZT3OIvKCL2BcBJkzciGCuP59PLWtOHNJHD9IIMsRuWXZjlZGuCPK6k3X19AaJioyyBQSxCgbkkAD3k0BnwPDoob92gW4Avck5Rst2JIUX0GwrVWDFcSsyJEokd1Mgu4VAikAsXsb6sLWB+FTI7+Ei7Rl1IurgsjWtcMpsSDrQDYjisanKp7yS+Xu4yrPexOoJATQHViB86HYrihkylWeKO7o9kUz9+rADDqjBtbZySARYA3A1rNgsOWhgkjRRiMK3dSILDMNExCXPJhaRb72Q86JYjgatK0mZlzZHsuhWZAyCZW6mNshBBBAHxAD4DHyd+GmUtJCrxSqoVpVjkKSQzhEvmuoCuEB8Q0FhWiPhZmnklAMUTFHjJXJMuIRSpnVHU2DI2QhwL5Ntb0agwscIuNzclmOZ2J3ux1Ow02FgNhQzE8YaQlMMucjQte0anndh5j91fiRS4NNo8OXllkLuQAzuVUBVuVXQBVALMeuut65yXttP3rMmDaTCLvMpNyOZUOFDW9L360Zw/AluHnPfONRmHgU/cj2Hv1PrRHEx3Rh6H8qAswfEopEV0cMrgMrDYgi4N6tDg6gg+6uL4ZwBVwWeEyh2VwVzllOrJYI1woAGgFtq4cdp8ZhD3EzGzeHOfPlIOl9m5WO49KdbDpcLdr+LfSMQxBuieBPh5m+J/ACgeamBBF1NxVuGyeLPfawtyJO5t0r0dFwyLJqkeTxEavtX7TRs3DAZwDEwc2F18rA21tfloflWKSNlNmUg9CCD8jVs2DygOjAgmw+1c8tOdqjNxCRkyObgG+o8Wmlr72qyv01Ik49VZ/16+Jpi4zOoAWaQAbDO2n40qHa0qn2ceyIVafdnt0cSwJpbcXJOpvufU+nOrI5bi50353t7+h9KzfScvhltcaqx2P7NasKlsScsfhhB1YaFzfUL6ev9jzJ68LYTECQEja5HvtzHpTstvdTxKqAINNNB6Cw/UVIGgK71GUEggG1xoamy2pr1KZDA3GZZMgSKK6TAoSN0ZrA5gBta+tFSArLbYjLb+UXU+7cfEUwiIJs1lJvYDXXfXpz+NTAVAToBzJP5k/rWjmrJGUYNSb8P6HxEIdSDzttvoQf0qyq4ZlcZkIYG+oNxobHUeoNCeM4zERzwd13bRyZ0KvdSZQM6gSC+W6rJa4IuoHO4zuaWDIcEkXFxa4vqL7XHwPyrOeIR5mQOrSKCe7VlMmgvbLe9/3oBieKIMRHJrDIw7iaNwFcK5+plG4kVZGC5lJH1p10qsW+hphxGy4qMIFXI5yzpb64SWsULXYvfUEg6kihJvj445jjxGRfozldy3eLG5yrMwtYC5BK8gSb3FqxYOWCOIyyqrYyItmBNpmm1tGp8xV9AoF1ykWFqNYPhYVJons0UjOVSx8KSi8kZ6jOzkdAwHKt0cCqFsPKAoJ1awFvMdagAT/ANKm7hsKO77koYxIWbvEiYFcnd5crMqnKGzAGwJHImYcIiMzKLM4UMbnXILKSNr20vubDoKuqj6dH3ndd4neWvkzDNbTXLvzFAaKH43iSqxiVlExUNGJLhXJJAAI1Y3XUC5FxprWLG8Rdja7RxrJJG5SzSs6mPuo41IPnDMTYXGXcXvQpJG7wllH0vDsHAuhmmwkl7xsUFmdVzaD2o118VyAcPFDK0a4YpaSPve8dWICXCqBGCpLEk3uRa2vShU2IY4qM4gC0bCJ1veLPLrhcUqt5bnvIiDqGYakAGteC4SS7SIWiXMZIWy2dRMbzwvG48hdQ9jY3flaimE4eEzliZHkILswGuXyKFAsFXkOpJuTrQAp+DEPIixQvFmE0XeoGRGa4nhUbpcgOGAOrtptRDhXDu6MjnIGkKkrGuVFyiwsPabXVtL2GgtRGlQCtWTiHEEiUliBb+x7z6c6r4pxJYhzJJsANSW5Ko5n8qwYDhzSMJZ9x5V3VPd1bq3ytUElKwSYo3kukX2NmcffI8o+6PieVGcPAqAKoAA0AAsKvEY5U4SpRBC1RkGh9xq/LWKfGLew1tUgsw0IjRVUWAH+539Sa81xmOwk8zLi87Q5ns6C99QEOXUjQC5G+XbWul7a8b7mAqps8t1HUL7bfI2+NeYZ678Lg41YOU/cfMxmPlRmows+5u4n2Zkw477CuJ8OdmXWw6Mp29xrBh8Yr6Hwt0O3+3uNbeF8Wlw7ZomtfzA6qw6MvP8AOik/DMLxAZoiuFxPNGNon65Dy934c6rUoVcM80Xdd/MtSxNHFrJNa9n9GBWW1TE5PmAb37/Bt6GHFvBI0MwByGxswYf5WBt+NEIyGF0Nx+I94rso46MtKmnPQ4cR+Gyhd0tV26/cs8H3h6WB/G4/KmqulXfY+Z4o9iweNWdXeQBYrjKXsLj7RvyOlq3riEQquwbynl6C/wCVcPxOVsWF1ZQVd4owt0yx5gTI9/Mcp5EDTrQ/gXaQQjupzeE6XPsXPL7t+XLlXlj2Vz0KTD+PMWYAKdc3U3I92lZUmbESDJcRowJbbMynQL6dflUX4fI9laS8Q5e0w5Bm6etFRliXkAB/wAKElrCqnTpUY5CQSwsOQ52+961DB4oSFrbKbA8jpr8jQFeMlZY2K2uBfYnQHxWA3Nr2HW1MmEXRmJkO4LWI9Cqjwj3gXrU6dKHwZ0HdqlwpsrMQFybqLC7EqDa1h5d6kgtjOSUj2ZPEP51sHHxGU/BjS4tg++iZVOVtGRvsyIQ0beoDAXHMXFKPDHMGdixBuLeFQbEEhRvoT5id61CgKMbgI50CzRo40NiLgMOa3299a6H8QxTK0cUWXvJcxBYEqqIBnfKCMxuygC483pWDjcMixESyd7C9kl8Kq8echVmjZLCysQSCL21vpYgdBWFeKoXyqsjDNkLqhKB72KludjoSAQCDci1BeHxNLh5JJZmTExmRXYSMqRPEWAHdXyZCArajxBr9LNHhC6Blw8w75BJZcXJFGkkozSBkDgx+Ik+FW3J3qAJOLyyKXjYuQzBosiiFEVyrLJMbEOFU3sxIPs2q3gWARoXga5MUhdJb+MrJ44J1c65sjZLnfIwOmlbIOArkCu8jZlHfAMVSV8oDuyjbMRcgEA3N73NFwLaCgBGF4OxWQTsCzTCVXjJQgqiKrfdY5TcajxEbUQwmCSMHKCSSSWYlmJNgSWOuwA9wA5VopUAqemp6AVD+LcSES8ySbADzMx2VfX8t6nxPHrChZjb8TroABzJOgFDuE4Bnbvph4j5V3yKfZ955nntsKgklwzhzM3ezaudgNlH2V9Op3PusAaApwKcCpAwFStTO4UXJsBQeaZ8QbLdYuZ2L/sv50ILcVizJdYzpsW69Qv71RFhgo/WtaRhQAosBXM9u+K9zB3anxy3HuT2j8dviavTg5yUV1KVaipwc30OH7S8T+k4hmHlHhT+Uc/jqfjVWPdBGqLY+u9rbnfS5/vSsEchU3U2I/UWNWEvM3U29wAAr76gopJbI8z7RzzN7stwfdEEOSCToeVun9jlVbwakL4wOlumulz86oZCNwR7xamBq5m2rWaK58GrcrHqP2rAVkhNwdOo2oyMRfzjN67N/Vz+N6l3at5T8G0Pz2P8AelZVaEKm+h0UMVUp7O67GNeN/aQX5/3alVjcP+6w9NR+FKuL/hl3PofmUOz+AXw3H2gFyzBVLZo2JAzWKkFeov8AhW3sv2bM1sVjPq8OniSNva6M4/Ic/wA+1Ts1h8UYsVNABKVViCToxANnXZiNrkcq5TtHxpppnj8qQsyhNrFTbMw6ka+46V8w+qdCO2ZEpVo8sW2oPeD1I2+FHMPjggBLZ4W1STfKOQY9Oh+Brh+0mLhKSyfVjMVaNlcmQk6yd4t9BvoQNbWvW3/ptJKySySeHDGxjzaXt5pNdlP4/mB07TtiTljuIh5n5t6L6etGMPAsahVFgKyHGxoqspBjO7LYgdDpy6nlW0GoJFUJF5jf86qbFgNksc3IdV+1fpV96kgwrHI/mYIPspq3xcj8gPfT4LwM8ZJNvEhJJJRuRY6khgw9xWtjLWLK7SK2UIEzDU3ZgRYrYaAXCte5PhGgoBuJ4V2MckVu8iJIDGyurCzxsQCVvYEG2hUbi9UYpZcQvdtEYkJHeF2QsVBBKxrGzea1rkiwOxopTg0Bjfg8BkaRokZ3KliVBuUACnXoAPlW+o09APSpqVAPT01KgHrPxDGpCmeRgo2FyACTsNajisckYJYjTfWwHvNeY8TjXi+PRc791Ba6EWRtyXA6eUXPrS4sdfwlDjJO/f8AhKfqh9rkZSPXl0Hv06hRaqsPEFUKosBoKuAoiRwKhPMqLdjYVXjcasQud+Q5k9AOZobGrSHPJ/lXkvr6n1oCbhpjd9E5J16Fv25VsVbCmRadjQFbsACToBqT0AryDtJxM4md5PZ8qDoo2+e/xrue3nE+7h7pT4pd/RBv89vnXmbV9b8Po2TqP3Hw/wAUr3aprxZA0lcjYke42qSWuL7c/dzrZiu6YFl8J5LbqdremutfQbPmRjdXuZpcUz2zeK19+d9zp7hUMqnY29D/APr97UpYSNSNOo1HzFVVCS6EuTv+okyEbj+/Q86a9OkhG23Tl8jU7qfun01Hy3FTciyewlmYbMR8TT03dHkVP+YD8Cb0qXQtI7jjHGcSsucMVCG2VbmNTzjY7Ow5/hTcSwMfEk76C0eLQWZTs4+y3Vejbj8KEY/tGBFI0sjM8i5MlrINQcw11bS+w1JN6I9heFvEWxuKPdLlIRDuFa2rdWNhYf2PMnrjHwXsc7MZuIARxR6iPMDmI5uRoR6c/wAz2JxyYoBAxjiuyqqlRYIoPey39nUWHodb1r4rik4hh3jw75JVIcK4tmy8iOam9rjY2+Pn8eL7p2E0YzJcOj3FjbqpB9QQaAPcP4xJgpCsguhsXS4IsRcOh22+BruOH4gIivGc2HcBl6oG1BA+x6cvdt53wPgsvFJe9kGTDCwFhlzhQAqoOSAAC/616xBh1RFRRYKAAOQA0AFAivuFJDDe+YNfX59LcqvvQ9lMJutzHzUalerL6enyrLjeKFz3eGIZju+6oDz9T6VBISXGAyd2NSBdvu6iwPv1+VWyuB8KHYLDLAthqx1ZjqSeZJoJ2k7QCEZFOaV9FH6noBzqQdXHIGAI2OoqwUH4HJ9WgveygX62Fr0XU0IJ0qalUgenqNKgJUD4zxkqRHEpklfyoNLgbsx9lB151t4vjBHGxOwBJ9wGvzrJ2ZwJVDNIPrprM33V9iMdABb43qpIOHZF57Ni5yT9iPRF9Be/zt8azS8OThs4lAP0eQBGbVijX8Ob0O1+tq7QGoTqGUhgGHQgEelwamwuAP8AvTCqFLM6hvKWjZVOtiA7DLce+tv/AHDG8SyRHMG8vLnb4UB4t2fhlVUkj0UuVsSAM9i1htYkD8au4RwhIUVEPhW9gTcjnUXBvwkDO3eSankOQHQCiirVcYq9BQEthVMsgUFmNgAST0A1JqxzXIf9QOLd3GIVPik1b0QcvifyNa0qbqTUUY1qqpQc30OK49xM4id5NbE2UdFHlH6+8mh+emJqNeijFRVkeUlOUpOT6miTBtZSBowvYamx20+FVYeAuwVdybCpQ4ll2P6+7ej3ZnCaGQgX8qnnbmf0+dVlJxTbNacI1JJL3gXEYSWE6ggdRqp9/L4GqM6nzCx6r+q/tau9YVy3aSGNGUItmOpttblpWUKuZ2aN6tDIrp6dmCmw5tdfEBuRy943FUV1nZ/B5I8x3fX/AC8h+tXYzhEUmpGU9V0+Y2NT7ZJ2ZCwzcU0cbSohisCqMVMo0+6ffypq1zIwdOS/1HXcO7FR4V2xOJkMwj1QFbBRyNr+JvWoYrjomuzqrWdVjibNlCG+ZtLXfQC52vpSpV5o9YBeKFsNMzRkoFd+7a+tkYg/trvXXYDhcHFIIcRiIRnsdiRfKxGtjqptexva9KlQI6zB5FBRABkstgLAaAgD4EVkiDu+ZjYKSAB6bgenU7n0G6pUBSOJ58R3UeyayE+oIVR8db+lbJMqbAXPpSpUJZyXbDtOMKlgC0jaKPX1NcN2fw0mJn72RrknU/oByFKlUkHrXDIsqgUVQ0qVASvT3pqVAPemZrAnpTUqA4Xtf2hUNHFYnvGBf7sSkEn1J6e+u6icFQV2IBHuI0pUqqiWOWqqSSmpVJAOxBvTRUqVCTYjVa0wUa86alQEr1w/arsvNJI8yMJL+yfCVA2C30I+VKlW1GrKnK8TCvRjVjlkcLIhBIO4qFPSr0Kd0eVkrOxdhMK0hAXqAfS/Ou4hjCqFGwFhSpVy1227H0cJBKObuKRwoJOwBJ+Fclh2OJm8QFiSTyIUcgR8qVKopL9LZNd3nGPQ6sC1UY3EZEZjyH48qVKs4q7N5O0Wzh5HLEk7k3PxpUqVdx8e5//Z">
            <a:extLst>
              <a:ext uri="{FF2B5EF4-FFF2-40B4-BE49-F238E27FC236}">
                <a16:creationId xmlns:a16="http://schemas.microsoft.com/office/drawing/2014/main" id="{48A30476-9D3D-3845-8A95-261956D91EA0}"/>
              </a:ext>
            </a:extLst>
          </p:cNvPr>
          <p:cNvSpPr>
            <a:spLocks noChangeAspect="1" noChangeArrowheads="1"/>
          </p:cNvSpPr>
          <p:nvPr/>
        </p:nvSpPr>
        <p:spPr bwMode="auto">
          <a:xfrm>
            <a:off x="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pic>
        <p:nvPicPr>
          <p:cNvPr id="217093" name="Picture 9">
            <a:extLst>
              <a:ext uri="{FF2B5EF4-FFF2-40B4-BE49-F238E27FC236}">
                <a16:creationId xmlns:a16="http://schemas.microsoft.com/office/drawing/2014/main" id="{88651BC9-8B98-1740-AADA-C1D3ED05D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962400"/>
            <a:ext cx="2971800" cy="197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ppt1E78.tmp</Template>
  <TotalTime>1239</TotalTime>
  <Words>9485</Words>
  <Application>Microsoft Macintosh PowerPoint</Application>
  <PresentationFormat>On-screen Show (4:3)</PresentationFormat>
  <Paragraphs>1250</Paragraphs>
  <Slides>161</Slides>
  <Notes>161</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161</vt:i4>
      </vt:variant>
    </vt:vector>
  </HeadingPairs>
  <TitlesOfParts>
    <vt:vector size="176" baseType="lpstr">
      <vt:lpstr>Calibri</vt:lpstr>
      <vt:lpstr>Arial</vt:lpstr>
      <vt:lpstr>Times New Roman</vt:lpstr>
      <vt:lpstr>Verdana</vt:lpstr>
      <vt:lpstr>Wingdings</vt:lpstr>
      <vt:lpstr>MS PGothic</vt:lpstr>
      <vt:lpstr>Courier New</vt:lpstr>
      <vt:lpstr>Wingdings 2</vt:lpstr>
      <vt:lpstr>Cambria</vt:lpstr>
      <vt:lpstr>Univers Extended</vt:lpstr>
      <vt:lpstr>ヒラギノ角ゴ Pro W3</vt:lpstr>
      <vt:lpstr>Custom Design</vt:lpstr>
      <vt:lpstr>2_Default Design</vt:lpstr>
      <vt:lpstr>Office Theme</vt:lpstr>
      <vt:lpstr>Acrobat Document</vt:lpstr>
      <vt:lpstr>Arrangements Compliance Training  Presented by King’s Daughters Medical Center </vt:lpstr>
      <vt:lpstr>PowerPoint Presentation</vt:lpstr>
      <vt:lpstr>PowerPoint Presentation</vt:lpstr>
      <vt:lpstr>The Office of the Inspector General</vt:lpstr>
      <vt:lpstr>Fraud and Abuse</vt:lpstr>
      <vt:lpstr>Potential Perpetrators of Fraud and Abuse </vt:lpstr>
      <vt:lpstr>Federal Fraud and Abuse Laws</vt:lpstr>
      <vt:lpstr>Government Concerns</vt:lpstr>
      <vt:lpstr>PowerPoint Presentation</vt:lpstr>
      <vt:lpstr>False Claims Act Overview</vt:lpstr>
      <vt:lpstr>False Claims Act Prohibitions</vt:lpstr>
      <vt:lpstr>Your Responsibility</vt:lpstr>
      <vt:lpstr>False Claims Act Penalties/Consequences</vt:lpstr>
      <vt:lpstr>False Claims Act Penalties/Consequences</vt:lpstr>
      <vt:lpstr>PowerPoint Presentation</vt:lpstr>
      <vt:lpstr>AKS Overview</vt:lpstr>
      <vt:lpstr>AKS Prohibited Activities</vt:lpstr>
      <vt:lpstr>AKS Elements</vt:lpstr>
      <vt:lpstr>AKS Penalties</vt:lpstr>
      <vt:lpstr>What To Look For</vt:lpstr>
      <vt:lpstr>Remuneration</vt:lpstr>
      <vt:lpstr>Federal Health Care Programs</vt:lpstr>
      <vt:lpstr>Fair Market Value</vt:lpstr>
      <vt:lpstr>Intent</vt:lpstr>
      <vt:lpstr>Knowingly &amp; Willfully </vt:lpstr>
      <vt:lpstr>Referral</vt:lpstr>
      <vt:lpstr>In Return for Referring</vt:lpstr>
      <vt:lpstr>Offers, Pays, Solicits, Receives Remuneration</vt:lpstr>
      <vt:lpstr>Inducing, Recommending, Arranging For</vt:lpstr>
      <vt:lpstr>Exceptions and Safe Harbors </vt:lpstr>
      <vt:lpstr>The Anti-Kickback Statute:  Statutory Exceptions and Regulatory Safe Harbors</vt:lpstr>
      <vt:lpstr>Statutory Exceptions </vt:lpstr>
      <vt:lpstr>Regulatory Safe Harbors </vt:lpstr>
      <vt:lpstr>Safe Harbors</vt:lpstr>
      <vt:lpstr>Safe Harbors</vt:lpstr>
      <vt:lpstr>AKS Decision Tree</vt:lpstr>
      <vt:lpstr>OIG Advisory Opinions </vt:lpstr>
      <vt:lpstr>OIG Fraud Alerts, Special  Advisory Bulletins, Compliance Guidance</vt:lpstr>
      <vt:lpstr>Comparison of AKS and Stark</vt:lpstr>
      <vt:lpstr>www.oig.hhs.gov </vt:lpstr>
      <vt:lpstr> Available Resources  </vt:lpstr>
      <vt:lpstr>PowerPoint Presentation</vt:lpstr>
      <vt:lpstr>Physician Self-Referral Law:  Stark</vt:lpstr>
      <vt:lpstr>Stark Law Penalties</vt:lpstr>
      <vt:lpstr>Statutory History</vt:lpstr>
      <vt:lpstr>Regulatory History</vt:lpstr>
      <vt:lpstr>Elements of the Physician Self-Referral Prohibition – Stark Law</vt:lpstr>
      <vt:lpstr>Three Questions</vt:lpstr>
      <vt:lpstr>Physicians &amp; Immediate Family Members</vt:lpstr>
      <vt:lpstr> Designated Health Services (DHS)  </vt:lpstr>
      <vt:lpstr>Designated Health Services Entity </vt:lpstr>
      <vt:lpstr>Financial Relationship</vt:lpstr>
      <vt:lpstr>Ownership or Investment Interest</vt:lpstr>
      <vt:lpstr>Direct Ownership/Investment Interest</vt:lpstr>
      <vt:lpstr>Indirect Ownership/Investment Interest</vt:lpstr>
      <vt:lpstr>Stark Exceptions - Overview</vt:lpstr>
      <vt:lpstr>Stark Decision Tree</vt:lpstr>
      <vt:lpstr>Practical Tips</vt:lpstr>
      <vt:lpstr>Compensation Exceptions:  Common Requirements</vt:lpstr>
      <vt:lpstr>General Exceptions (42 C.F.R. § 411.355)</vt:lpstr>
      <vt:lpstr>Group Practice Definition (42 C.F.R.§ 411.352)</vt:lpstr>
      <vt:lpstr>Group Practice Definition</vt:lpstr>
      <vt:lpstr>In-Office Ancillary Services Exception  (42 C.F.R. § 411.355(b))</vt:lpstr>
      <vt:lpstr>In-Office Ancillary Services Exception</vt:lpstr>
      <vt:lpstr>In-Office Ancillary Services Exception</vt:lpstr>
      <vt:lpstr>Ownership Exceptions (42 C.F.R. § 411.356)</vt:lpstr>
      <vt:lpstr>Compensation Exceptions (42 C.F.R. § 411.357)</vt:lpstr>
      <vt:lpstr>Compensation Exceptions (42 C.F.R. § 411.357)</vt:lpstr>
      <vt:lpstr>Non-monetary Compensation</vt:lpstr>
      <vt:lpstr>Non-monetary Compensation</vt:lpstr>
      <vt:lpstr>Frequently Used Exceptions</vt:lpstr>
      <vt:lpstr>Indirect Compensation Exception  (42 C.F.R. § 411.357(p))</vt:lpstr>
      <vt:lpstr>Indirect Compensation Exception  (42 C.F.R. § 411.357(p))</vt:lpstr>
      <vt:lpstr> Indirect Compensation Exception  </vt:lpstr>
      <vt:lpstr>Temporary Noncompliance with Signature Requirements (42 C.F.R. § 411.353(g))</vt:lpstr>
      <vt:lpstr>Common Stark Issues</vt:lpstr>
      <vt:lpstr>Common Stark Issues</vt:lpstr>
      <vt:lpstr>PowerPoint Presentation</vt:lpstr>
      <vt:lpstr>Civil Monetary Penalty (CMP) - Beneficiary Inducements</vt:lpstr>
      <vt:lpstr>PowerPoint Presentation</vt:lpstr>
      <vt:lpstr>Seven Elements of An Effective  Compliance Plan</vt:lpstr>
      <vt:lpstr>Compliance Standards and Procedures</vt:lpstr>
      <vt:lpstr>Oversight Responsibility</vt:lpstr>
      <vt:lpstr>Monitoring and Auditing</vt:lpstr>
      <vt:lpstr>Open Line of Communication</vt:lpstr>
      <vt:lpstr>Enforcement and Discipline</vt:lpstr>
      <vt:lpstr>Response and Prevention</vt:lpstr>
      <vt:lpstr>Areas of Consideration</vt:lpstr>
      <vt:lpstr>The OIG’s Five Practical Tips for Creating A Culture of Compliance </vt:lpstr>
      <vt:lpstr>Compliance</vt:lpstr>
      <vt:lpstr>Compliance</vt:lpstr>
      <vt:lpstr> Link Compliance and Governance </vt:lpstr>
      <vt:lpstr>Compliance and Governance</vt:lpstr>
      <vt:lpstr>Your Organization has a Culture of Compliance</vt:lpstr>
      <vt:lpstr>Our Duty to Patients</vt:lpstr>
      <vt:lpstr>PowerPoint Presentation</vt:lpstr>
      <vt:lpstr>Auditing Physician Agreements</vt:lpstr>
      <vt:lpstr>Auditing Physician Agreements</vt:lpstr>
      <vt:lpstr>Auditing Physician Agreements</vt:lpstr>
      <vt:lpstr>Physician Contracting Best Practices</vt:lpstr>
      <vt:lpstr>Physician Contracting Best Practices</vt:lpstr>
      <vt:lpstr>Auditing – Electronic Health Records (EHRs)</vt:lpstr>
      <vt:lpstr>Employment:  Fraud &amp; Abuse Issues</vt:lpstr>
      <vt:lpstr>Physician Employment</vt:lpstr>
      <vt:lpstr>Employment Considerations</vt:lpstr>
      <vt:lpstr>Stark Employment Exception </vt:lpstr>
      <vt:lpstr>Some Don'ts of Employed Physician Compensation</vt:lpstr>
      <vt:lpstr>PowerPoint Presentation</vt:lpstr>
      <vt:lpstr>60-Day Repayment Requirement</vt:lpstr>
      <vt:lpstr>60-Day Repayment Requirement - Identification</vt:lpstr>
      <vt:lpstr>PowerPoint Presentation</vt:lpstr>
      <vt:lpstr>Voluntary Disclosure of Physician Contracting Issues: If, When and How</vt:lpstr>
      <vt:lpstr>Sources of Legal Obligation to Disclose</vt:lpstr>
      <vt:lpstr>Sources of Legal Obligation to Disclose</vt:lpstr>
      <vt:lpstr>Potential Benefits of Disclosure</vt:lpstr>
      <vt:lpstr>What Does Disclosure Guarantee?</vt:lpstr>
      <vt:lpstr>To Whom To Disclose?</vt:lpstr>
      <vt:lpstr>What Gets Disclosed?</vt:lpstr>
      <vt:lpstr>PowerPoint Presentation</vt:lpstr>
      <vt:lpstr>Exclusion Screening</vt:lpstr>
      <vt:lpstr>Exclusion Screening</vt:lpstr>
      <vt:lpstr>Exclusion Screening</vt:lpstr>
      <vt:lpstr>Exclusion Screening</vt:lpstr>
      <vt:lpstr>Exclusion Screening</vt:lpstr>
      <vt:lpstr>Individual Accountability</vt:lpstr>
      <vt:lpstr>PowerPoint Presentation</vt:lpstr>
      <vt:lpstr>Quality of Care</vt:lpstr>
      <vt:lpstr>Enforcement of Quality of Care</vt:lpstr>
      <vt:lpstr> Lessons from Prosecutions </vt:lpstr>
      <vt:lpstr>Electronic Medical Records</vt:lpstr>
      <vt:lpstr>Data Use</vt:lpstr>
      <vt:lpstr>PowerPoint Presentation</vt:lpstr>
      <vt:lpstr>PowerPoint Presentation</vt:lpstr>
      <vt:lpstr>Compliance Plan and Code of Conduct</vt:lpstr>
      <vt:lpstr>Examples of Policies and Procedures</vt:lpstr>
      <vt:lpstr>Medical Center Policies and Procedures Governing the Law</vt:lpstr>
      <vt:lpstr>Policies Pertaining to Focus Arrangements</vt:lpstr>
      <vt:lpstr>Policies Pertaining to Focus Arrangements</vt:lpstr>
      <vt:lpstr>Compliance with the  Federal Anti-Kickback Statute Policy</vt:lpstr>
      <vt:lpstr>Compliance with the  Federal Anti-Kickback Statute Policy</vt:lpstr>
      <vt:lpstr>Compliance with the  Federal Anti-Kickback Statute Policy</vt:lpstr>
      <vt:lpstr>Agreements and Payments to Physicians and Other Referral Sources Policy</vt:lpstr>
      <vt:lpstr>PowerPoint Presentation</vt:lpstr>
      <vt:lpstr>Agreements and Payments to Physicians and Other Referral Sources Policy</vt:lpstr>
      <vt:lpstr>Report and Return of Overpayments to Federal Health Care Programs Policy</vt:lpstr>
      <vt:lpstr>Non-Monetary Compensation to Physicians and Their Immediate Family Members and Medical Staff Incidental Benefits Policy</vt:lpstr>
      <vt:lpstr>Non-Monetary Compensation to Physicians and Their Immediate Family Members and Medical Staff Incidental Benefits Policy</vt:lpstr>
      <vt:lpstr>Non-Monetary Compensation to Physicians and Their Immediate Family Members and Medical Staff Incidental Benefits Policy</vt:lpstr>
      <vt:lpstr>Non-Monetary Compensation to Physicians and Their Immediate Family Members and Medical Staff Incidental Benefits Policy</vt:lpstr>
      <vt:lpstr>Non-Monetary Compensation to Physicians and Their Immediate Family Members and Medical Staff Incidental Benefits Policy</vt:lpstr>
      <vt:lpstr>Non-Monetary Compensation to Physicians and Their Immediate Family Members and Medical Staff Incidental Benefits Policy</vt:lpstr>
      <vt:lpstr>Contract Review and Approval Policy</vt:lpstr>
      <vt:lpstr>Contract Review and Approval Policy</vt:lpstr>
      <vt:lpstr>Contract Review and Approval Policy</vt:lpstr>
      <vt:lpstr>Contract Review and Approval Policy</vt:lpstr>
      <vt:lpstr>Contract Review and Approval Policy</vt:lpstr>
      <vt:lpstr>Contract Review and Approval Policy</vt:lpstr>
      <vt:lpstr>Contract Review and Approval Policy</vt:lpstr>
      <vt:lpstr>Your Responsibility</vt:lpstr>
      <vt:lpstr>Reporting Compliance Concerns</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CIA Compliance Training: Train the trainer</dc:title>
  <dc:creator>Paula Willis</dc:creator>
  <cp:lastModifiedBy>Microsoft Office User</cp:lastModifiedBy>
  <cp:revision>133</cp:revision>
  <cp:lastPrinted>2014-12-17T20:54:47Z</cp:lastPrinted>
  <dcterms:created xsi:type="dcterms:W3CDTF">2014-08-18T13:25:53Z</dcterms:created>
  <dcterms:modified xsi:type="dcterms:W3CDTF">2021-06-09T11:53:29Z</dcterms:modified>
</cp:coreProperties>
</file>