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6"/>
  </p:notesMasterIdLst>
  <p:handoutMasterIdLst>
    <p:handoutMasterId r:id="rId57"/>
  </p:handoutMasterIdLst>
  <p:sldIdLst>
    <p:sldId id="402" r:id="rId2"/>
    <p:sldId id="403" r:id="rId3"/>
    <p:sldId id="467" r:id="rId4"/>
    <p:sldId id="464" r:id="rId5"/>
    <p:sldId id="465" r:id="rId6"/>
    <p:sldId id="406" r:id="rId7"/>
    <p:sldId id="407" r:id="rId8"/>
    <p:sldId id="408" r:id="rId9"/>
    <p:sldId id="409" r:id="rId10"/>
    <p:sldId id="410" r:id="rId11"/>
    <p:sldId id="411" r:id="rId12"/>
    <p:sldId id="470" r:id="rId13"/>
    <p:sldId id="412" r:id="rId14"/>
    <p:sldId id="413" r:id="rId15"/>
    <p:sldId id="415"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2" r:id="rId29"/>
    <p:sldId id="433" r:id="rId30"/>
    <p:sldId id="434" r:id="rId31"/>
    <p:sldId id="435" r:id="rId32"/>
    <p:sldId id="436" r:id="rId33"/>
    <p:sldId id="439" r:id="rId34"/>
    <p:sldId id="440" r:id="rId35"/>
    <p:sldId id="441" r:id="rId36"/>
    <p:sldId id="442" r:id="rId37"/>
    <p:sldId id="469" r:id="rId38"/>
    <p:sldId id="445" r:id="rId39"/>
    <p:sldId id="446" r:id="rId40"/>
    <p:sldId id="447" r:id="rId41"/>
    <p:sldId id="448" r:id="rId42"/>
    <p:sldId id="450" r:id="rId43"/>
    <p:sldId id="451" r:id="rId44"/>
    <p:sldId id="452" r:id="rId45"/>
    <p:sldId id="453" r:id="rId46"/>
    <p:sldId id="454" r:id="rId47"/>
    <p:sldId id="456" r:id="rId48"/>
    <p:sldId id="457" r:id="rId49"/>
    <p:sldId id="458" r:id="rId50"/>
    <p:sldId id="472" r:id="rId51"/>
    <p:sldId id="460" r:id="rId52"/>
    <p:sldId id="466" r:id="rId53"/>
    <p:sldId id="462" r:id="rId54"/>
    <p:sldId id="471" r:id="rId5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CCFF"/>
    <a:srgbClr val="3399FF"/>
    <a:srgbClr val="873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5181" autoAdjust="0"/>
    <p:restoredTop sz="89527" autoAdjust="0"/>
  </p:normalViewPr>
  <p:slideViewPr>
    <p:cSldViewPr>
      <p:cViewPr varScale="1">
        <p:scale>
          <a:sx n="103" d="100"/>
          <a:sy n="103" d="100"/>
        </p:scale>
        <p:origin x="147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2.jpg"/><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2.jpg"/><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B7D60-0EB3-49E3-A414-606052778133}" type="doc">
      <dgm:prSet loTypeId="urn:microsoft.com/office/officeart/2005/8/layout/pList2" loCatId="list" qsTypeId="urn:microsoft.com/office/officeart/2005/8/quickstyle/simple1" qsCatId="simple" csTypeId="urn:microsoft.com/office/officeart/2005/8/colors/accent1_2" csCatId="accent1" phldr="1"/>
      <dgm:spPr/>
    </dgm:pt>
    <dgm:pt modelId="{F61C9085-7733-47E2-95E7-060989AB0DA7}">
      <dgm:prSet phldrT="[Text]"/>
      <dgm:spPr>
        <a:xfrm rot="10800000">
          <a:off x="228605" y="1447804"/>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Policies and Procedures	</a:t>
          </a:r>
          <a:endParaRPr lang="en-US" dirty="0">
            <a:solidFill>
              <a:sysClr val="window" lastClr="FFFFFF"/>
            </a:solidFill>
            <a:latin typeface="Georgia"/>
            <a:ea typeface="+mn-ea"/>
            <a:cs typeface="+mn-cs"/>
          </a:endParaRPr>
        </a:p>
      </dgm:t>
    </dgm:pt>
    <dgm:pt modelId="{1944C20A-56EF-4424-8A39-0AEE2FA4D515}" type="parTrans" cxnId="{DD1296A5-2D16-4CC6-A670-2CB3505AF842}">
      <dgm:prSet/>
      <dgm:spPr/>
      <dgm:t>
        <a:bodyPr/>
        <a:lstStyle/>
        <a:p>
          <a:endParaRPr lang="en-US"/>
        </a:p>
      </dgm:t>
    </dgm:pt>
    <dgm:pt modelId="{272D089E-73BC-4303-8C92-74E97AB7B5C0}" type="sibTrans" cxnId="{DD1296A5-2D16-4CC6-A670-2CB3505AF842}">
      <dgm:prSet/>
      <dgm:spPr/>
      <dgm:t>
        <a:bodyPr/>
        <a:lstStyle/>
        <a:p>
          <a:endParaRPr lang="en-US"/>
        </a:p>
      </dgm:t>
    </dgm:pt>
    <dgm:pt modelId="{58AFBA7D-C0C0-4ECB-8C58-D42F094F5603}">
      <dgm:prSet phldrT="[Text]"/>
      <dgm:spPr>
        <a:xfrm rot="10800000">
          <a:off x="1422169"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Compliance Officer and Compliance Oversight	</a:t>
          </a:r>
          <a:endParaRPr lang="en-US" dirty="0">
            <a:solidFill>
              <a:sysClr val="window" lastClr="FFFFFF"/>
            </a:solidFill>
            <a:latin typeface="Georgia"/>
            <a:ea typeface="+mn-ea"/>
            <a:cs typeface="+mn-cs"/>
          </a:endParaRPr>
        </a:p>
      </dgm:t>
    </dgm:pt>
    <dgm:pt modelId="{B211E10F-596A-4596-A1F9-B7123049637C}" type="parTrans" cxnId="{E33295EE-0950-4491-BE60-7573079D1B8F}">
      <dgm:prSet/>
      <dgm:spPr/>
      <dgm:t>
        <a:bodyPr/>
        <a:lstStyle/>
        <a:p>
          <a:endParaRPr lang="en-US"/>
        </a:p>
      </dgm:t>
    </dgm:pt>
    <dgm:pt modelId="{FA00AB2E-4453-497C-8DA7-37C60CF74212}" type="sibTrans" cxnId="{E33295EE-0950-4491-BE60-7573079D1B8F}">
      <dgm:prSet/>
      <dgm:spPr/>
      <dgm:t>
        <a:bodyPr/>
        <a:lstStyle/>
        <a:p>
          <a:endParaRPr lang="en-US"/>
        </a:p>
      </dgm:t>
    </dgm:pt>
    <dgm:pt modelId="{318222A9-4FF7-4446-9F3D-107C143061DF}">
      <dgm:prSet phldrT="[Text]"/>
      <dgm:spPr>
        <a:xfrm rot="10800000">
          <a:off x="2581255"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Screening Employees, Contractors, Physicians, Board Members</a:t>
          </a:r>
          <a:endParaRPr lang="en-US" dirty="0">
            <a:solidFill>
              <a:sysClr val="window" lastClr="FFFFFF"/>
            </a:solidFill>
            <a:latin typeface="Georgia"/>
            <a:ea typeface="+mn-ea"/>
            <a:cs typeface="+mn-cs"/>
          </a:endParaRPr>
        </a:p>
      </dgm:t>
    </dgm:pt>
    <dgm:pt modelId="{2E66C31B-076E-478F-9C85-C31405532289}" type="parTrans" cxnId="{5C0B4B4D-6D01-44A8-85A6-3F19AC09D19E}">
      <dgm:prSet/>
      <dgm:spPr/>
      <dgm:t>
        <a:bodyPr/>
        <a:lstStyle/>
        <a:p>
          <a:endParaRPr lang="en-US"/>
        </a:p>
      </dgm:t>
    </dgm:pt>
    <dgm:pt modelId="{7C057329-5E53-4CD3-82FE-DF4E80F62A74}" type="sibTrans" cxnId="{5C0B4B4D-6D01-44A8-85A6-3F19AC09D19E}">
      <dgm:prSet/>
      <dgm:spPr/>
      <dgm:t>
        <a:bodyPr/>
        <a:lstStyle/>
        <a:p>
          <a:endParaRPr lang="en-US"/>
        </a:p>
      </dgm:t>
    </dgm:pt>
    <dgm:pt modelId="{F6FABBA8-15A4-4FBA-86D6-D81039B094FC}">
      <dgm:prSet/>
      <dgm:spPr>
        <a:xfrm rot="10800000">
          <a:off x="3740342"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Education</a:t>
          </a:r>
          <a:endParaRPr lang="en-US" dirty="0">
            <a:solidFill>
              <a:sysClr val="window" lastClr="FFFFFF"/>
            </a:solidFill>
            <a:latin typeface="Georgia"/>
            <a:ea typeface="+mn-ea"/>
            <a:cs typeface="+mn-cs"/>
          </a:endParaRPr>
        </a:p>
      </dgm:t>
    </dgm:pt>
    <dgm:pt modelId="{279CC81D-017A-4C3B-B339-2D6C4A0E8A14}" type="parTrans" cxnId="{5562A34C-4E9F-443A-92CA-9B0A73E660D1}">
      <dgm:prSet/>
      <dgm:spPr/>
      <dgm:t>
        <a:bodyPr/>
        <a:lstStyle/>
        <a:p>
          <a:endParaRPr lang="en-US"/>
        </a:p>
      </dgm:t>
    </dgm:pt>
    <dgm:pt modelId="{3CFE7963-E9FF-4936-B9EA-D34200188974}" type="sibTrans" cxnId="{5562A34C-4E9F-443A-92CA-9B0A73E660D1}">
      <dgm:prSet/>
      <dgm:spPr/>
      <dgm:t>
        <a:bodyPr/>
        <a:lstStyle/>
        <a:p>
          <a:endParaRPr lang="en-US"/>
        </a:p>
      </dgm:t>
    </dgm:pt>
    <dgm:pt modelId="{0B76211F-1FCE-4769-9D85-C3B37EAC8E22}">
      <dgm:prSet/>
      <dgm:spPr>
        <a:xfrm rot="10800000">
          <a:off x="4899429"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Auditing and Monitoring</a:t>
          </a:r>
          <a:endParaRPr lang="en-US" dirty="0">
            <a:solidFill>
              <a:sysClr val="window" lastClr="FFFFFF"/>
            </a:solidFill>
            <a:latin typeface="Georgia"/>
            <a:ea typeface="+mn-ea"/>
            <a:cs typeface="+mn-cs"/>
          </a:endParaRPr>
        </a:p>
      </dgm:t>
    </dgm:pt>
    <dgm:pt modelId="{69273010-7F68-4EEA-AB53-2588B34131E6}" type="parTrans" cxnId="{0546446A-749A-4D53-9F4E-1EA0A025115F}">
      <dgm:prSet/>
      <dgm:spPr/>
      <dgm:t>
        <a:bodyPr/>
        <a:lstStyle/>
        <a:p>
          <a:endParaRPr lang="en-US"/>
        </a:p>
      </dgm:t>
    </dgm:pt>
    <dgm:pt modelId="{2DAADB89-0438-4278-9BC4-AB44CCAB6C70}" type="sibTrans" cxnId="{0546446A-749A-4D53-9F4E-1EA0A025115F}">
      <dgm:prSet/>
      <dgm:spPr/>
      <dgm:t>
        <a:bodyPr/>
        <a:lstStyle/>
        <a:p>
          <a:endParaRPr lang="en-US"/>
        </a:p>
      </dgm:t>
    </dgm:pt>
    <dgm:pt modelId="{5E75BE8F-DB02-4235-BD7B-71B44946DD94}">
      <dgm:prSet/>
      <dgm:spPr>
        <a:xfrm rot="10800000">
          <a:off x="6058515"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Corrective Actions to Identified Problems</a:t>
          </a:r>
          <a:endParaRPr lang="en-US" dirty="0">
            <a:solidFill>
              <a:sysClr val="window" lastClr="FFFFFF"/>
            </a:solidFill>
            <a:latin typeface="Georgia"/>
            <a:ea typeface="+mn-ea"/>
            <a:cs typeface="+mn-cs"/>
          </a:endParaRPr>
        </a:p>
      </dgm:t>
    </dgm:pt>
    <dgm:pt modelId="{9A1BF28B-AEDE-46AE-A9E9-83F81F9109B8}" type="parTrans" cxnId="{5B68A028-B4A5-4223-9013-D87474D73A1F}">
      <dgm:prSet/>
      <dgm:spPr/>
      <dgm:t>
        <a:bodyPr/>
        <a:lstStyle/>
        <a:p>
          <a:endParaRPr lang="en-US"/>
        </a:p>
      </dgm:t>
    </dgm:pt>
    <dgm:pt modelId="{E020ABF5-ED29-4BC5-9753-C93304B9BDC1}" type="sibTrans" cxnId="{5B68A028-B4A5-4223-9013-D87474D73A1F}">
      <dgm:prSet/>
      <dgm:spPr/>
      <dgm:t>
        <a:bodyPr/>
        <a:lstStyle/>
        <a:p>
          <a:endParaRPr lang="en-US"/>
        </a:p>
      </dgm:t>
    </dgm:pt>
    <dgm:pt modelId="{D40F3A41-048A-4ED6-B225-C23A659DEE48}">
      <dgm:prSet/>
      <dgm:spPr>
        <a:xfrm rot="10800000">
          <a:off x="7217602"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lstStyle/>
        <a:p>
          <a:r>
            <a:rPr lang="en-US" dirty="0" smtClean="0">
              <a:solidFill>
                <a:sysClr val="window" lastClr="FFFFFF"/>
              </a:solidFill>
              <a:latin typeface="Georgia"/>
              <a:ea typeface="+mn-ea"/>
              <a:cs typeface="+mn-cs"/>
            </a:rPr>
            <a:t>Enforcement of Violations</a:t>
          </a:r>
          <a:endParaRPr lang="en-US" dirty="0">
            <a:solidFill>
              <a:sysClr val="window" lastClr="FFFFFF"/>
            </a:solidFill>
            <a:latin typeface="Georgia"/>
            <a:ea typeface="+mn-ea"/>
            <a:cs typeface="+mn-cs"/>
          </a:endParaRPr>
        </a:p>
      </dgm:t>
    </dgm:pt>
    <dgm:pt modelId="{176FC6CF-57A9-471D-96D5-2285451C11C6}" type="parTrans" cxnId="{13CADD86-EF9F-44BC-B5A5-2D4417EE5256}">
      <dgm:prSet/>
      <dgm:spPr/>
      <dgm:t>
        <a:bodyPr/>
        <a:lstStyle/>
        <a:p>
          <a:endParaRPr lang="en-US"/>
        </a:p>
      </dgm:t>
    </dgm:pt>
    <dgm:pt modelId="{976405AD-AACC-4A4C-A40F-D9AEF0C75593}" type="sibTrans" cxnId="{13CADD86-EF9F-44BC-B5A5-2D4417EE5256}">
      <dgm:prSet/>
      <dgm:spPr/>
      <dgm:t>
        <a:bodyPr/>
        <a:lstStyle/>
        <a:p>
          <a:endParaRPr lang="en-US"/>
        </a:p>
      </dgm:t>
    </dgm:pt>
    <dgm:pt modelId="{492E0F36-C992-49C0-BB1F-646E5513E958}" type="pres">
      <dgm:prSet presAssocID="{8DAB7D60-0EB3-49E3-A414-606052778133}" presName="Name0" presStyleCnt="0">
        <dgm:presLayoutVars>
          <dgm:dir/>
          <dgm:resizeHandles val="exact"/>
        </dgm:presLayoutVars>
      </dgm:prSet>
      <dgm:spPr/>
    </dgm:pt>
    <dgm:pt modelId="{C5634838-1E4B-442D-8D1F-BC6AD660D345}" type="pres">
      <dgm:prSet presAssocID="{8DAB7D60-0EB3-49E3-A414-606052778133}" presName="bkgdShp" presStyleLbl="alignAccFollowNode1" presStyleIdx="0" presStyleCnt="1" custLinFactNeighborX="-741" custLinFactNeighborY="5208"/>
      <dgm:spPr>
        <a:xfrm>
          <a:off x="0" y="76195"/>
          <a:ext cx="8534400" cy="1463040"/>
        </a:xfrm>
        <a:prstGeom prst="roundRect">
          <a:avLst>
            <a:gd name="adj" fmla="val 10000"/>
          </a:avLst>
        </a:prstGeom>
        <a:solidFill>
          <a:srgbClr val="4F81BD">
            <a:alpha val="90000"/>
            <a:tint val="40000"/>
            <a:hueOff val="0"/>
            <a:satOff val="0"/>
            <a:lumOff val="0"/>
            <a:alphaOff val="0"/>
          </a:srgbClr>
        </a:solidFill>
        <a:ln w="11429" cap="flat" cmpd="sng" algn="ctr">
          <a:solidFill>
            <a:srgbClr val="4F81BD">
              <a:alpha val="90000"/>
              <a:tint val="40000"/>
              <a:hueOff val="0"/>
              <a:satOff val="0"/>
              <a:lumOff val="0"/>
              <a:alphaOff val="0"/>
            </a:srgbClr>
          </a:solidFill>
          <a:prstDash val="sysDash"/>
        </a:ln>
        <a:effectLst/>
      </dgm:spPr>
      <dgm:t>
        <a:bodyPr/>
        <a:lstStyle/>
        <a:p>
          <a:endParaRPr lang="en-US"/>
        </a:p>
      </dgm:t>
    </dgm:pt>
    <dgm:pt modelId="{C8EB6D5F-0730-4FEB-A0D4-C7885470368D}" type="pres">
      <dgm:prSet presAssocID="{8DAB7D60-0EB3-49E3-A414-606052778133}" presName="linComp" presStyleCnt="0"/>
      <dgm:spPr/>
    </dgm:pt>
    <dgm:pt modelId="{BAFA9535-E687-456A-8AEF-8C2374ED5DEF}" type="pres">
      <dgm:prSet presAssocID="{F61C9085-7733-47E2-95E7-060989AB0DA7}" presName="compNode" presStyleCnt="0"/>
      <dgm:spPr/>
    </dgm:pt>
    <dgm:pt modelId="{73A7CEC4-084E-4DB3-A384-EC6A240AB4C2}" type="pres">
      <dgm:prSet presAssocID="{F61C9085-7733-47E2-95E7-060989AB0DA7}" presName="node" presStyleLbl="node1" presStyleIdx="0" presStyleCnt="7" custLinFactNeighborX="-3272" custLinFactNeighborY="-852">
        <dgm:presLayoutVars>
          <dgm:bulletEnabled val="1"/>
        </dgm:presLayoutVars>
      </dgm:prSet>
      <dgm:spPr>
        <a:prstGeom prst="round2SameRect">
          <a:avLst>
            <a:gd name="adj1" fmla="val 10500"/>
            <a:gd name="adj2" fmla="val 0"/>
          </a:avLst>
        </a:prstGeom>
      </dgm:spPr>
      <dgm:t>
        <a:bodyPr/>
        <a:lstStyle/>
        <a:p>
          <a:endParaRPr lang="en-US"/>
        </a:p>
      </dgm:t>
    </dgm:pt>
    <dgm:pt modelId="{55EC5733-495C-474E-ABF4-0CD5D9CDA43F}" type="pres">
      <dgm:prSet presAssocID="{F61C9085-7733-47E2-95E7-060989AB0DA7}" presName="invisiNode" presStyleLbl="node1" presStyleIdx="0" presStyleCnt="7"/>
      <dgm:spPr/>
    </dgm:pt>
    <dgm:pt modelId="{838964BC-E300-4630-AF7D-50ABE8D0BBC9}" type="pres">
      <dgm:prSet presAssocID="{F61C9085-7733-47E2-95E7-060989AB0DA7}" presName="imagNode" presStyleLbl="fgImgPlace1" presStyleIdx="0" presStyleCnt="7"/>
      <dgm:spPr>
        <a:xfrm>
          <a:off x="263082" y="195072"/>
          <a:ext cx="1053715" cy="10728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312663EF-251D-47E0-9EFD-BE46DC788E08}" type="pres">
      <dgm:prSet presAssocID="{272D089E-73BC-4303-8C92-74E97AB7B5C0}" presName="sibTrans" presStyleLbl="sibTrans2D1" presStyleIdx="0" presStyleCnt="0"/>
      <dgm:spPr/>
      <dgm:t>
        <a:bodyPr/>
        <a:lstStyle/>
        <a:p>
          <a:endParaRPr lang="en-US"/>
        </a:p>
      </dgm:t>
    </dgm:pt>
    <dgm:pt modelId="{4F87AEF6-C1AC-463B-B024-0D87112E369F}" type="pres">
      <dgm:prSet presAssocID="{58AFBA7D-C0C0-4ECB-8C58-D42F094F5603}" presName="compNode" presStyleCnt="0"/>
      <dgm:spPr/>
    </dgm:pt>
    <dgm:pt modelId="{D53A5F0D-F49F-4041-BAC5-D98E0695BA3D}" type="pres">
      <dgm:prSet presAssocID="{58AFBA7D-C0C0-4ECB-8C58-D42F094F5603}" presName="node" presStyleLbl="node1" presStyleIdx="1" presStyleCnt="7">
        <dgm:presLayoutVars>
          <dgm:bulletEnabled val="1"/>
        </dgm:presLayoutVars>
      </dgm:prSet>
      <dgm:spPr>
        <a:prstGeom prst="round2SameRect">
          <a:avLst>
            <a:gd name="adj1" fmla="val 10500"/>
            <a:gd name="adj2" fmla="val 0"/>
          </a:avLst>
        </a:prstGeom>
      </dgm:spPr>
      <dgm:t>
        <a:bodyPr/>
        <a:lstStyle/>
        <a:p>
          <a:endParaRPr lang="en-US"/>
        </a:p>
      </dgm:t>
    </dgm:pt>
    <dgm:pt modelId="{A54CD765-E5D7-463A-ADE8-02087DD836C7}" type="pres">
      <dgm:prSet presAssocID="{58AFBA7D-C0C0-4ECB-8C58-D42F094F5603}" presName="invisiNode" presStyleLbl="node1" presStyleIdx="1" presStyleCnt="7"/>
      <dgm:spPr/>
    </dgm:pt>
    <dgm:pt modelId="{500EC475-96FB-45B4-874E-C4A8749A94E8}" type="pres">
      <dgm:prSet presAssocID="{58AFBA7D-C0C0-4ECB-8C58-D42F094F5603}" presName="imagNode" presStyleLbl="fgImgPlace1" presStyleIdx="1" presStyleCnt="7"/>
      <dgm:spPr>
        <a:xfrm>
          <a:off x="1422169" y="195072"/>
          <a:ext cx="1053715" cy="107289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AF061A18-4B5D-47FA-A509-C5290F7D7BAE}" type="pres">
      <dgm:prSet presAssocID="{FA00AB2E-4453-497C-8DA7-37C60CF74212}" presName="sibTrans" presStyleLbl="sibTrans2D1" presStyleIdx="0" presStyleCnt="0"/>
      <dgm:spPr/>
      <dgm:t>
        <a:bodyPr/>
        <a:lstStyle/>
        <a:p>
          <a:endParaRPr lang="en-US"/>
        </a:p>
      </dgm:t>
    </dgm:pt>
    <dgm:pt modelId="{B0C7A1B3-17AA-4C00-A5B7-049B34D4FC23}" type="pres">
      <dgm:prSet presAssocID="{318222A9-4FF7-4446-9F3D-107C143061DF}" presName="compNode" presStyleCnt="0"/>
      <dgm:spPr/>
    </dgm:pt>
    <dgm:pt modelId="{0D3CC4E9-60A6-4789-B20B-7AEA4D0E7DE0}" type="pres">
      <dgm:prSet presAssocID="{318222A9-4FF7-4446-9F3D-107C143061DF}" presName="node" presStyleLbl="node1" presStyleIdx="2" presStyleCnt="7">
        <dgm:presLayoutVars>
          <dgm:bulletEnabled val="1"/>
        </dgm:presLayoutVars>
      </dgm:prSet>
      <dgm:spPr>
        <a:prstGeom prst="round2SameRect">
          <a:avLst>
            <a:gd name="adj1" fmla="val 10500"/>
            <a:gd name="adj2" fmla="val 0"/>
          </a:avLst>
        </a:prstGeom>
      </dgm:spPr>
      <dgm:t>
        <a:bodyPr/>
        <a:lstStyle/>
        <a:p>
          <a:endParaRPr lang="en-US"/>
        </a:p>
      </dgm:t>
    </dgm:pt>
    <dgm:pt modelId="{22D71297-8A14-461F-836B-7429170FD452}" type="pres">
      <dgm:prSet presAssocID="{318222A9-4FF7-4446-9F3D-107C143061DF}" presName="invisiNode" presStyleLbl="node1" presStyleIdx="2" presStyleCnt="7"/>
      <dgm:spPr/>
    </dgm:pt>
    <dgm:pt modelId="{8EA9F918-1918-4583-9077-EBFA836AFF2F}" type="pres">
      <dgm:prSet presAssocID="{318222A9-4FF7-4446-9F3D-107C143061DF}" presName="imagNode" presStyleLbl="fgImgPlace1" presStyleIdx="2" presStyleCnt="7"/>
      <dgm:spPr>
        <a:xfrm>
          <a:off x="2581255" y="195072"/>
          <a:ext cx="1053715" cy="107289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A97C2615-35DD-4C5E-BD86-DBE82BC388AA}" type="pres">
      <dgm:prSet presAssocID="{7C057329-5E53-4CD3-82FE-DF4E80F62A74}" presName="sibTrans" presStyleLbl="sibTrans2D1" presStyleIdx="0" presStyleCnt="0"/>
      <dgm:spPr/>
      <dgm:t>
        <a:bodyPr/>
        <a:lstStyle/>
        <a:p>
          <a:endParaRPr lang="en-US"/>
        </a:p>
      </dgm:t>
    </dgm:pt>
    <dgm:pt modelId="{E48D9276-5AD3-4B28-88D0-87FBE8DB9377}" type="pres">
      <dgm:prSet presAssocID="{F6FABBA8-15A4-4FBA-86D6-D81039B094FC}" presName="compNode" presStyleCnt="0"/>
      <dgm:spPr/>
    </dgm:pt>
    <dgm:pt modelId="{BAE9FADF-8F24-4862-9E3A-50ABE16289F3}" type="pres">
      <dgm:prSet presAssocID="{F6FABBA8-15A4-4FBA-86D6-D81039B094FC}" presName="node" presStyleLbl="node1" presStyleIdx="3" presStyleCnt="7">
        <dgm:presLayoutVars>
          <dgm:bulletEnabled val="1"/>
        </dgm:presLayoutVars>
      </dgm:prSet>
      <dgm:spPr>
        <a:prstGeom prst="round2SameRect">
          <a:avLst>
            <a:gd name="adj1" fmla="val 10500"/>
            <a:gd name="adj2" fmla="val 0"/>
          </a:avLst>
        </a:prstGeom>
      </dgm:spPr>
      <dgm:t>
        <a:bodyPr/>
        <a:lstStyle/>
        <a:p>
          <a:endParaRPr lang="en-US"/>
        </a:p>
      </dgm:t>
    </dgm:pt>
    <dgm:pt modelId="{DB6C9F91-E23B-42FF-BA97-DF9551ABA962}" type="pres">
      <dgm:prSet presAssocID="{F6FABBA8-15A4-4FBA-86D6-D81039B094FC}" presName="invisiNode" presStyleLbl="node1" presStyleIdx="3" presStyleCnt="7"/>
      <dgm:spPr/>
    </dgm:pt>
    <dgm:pt modelId="{5A077D6F-326E-4515-8D73-85FB4ABAB286}" type="pres">
      <dgm:prSet presAssocID="{F6FABBA8-15A4-4FBA-86D6-D81039B094FC}" presName="imagNode" presStyleLbl="fgImgPlace1" presStyleIdx="3" presStyleCnt="7"/>
      <dgm:spPr>
        <a:xfrm>
          <a:off x="3740342" y="195072"/>
          <a:ext cx="1053715" cy="107289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2C717DFE-91F4-487A-8615-AACE51C7A976}" type="pres">
      <dgm:prSet presAssocID="{3CFE7963-E9FF-4936-B9EA-D34200188974}" presName="sibTrans" presStyleLbl="sibTrans2D1" presStyleIdx="0" presStyleCnt="0"/>
      <dgm:spPr/>
      <dgm:t>
        <a:bodyPr/>
        <a:lstStyle/>
        <a:p>
          <a:endParaRPr lang="en-US"/>
        </a:p>
      </dgm:t>
    </dgm:pt>
    <dgm:pt modelId="{3EF4201D-9193-4276-87AA-9D0509E41FD4}" type="pres">
      <dgm:prSet presAssocID="{0B76211F-1FCE-4769-9D85-C3B37EAC8E22}" presName="compNode" presStyleCnt="0"/>
      <dgm:spPr/>
    </dgm:pt>
    <dgm:pt modelId="{61131EFA-16A1-4DF7-8973-416FA7F39696}" type="pres">
      <dgm:prSet presAssocID="{0B76211F-1FCE-4769-9D85-C3B37EAC8E22}" presName="node" presStyleLbl="node1" presStyleIdx="4" presStyleCnt="7">
        <dgm:presLayoutVars>
          <dgm:bulletEnabled val="1"/>
        </dgm:presLayoutVars>
      </dgm:prSet>
      <dgm:spPr>
        <a:prstGeom prst="round2SameRect">
          <a:avLst>
            <a:gd name="adj1" fmla="val 10500"/>
            <a:gd name="adj2" fmla="val 0"/>
          </a:avLst>
        </a:prstGeom>
      </dgm:spPr>
      <dgm:t>
        <a:bodyPr/>
        <a:lstStyle/>
        <a:p>
          <a:endParaRPr lang="en-US"/>
        </a:p>
      </dgm:t>
    </dgm:pt>
    <dgm:pt modelId="{B32CDA49-541F-4247-A5D7-1D129ED1EF2A}" type="pres">
      <dgm:prSet presAssocID="{0B76211F-1FCE-4769-9D85-C3B37EAC8E22}" presName="invisiNode" presStyleLbl="node1" presStyleIdx="4" presStyleCnt="7"/>
      <dgm:spPr/>
    </dgm:pt>
    <dgm:pt modelId="{3BBEC1A6-BA06-4261-9288-74496796F046}" type="pres">
      <dgm:prSet presAssocID="{0B76211F-1FCE-4769-9D85-C3B37EAC8E22}" presName="imagNode" presStyleLbl="fgImgPlace1" presStyleIdx="4" presStyleCnt="7"/>
      <dgm:spPr>
        <a:xfrm>
          <a:off x="4899429" y="195072"/>
          <a:ext cx="1053715" cy="10728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FECAE3D2-BFF5-4869-8FAC-23B944162DF4}" type="pres">
      <dgm:prSet presAssocID="{2DAADB89-0438-4278-9BC4-AB44CCAB6C70}" presName="sibTrans" presStyleLbl="sibTrans2D1" presStyleIdx="0" presStyleCnt="0"/>
      <dgm:spPr/>
      <dgm:t>
        <a:bodyPr/>
        <a:lstStyle/>
        <a:p>
          <a:endParaRPr lang="en-US"/>
        </a:p>
      </dgm:t>
    </dgm:pt>
    <dgm:pt modelId="{25274714-7F0D-4C4A-8343-C57FF73292A7}" type="pres">
      <dgm:prSet presAssocID="{5E75BE8F-DB02-4235-BD7B-71B44946DD94}" presName="compNode" presStyleCnt="0"/>
      <dgm:spPr/>
    </dgm:pt>
    <dgm:pt modelId="{842A77D7-963C-4B8C-9E4C-33B07435E274}" type="pres">
      <dgm:prSet presAssocID="{5E75BE8F-DB02-4235-BD7B-71B44946DD94}" presName="node" presStyleLbl="node1" presStyleIdx="5" presStyleCnt="7">
        <dgm:presLayoutVars>
          <dgm:bulletEnabled val="1"/>
        </dgm:presLayoutVars>
      </dgm:prSet>
      <dgm:spPr>
        <a:prstGeom prst="round2SameRect">
          <a:avLst>
            <a:gd name="adj1" fmla="val 10500"/>
            <a:gd name="adj2" fmla="val 0"/>
          </a:avLst>
        </a:prstGeom>
      </dgm:spPr>
      <dgm:t>
        <a:bodyPr/>
        <a:lstStyle/>
        <a:p>
          <a:endParaRPr lang="en-US"/>
        </a:p>
      </dgm:t>
    </dgm:pt>
    <dgm:pt modelId="{4C82CB71-6932-4DCC-AACF-976172A9F83A}" type="pres">
      <dgm:prSet presAssocID="{5E75BE8F-DB02-4235-BD7B-71B44946DD94}" presName="invisiNode" presStyleLbl="node1" presStyleIdx="5" presStyleCnt="7"/>
      <dgm:spPr/>
    </dgm:pt>
    <dgm:pt modelId="{A382449D-14B1-49B1-A8DE-9548BE5F5D96}" type="pres">
      <dgm:prSet presAssocID="{5E75BE8F-DB02-4235-BD7B-71B44946DD94}" presName="imagNode" presStyleLbl="fgImgPlace1" presStyleIdx="5" presStyleCnt="7"/>
      <dgm:spPr>
        <a:xfrm>
          <a:off x="6058515" y="195072"/>
          <a:ext cx="1053715" cy="1072896"/>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D52F51F0-C226-4586-BB0E-46D5A6D16E9C}" type="pres">
      <dgm:prSet presAssocID="{E020ABF5-ED29-4BC5-9753-C93304B9BDC1}" presName="sibTrans" presStyleLbl="sibTrans2D1" presStyleIdx="0" presStyleCnt="0"/>
      <dgm:spPr/>
      <dgm:t>
        <a:bodyPr/>
        <a:lstStyle/>
        <a:p>
          <a:endParaRPr lang="en-US"/>
        </a:p>
      </dgm:t>
    </dgm:pt>
    <dgm:pt modelId="{A43B7FBF-4BB4-4AA5-8E51-8B8C0A429D9F}" type="pres">
      <dgm:prSet presAssocID="{D40F3A41-048A-4ED6-B225-C23A659DEE48}" presName="compNode" presStyleCnt="0"/>
      <dgm:spPr/>
    </dgm:pt>
    <dgm:pt modelId="{DE51F039-C434-47F0-A9BB-84DD31A60762}" type="pres">
      <dgm:prSet presAssocID="{D40F3A41-048A-4ED6-B225-C23A659DEE48}" presName="node" presStyleLbl="node1" presStyleIdx="6" presStyleCnt="7">
        <dgm:presLayoutVars>
          <dgm:bulletEnabled val="1"/>
        </dgm:presLayoutVars>
      </dgm:prSet>
      <dgm:spPr>
        <a:prstGeom prst="round2SameRect">
          <a:avLst>
            <a:gd name="adj1" fmla="val 10500"/>
            <a:gd name="adj2" fmla="val 0"/>
          </a:avLst>
        </a:prstGeom>
      </dgm:spPr>
      <dgm:t>
        <a:bodyPr/>
        <a:lstStyle/>
        <a:p>
          <a:endParaRPr lang="en-US"/>
        </a:p>
      </dgm:t>
    </dgm:pt>
    <dgm:pt modelId="{B3B759BA-C86F-4E35-A424-0FBBA8274FC0}" type="pres">
      <dgm:prSet presAssocID="{D40F3A41-048A-4ED6-B225-C23A659DEE48}" presName="invisiNode" presStyleLbl="node1" presStyleIdx="6" presStyleCnt="7"/>
      <dgm:spPr/>
    </dgm:pt>
    <dgm:pt modelId="{75E2AB88-A9BF-413F-BE5D-1394EA1E4AE8}" type="pres">
      <dgm:prSet presAssocID="{D40F3A41-048A-4ED6-B225-C23A659DEE48}" presName="imagNode" presStyleLbl="fgImgPlace1" presStyleIdx="6" presStyleCnt="7"/>
      <dgm:spPr>
        <a:xfrm>
          <a:off x="7217602" y="195072"/>
          <a:ext cx="1053715" cy="1072896"/>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Lst>
  <dgm:cxnLst>
    <dgm:cxn modelId="{6B167CFE-C840-4F85-87EE-30477159165E}" type="presOf" srcId="{318222A9-4FF7-4446-9F3D-107C143061DF}" destId="{0D3CC4E9-60A6-4789-B20B-7AEA4D0E7DE0}" srcOrd="0" destOrd="0" presId="urn:microsoft.com/office/officeart/2005/8/layout/pList2"/>
    <dgm:cxn modelId="{DA1A9F28-9852-4157-894B-219916FE0EC0}" type="presOf" srcId="{E020ABF5-ED29-4BC5-9753-C93304B9BDC1}" destId="{D52F51F0-C226-4586-BB0E-46D5A6D16E9C}" srcOrd="0" destOrd="0" presId="urn:microsoft.com/office/officeart/2005/8/layout/pList2"/>
    <dgm:cxn modelId="{5C0B4B4D-6D01-44A8-85A6-3F19AC09D19E}" srcId="{8DAB7D60-0EB3-49E3-A414-606052778133}" destId="{318222A9-4FF7-4446-9F3D-107C143061DF}" srcOrd="2" destOrd="0" parTransId="{2E66C31B-076E-478F-9C85-C31405532289}" sibTransId="{7C057329-5E53-4CD3-82FE-DF4E80F62A74}"/>
    <dgm:cxn modelId="{E33295EE-0950-4491-BE60-7573079D1B8F}" srcId="{8DAB7D60-0EB3-49E3-A414-606052778133}" destId="{58AFBA7D-C0C0-4ECB-8C58-D42F094F5603}" srcOrd="1" destOrd="0" parTransId="{B211E10F-596A-4596-A1F9-B7123049637C}" sibTransId="{FA00AB2E-4453-497C-8DA7-37C60CF74212}"/>
    <dgm:cxn modelId="{487B793C-BDB7-4D09-BA83-50A064DA68D7}" type="presOf" srcId="{8DAB7D60-0EB3-49E3-A414-606052778133}" destId="{492E0F36-C992-49C0-BB1F-646E5513E958}" srcOrd="0" destOrd="0" presId="urn:microsoft.com/office/officeart/2005/8/layout/pList2"/>
    <dgm:cxn modelId="{FE94F6AE-A42F-4C21-ABF0-90CCA2E96423}" type="presOf" srcId="{58AFBA7D-C0C0-4ECB-8C58-D42F094F5603}" destId="{D53A5F0D-F49F-4041-BAC5-D98E0695BA3D}" srcOrd="0" destOrd="0" presId="urn:microsoft.com/office/officeart/2005/8/layout/pList2"/>
    <dgm:cxn modelId="{5B68A028-B4A5-4223-9013-D87474D73A1F}" srcId="{8DAB7D60-0EB3-49E3-A414-606052778133}" destId="{5E75BE8F-DB02-4235-BD7B-71B44946DD94}" srcOrd="5" destOrd="0" parTransId="{9A1BF28B-AEDE-46AE-A9E9-83F81F9109B8}" sibTransId="{E020ABF5-ED29-4BC5-9753-C93304B9BDC1}"/>
    <dgm:cxn modelId="{1FDEDB87-B9ED-4193-B6D8-E03F0E9D7C7C}" type="presOf" srcId="{5E75BE8F-DB02-4235-BD7B-71B44946DD94}" destId="{842A77D7-963C-4B8C-9E4C-33B07435E274}" srcOrd="0" destOrd="0" presId="urn:microsoft.com/office/officeart/2005/8/layout/pList2"/>
    <dgm:cxn modelId="{B36A50E3-4176-4565-AE2F-C8172D20EAC3}" type="presOf" srcId="{FA00AB2E-4453-497C-8DA7-37C60CF74212}" destId="{AF061A18-4B5D-47FA-A509-C5290F7D7BAE}" srcOrd="0" destOrd="0" presId="urn:microsoft.com/office/officeart/2005/8/layout/pList2"/>
    <dgm:cxn modelId="{5562A34C-4E9F-443A-92CA-9B0A73E660D1}" srcId="{8DAB7D60-0EB3-49E3-A414-606052778133}" destId="{F6FABBA8-15A4-4FBA-86D6-D81039B094FC}" srcOrd="3" destOrd="0" parTransId="{279CC81D-017A-4C3B-B339-2D6C4A0E8A14}" sibTransId="{3CFE7963-E9FF-4936-B9EA-D34200188974}"/>
    <dgm:cxn modelId="{F608CA34-D50B-41D0-9067-65F68702BBE1}" type="presOf" srcId="{0B76211F-1FCE-4769-9D85-C3B37EAC8E22}" destId="{61131EFA-16A1-4DF7-8973-416FA7F39696}" srcOrd="0" destOrd="0" presId="urn:microsoft.com/office/officeart/2005/8/layout/pList2"/>
    <dgm:cxn modelId="{D47A6EF5-3E57-46D8-B3EA-1E84B39269C1}" type="presOf" srcId="{272D089E-73BC-4303-8C92-74E97AB7B5C0}" destId="{312663EF-251D-47E0-9EFD-BE46DC788E08}" srcOrd="0" destOrd="0" presId="urn:microsoft.com/office/officeart/2005/8/layout/pList2"/>
    <dgm:cxn modelId="{DD1296A5-2D16-4CC6-A670-2CB3505AF842}" srcId="{8DAB7D60-0EB3-49E3-A414-606052778133}" destId="{F61C9085-7733-47E2-95E7-060989AB0DA7}" srcOrd="0" destOrd="0" parTransId="{1944C20A-56EF-4424-8A39-0AEE2FA4D515}" sibTransId="{272D089E-73BC-4303-8C92-74E97AB7B5C0}"/>
    <dgm:cxn modelId="{C63CC351-C4BF-462E-A69F-ACB0DEF5AC17}" type="presOf" srcId="{2DAADB89-0438-4278-9BC4-AB44CCAB6C70}" destId="{FECAE3D2-BFF5-4869-8FAC-23B944162DF4}" srcOrd="0" destOrd="0" presId="urn:microsoft.com/office/officeart/2005/8/layout/pList2"/>
    <dgm:cxn modelId="{FD2559FA-A7D7-41A3-9994-DDA324089153}" type="presOf" srcId="{F61C9085-7733-47E2-95E7-060989AB0DA7}" destId="{73A7CEC4-084E-4DB3-A384-EC6A240AB4C2}" srcOrd="0" destOrd="0" presId="urn:microsoft.com/office/officeart/2005/8/layout/pList2"/>
    <dgm:cxn modelId="{0546446A-749A-4D53-9F4E-1EA0A025115F}" srcId="{8DAB7D60-0EB3-49E3-A414-606052778133}" destId="{0B76211F-1FCE-4769-9D85-C3B37EAC8E22}" srcOrd="4" destOrd="0" parTransId="{69273010-7F68-4EEA-AB53-2588B34131E6}" sibTransId="{2DAADB89-0438-4278-9BC4-AB44CCAB6C70}"/>
    <dgm:cxn modelId="{642E3C7C-BCC2-4FC4-A069-779195EEA31A}" type="presOf" srcId="{F6FABBA8-15A4-4FBA-86D6-D81039B094FC}" destId="{BAE9FADF-8F24-4862-9E3A-50ABE16289F3}" srcOrd="0" destOrd="0" presId="urn:microsoft.com/office/officeart/2005/8/layout/pList2"/>
    <dgm:cxn modelId="{4A25E54A-E723-4240-B104-C33B46995DDB}" type="presOf" srcId="{7C057329-5E53-4CD3-82FE-DF4E80F62A74}" destId="{A97C2615-35DD-4C5E-BD86-DBE82BC388AA}" srcOrd="0" destOrd="0" presId="urn:microsoft.com/office/officeart/2005/8/layout/pList2"/>
    <dgm:cxn modelId="{13CADD86-EF9F-44BC-B5A5-2D4417EE5256}" srcId="{8DAB7D60-0EB3-49E3-A414-606052778133}" destId="{D40F3A41-048A-4ED6-B225-C23A659DEE48}" srcOrd="6" destOrd="0" parTransId="{176FC6CF-57A9-471D-96D5-2285451C11C6}" sibTransId="{976405AD-AACC-4A4C-A40F-D9AEF0C75593}"/>
    <dgm:cxn modelId="{0C79657C-07F3-4AC4-BA4A-61F6DEC2A9F1}" type="presOf" srcId="{D40F3A41-048A-4ED6-B225-C23A659DEE48}" destId="{DE51F039-C434-47F0-A9BB-84DD31A60762}" srcOrd="0" destOrd="0" presId="urn:microsoft.com/office/officeart/2005/8/layout/pList2"/>
    <dgm:cxn modelId="{892ED4BC-1F5B-482C-AE7B-1C1C6F73854A}" type="presOf" srcId="{3CFE7963-E9FF-4936-B9EA-D34200188974}" destId="{2C717DFE-91F4-487A-8615-AACE51C7A976}" srcOrd="0" destOrd="0" presId="urn:microsoft.com/office/officeart/2005/8/layout/pList2"/>
    <dgm:cxn modelId="{F448ED3A-0C8A-4FBB-9F74-9085EF7F63DE}" type="presParOf" srcId="{492E0F36-C992-49C0-BB1F-646E5513E958}" destId="{C5634838-1E4B-442D-8D1F-BC6AD660D345}" srcOrd="0" destOrd="0" presId="urn:microsoft.com/office/officeart/2005/8/layout/pList2"/>
    <dgm:cxn modelId="{D15E57B5-B64C-4989-8922-14E74AB54B48}" type="presParOf" srcId="{492E0F36-C992-49C0-BB1F-646E5513E958}" destId="{C8EB6D5F-0730-4FEB-A0D4-C7885470368D}" srcOrd="1" destOrd="0" presId="urn:microsoft.com/office/officeart/2005/8/layout/pList2"/>
    <dgm:cxn modelId="{AC504A9E-2FEE-4D80-A9B6-64630D579895}" type="presParOf" srcId="{C8EB6D5F-0730-4FEB-A0D4-C7885470368D}" destId="{BAFA9535-E687-456A-8AEF-8C2374ED5DEF}" srcOrd="0" destOrd="0" presId="urn:microsoft.com/office/officeart/2005/8/layout/pList2"/>
    <dgm:cxn modelId="{01F492BB-734A-4D08-A5D6-FFCDB3374BAE}" type="presParOf" srcId="{BAFA9535-E687-456A-8AEF-8C2374ED5DEF}" destId="{73A7CEC4-084E-4DB3-A384-EC6A240AB4C2}" srcOrd="0" destOrd="0" presId="urn:microsoft.com/office/officeart/2005/8/layout/pList2"/>
    <dgm:cxn modelId="{3E73DE96-A121-4FB0-BD5F-4999374DC923}" type="presParOf" srcId="{BAFA9535-E687-456A-8AEF-8C2374ED5DEF}" destId="{55EC5733-495C-474E-ABF4-0CD5D9CDA43F}" srcOrd="1" destOrd="0" presId="urn:microsoft.com/office/officeart/2005/8/layout/pList2"/>
    <dgm:cxn modelId="{2F31891A-63B4-4A96-8BC6-2FC43707C3FC}" type="presParOf" srcId="{BAFA9535-E687-456A-8AEF-8C2374ED5DEF}" destId="{838964BC-E300-4630-AF7D-50ABE8D0BBC9}" srcOrd="2" destOrd="0" presId="urn:microsoft.com/office/officeart/2005/8/layout/pList2"/>
    <dgm:cxn modelId="{C29CFFD6-9DE4-4743-8B50-4CDD02E31A2B}" type="presParOf" srcId="{C8EB6D5F-0730-4FEB-A0D4-C7885470368D}" destId="{312663EF-251D-47E0-9EFD-BE46DC788E08}" srcOrd="1" destOrd="0" presId="urn:microsoft.com/office/officeart/2005/8/layout/pList2"/>
    <dgm:cxn modelId="{D53E2C9E-3613-4518-A789-6793A3D8B364}" type="presParOf" srcId="{C8EB6D5F-0730-4FEB-A0D4-C7885470368D}" destId="{4F87AEF6-C1AC-463B-B024-0D87112E369F}" srcOrd="2" destOrd="0" presId="urn:microsoft.com/office/officeart/2005/8/layout/pList2"/>
    <dgm:cxn modelId="{94EBCE56-184E-4EA2-9DF6-B1095BF0EB97}" type="presParOf" srcId="{4F87AEF6-C1AC-463B-B024-0D87112E369F}" destId="{D53A5F0D-F49F-4041-BAC5-D98E0695BA3D}" srcOrd="0" destOrd="0" presId="urn:microsoft.com/office/officeart/2005/8/layout/pList2"/>
    <dgm:cxn modelId="{9C262424-3634-4C12-B53D-FE419501A726}" type="presParOf" srcId="{4F87AEF6-C1AC-463B-B024-0D87112E369F}" destId="{A54CD765-E5D7-463A-ADE8-02087DD836C7}" srcOrd="1" destOrd="0" presId="urn:microsoft.com/office/officeart/2005/8/layout/pList2"/>
    <dgm:cxn modelId="{3C1A405C-1B9F-4497-9714-C1B5E6C171EA}" type="presParOf" srcId="{4F87AEF6-C1AC-463B-B024-0D87112E369F}" destId="{500EC475-96FB-45B4-874E-C4A8749A94E8}" srcOrd="2" destOrd="0" presId="urn:microsoft.com/office/officeart/2005/8/layout/pList2"/>
    <dgm:cxn modelId="{3916CCFB-07EE-48C6-B608-FC732ACAF2ED}" type="presParOf" srcId="{C8EB6D5F-0730-4FEB-A0D4-C7885470368D}" destId="{AF061A18-4B5D-47FA-A509-C5290F7D7BAE}" srcOrd="3" destOrd="0" presId="urn:microsoft.com/office/officeart/2005/8/layout/pList2"/>
    <dgm:cxn modelId="{101F0955-8931-4912-8E0D-7EC64DA97E5E}" type="presParOf" srcId="{C8EB6D5F-0730-4FEB-A0D4-C7885470368D}" destId="{B0C7A1B3-17AA-4C00-A5B7-049B34D4FC23}" srcOrd="4" destOrd="0" presId="urn:microsoft.com/office/officeart/2005/8/layout/pList2"/>
    <dgm:cxn modelId="{B35D6922-5274-48E1-9297-F8DC0AF8BCBD}" type="presParOf" srcId="{B0C7A1B3-17AA-4C00-A5B7-049B34D4FC23}" destId="{0D3CC4E9-60A6-4789-B20B-7AEA4D0E7DE0}" srcOrd="0" destOrd="0" presId="urn:microsoft.com/office/officeart/2005/8/layout/pList2"/>
    <dgm:cxn modelId="{B3C4E747-118E-4F68-8921-39F443AB8877}" type="presParOf" srcId="{B0C7A1B3-17AA-4C00-A5B7-049B34D4FC23}" destId="{22D71297-8A14-461F-836B-7429170FD452}" srcOrd="1" destOrd="0" presId="urn:microsoft.com/office/officeart/2005/8/layout/pList2"/>
    <dgm:cxn modelId="{3D514848-8B57-4B1A-ADFF-92672DDA063E}" type="presParOf" srcId="{B0C7A1B3-17AA-4C00-A5B7-049B34D4FC23}" destId="{8EA9F918-1918-4583-9077-EBFA836AFF2F}" srcOrd="2" destOrd="0" presId="urn:microsoft.com/office/officeart/2005/8/layout/pList2"/>
    <dgm:cxn modelId="{75D7717E-5FFE-4A36-83E1-32F321F741EC}" type="presParOf" srcId="{C8EB6D5F-0730-4FEB-A0D4-C7885470368D}" destId="{A97C2615-35DD-4C5E-BD86-DBE82BC388AA}" srcOrd="5" destOrd="0" presId="urn:microsoft.com/office/officeart/2005/8/layout/pList2"/>
    <dgm:cxn modelId="{B269DE79-59EA-475A-926D-FE7CEE3DD882}" type="presParOf" srcId="{C8EB6D5F-0730-4FEB-A0D4-C7885470368D}" destId="{E48D9276-5AD3-4B28-88D0-87FBE8DB9377}" srcOrd="6" destOrd="0" presId="urn:microsoft.com/office/officeart/2005/8/layout/pList2"/>
    <dgm:cxn modelId="{4E486E55-9A1F-49FE-9C5F-79EBD3DD3760}" type="presParOf" srcId="{E48D9276-5AD3-4B28-88D0-87FBE8DB9377}" destId="{BAE9FADF-8F24-4862-9E3A-50ABE16289F3}" srcOrd="0" destOrd="0" presId="urn:microsoft.com/office/officeart/2005/8/layout/pList2"/>
    <dgm:cxn modelId="{3C4E7C64-AA42-4C57-B28D-13A240197170}" type="presParOf" srcId="{E48D9276-5AD3-4B28-88D0-87FBE8DB9377}" destId="{DB6C9F91-E23B-42FF-BA97-DF9551ABA962}" srcOrd="1" destOrd="0" presId="urn:microsoft.com/office/officeart/2005/8/layout/pList2"/>
    <dgm:cxn modelId="{4715A024-171B-4700-8EF7-818FEE458009}" type="presParOf" srcId="{E48D9276-5AD3-4B28-88D0-87FBE8DB9377}" destId="{5A077D6F-326E-4515-8D73-85FB4ABAB286}" srcOrd="2" destOrd="0" presId="urn:microsoft.com/office/officeart/2005/8/layout/pList2"/>
    <dgm:cxn modelId="{BC6E8DC6-670F-427B-AD81-18D26EE5853F}" type="presParOf" srcId="{C8EB6D5F-0730-4FEB-A0D4-C7885470368D}" destId="{2C717DFE-91F4-487A-8615-AACE51C7A976}" srcOrd="7" destOrd="0" presId="urn:microsoft.com/office/officeart/2005/8/layout/pList2"/>
    <dgm:cxn modelId="{1FC57721-2C8F-441A-A838-32128F0F670C}" type="presParOf" srcId="{C8EB6D5F-0730-4FEB-A0D4-C7885470368D}" destId="{3EF4201D-9193-4276-87AA-9D0509E41FD4}" srcOrd="8" destOrd="0" presId="urn:microsoft.com/office/officeart/2005/8/layout/pList2"/>
    <dgm:cxn modelId="{7A045AB3-B82A-4C01-A20B-E8E0EFE68659}" type="presParOf" srcId="{3EF4201D-9193-4276-87AA-9D0509E41FD4}" destId="{61131EFA-16A1-4DF7-8973-416FA7F39696}" srcOrd="0" destOrd="0" presId="urn:microsoft.com/office/officeart/2005/8/layout/pList2"/>
    <dgm:cxn modelId="{F91B0424-ACE5-47C0-BF36-5C76F501E138}" type="presParOf" srcId="{3EF4201D-9193-4276-87AA-9D0509E41FD4}" destId="{B32CDA49-541F-4247-A5D7-1D129ED1EF2A}" srcOrd="1" destOrd="0" presId="urn:microsoft.com/office/officeart/2005/8/layout/pList2"/>
    <dgm:cxn modelId="{76B63A30-23A7-4CBD-9A99-6BA742519AD4}" type="presParOf" srcId="{3EF4201D-9193-4276-87AA-9D0509E41FD4}" destId="{3BBEC1A6-BA06-4261-9288-74496796F046}" srcOrd="2" destOrd="0" presId="urn:microsoft.com/office/officeart/2005/8/layout/pList2"/>
    <dgm:cxn modelId="{B3B657E3-1A5C-47AC-820B-E0307B909616}" type="presParOf" srcId="{C8EB6D5F-0730-4FEB-A0D4-C7885470368D}" destId="{FECAE3D2-BFF5-4869-8FAC-23B944162DF4}" srcOrd="9" destOrd="0" presId="urn:microsoft.com/office/officeart/2005/8/layout/pList2"/>
    <dgm:cxn modelId="{4239348F-4C30-43A5-A818-0B2F619949D8}" type="presParOf" srcId="{C8EB6D5F-0730-4FEB-A0D4-C7885470368D}" destId="{25274714-7F0D-4C4A-8343-C57FF73292A7}" srcOrd="10" destOrd="0" presId="urn:microsoft.com/office/officeart/2005/8/layout/pList2"/>
    <dgm:cxn modelId="{A86DCC96-0C69-4264-AA7B-34DC8D0E4C53}" type="presParOf" srcId="{25274714-7F0D-4C4A-8343-C57FF73292A7}" destId="{842A77D7-963C-4B8C-9E4C-33B07435E274}" srcOrd="0" destOrd="0" presId="urn:microsoft.com/office/officeart/2005/8/layout/pList2"/>
    <dgm:cxn modelId="{28699A84-2262-438D-82CA-414D29CCFD0A}" type="presParOf" srcId="{25274714-7F0D-4C4A-8343-C57FF73292A7}" destId="{4C82CB71-6932-4DCC-AACF-976172A9F83A}" srcOrd="1" destOrd="0" presId="urn:microsoft.com/office/officeart/2005/8/layout/pList2"/>
    <dgm:cxn modelId="{D8A8AF79-0889-4BFB-A9B6-E263D08706DF}" type="presParOf" srcId="{25274714-7F0D-4C4A-8343-C57FF73292A7}" destId="{A382449D-14B1-49B1-A8DE-9548BE5F5D96}" srcOrd="2" destOrd="0" presId="urn:microsoft.com/office/officeart/2005/8/layout/pList2"/>
    <dgm:cxn modelId="{B5F67285-D579-4F4A-B529-9FE3BDF30922}" type="presParOf" srcId="{C8EB6D5F-0730-4FEB-A0D4-C7885470368D}" destId="{D52F51F0-C226-4586-BB0E-46D5A6D16E9C}" srcOrd="11" destOrd="0" presId="urn:microsoft.com/office/officeart/2005/8/layout/pList2"/>
    <dgm:cxn modelId="{CA4136BA-CB25-46C7-BC0B-8FEDA663CE6C}" type="presParOf" srcId="{C8EB6D5F-0730-4FEB-A0D4-C7885470368D}" destId="{A43B7FBF-4BB4-4AA5-8E51-8B8C0A429D9F}" srcOrd="12" destOrd="0" presId="urn:microsoft.com/office/officeart/2005/8/layout/pList2"/>
    <dgm:cxn modelId="{D0B26896-47C6-4CF4-BB3A-B5B0C235D040}" type="presParOf" srcId="{A43B7FBF-4BB4-4AA5-8E51-8B8C0A429D9F}" destId="{DE51F039-C434-47F0-A9BB-84DD31A60762}" srcOrd="0" destOrd="0" presId="urn:microsoft.com/office/officeart/2005/8/layout/pList2"/>
    <dgm:cxn modelId="{C4514C18-4297-4A3D-ACB9-1D8B55E3C35C}" type="presParOf" srcId="{A43B7FBF-4BB4-4AA5-8E51-8B8C0A429D9F}" destId="{B3B759BA-C86F-4E35-A424-0FBBA8274FC0}" srcOrd="1" destOrd="0" presId="urn:microsoft.com/office/officeart/2005/8/layout/pList2"/>
    <dgm:cxn modelId="{AE5A9F1A-CA13-4E38-9A53-BF1A70DD21D6}" type="presParOf" srcId="{A43B7FBF-4BB4-4AA5-8E51-8B8C0A429D9F}" destId="{75E2AB88-A9BF-413F-BE5D-1394EA1E4AE8}"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8BD026-D3AB-43F4-953E-294800081122}"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n-US"/>
        </a:p>
      </dgm:t>
    </dgm:pt>
    <dgm:pt modelId="{002C1841-AA02-4CBF-A989-E1433052869C}">
      <dgm:prSet phldrT="[Text]" custT="1"/>
      <dgm:spPr>
        <a:xfrm>
          <a:off x="1821799" y="2067002"/>
          <a:ext cx="3418944" cy="267604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3600" b="1" dirty="0" smtClean="0">
              <a:solidFill>
                <a:srgbClr val="C00000"/>
              </a:solidFill>
              <a:latin typeface="Arial" panose="020B0604020202020204" pitchFamily="34" charset="0"/>
              <a:ea typeface="+mn-ea"/>
              <a:cs typeface="Arial" panose="020B0604020202020204" pitchFamily="34" charset="0"/>
            </a:rPr>
            <a:t>Code of Conduct</a:t>
          </a:r>
          <a:endParaRPr lang="en-US" sz="3600" b="1" dirty="0">
            <a:solidFill>
              <a:srgbClr val="C00000"/>
            </a:solidFill>
            <a:latin typeface="Arial" panose="020B0604020202020204" pitchFamily="34" charset="0"/>
            <a:ea typeface="+mn-ea"/>
            <a:cs typeface="Arial" panose="020B0604020202020204" pitchFamily="34" charset="0"/>
          </a:endParaRPr>
        </a:p>
      </dgm:t>
    </dgm:pt>
    <dgm:pt modelId="{E48A6B64-FBAB-4D17-A302-F2466958ACB1}" type="parTrans" cxnId="{8FD5B838-BB15-4602-8709-E4EF725C7B16}">
      <dgm:prSet/>
      <dgm:spPr/>
      <dgm:t>
        <a:bodyPr/>
        <a:lstStyle/>
        <a:p>
          <a:pPr algn="ctr"/>
          <a:endParaRPr lang="en-US"/>
        </a:p>
      </dgm:t>
    </dgm:pt>
    <dgm:pt modelId="{E6A7BE51-766B-4891-93B1-A12E6C772CDB}" type="sibTrans" cxnId="{8FD5B838-BB15-4602-8709-E4EF725C7B16}">
      <dgm:prSet/>
      <dgm:spPr/>
      <dgm:t>
        <a:bodyPr/>
        <a:lstStyle/>
        <a:p>
          <a:pPr algn="ctr"/>
          <a:endParaRPr lang="en-US"/>
        </a:p>
      </dgm:t>
    </dgm:pt>
    <dgm:pt modelId="{6C4DD6E5-C130-4682-B7EF-2E7B7DFB10F8}">
      <dgm:prSet phldrT="[Text]" custT="1"/>
      <dgm:spPr>
        <a:xfrm>
          <a:off x="2547409" y="95190"/>
          <a:ext cx="1967726" cy="1621290"/>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050" b="1" dirty="0">
              <a:solidFill>
                <a:sysClr val="window" lastClr="FFFFFF"/>
              </a:solidFill>
              <a:latin typeface="Arial" panose="020B0604020202020204" pitchFamily="34" charset="0"/>
              <a:ea typeface="+mn-ea"/>
              <a:cs typeface="Arial" panose="020B0604020202020204" pitchFamily="34" charset="0"/>
            </a:rPr>
            <a:t>Guide </a:t>
          </a:r>
          <a:r>
            <a:rPr lang="en-US" sz="1050" b="1" dirty="0" smtClean="0">
              <a:solidFill>
                <a:sysClr val="window" lastClr="FFFFFF"/>
              </a:solidFill>
              <a:latin typeface="Arial" panose="020B0604020202020204" pitchFamily="34" charset="0"/>
              <a:ea typeface="+mn-ea"/>
              <a:cs typeface="Arial" panose="020B0604020202020204" pitchFamily="34" charset="0"/>
            </a:rPr>
            <a:t>which </a:t>
          </a:r>
          <a:r>
            <a:rPr lang="en-US" sz="1050" b="1" dirty="0">
              <a:solidFill>
                <a:sysClr val="window" lastClr="FFFFFF"/>
              </a:solidFill>
              <a:latin typeface="Arial" panose="020B0604020202020204" pitchFamily="34" charset="0"/>
              <a:ea typeface="+mn-ea"/>
              <a:cs typeface="Arial" panose="020B0604020202020204" pitchFamily="34" charset="0"/>
            </a:rPr>
            <a:t>supports </a:t>
          </a:r>
          <a:r>
            <a:rPr lang="en-US" sz="1050" b="1" dirty="0" smtClean="0">
              <a:solidFill>
                <a:sysClr val="window" lastClr="FFFFFF"/>
              </a:solidFill>
              <a:latin typeface="Arial" panose="020B0604020202020204" pitchFamily="34" charset="0"/>
              <a:ea typeface="+mn-ea"/>
              <a:cs typeface="Arial" panose="020B0604020202020204" pitchFamily="34" charset="0"/>
            </a:rPr>
            <a:t>day-to-day </a:t>
          </a:r>
          <a:r>
            <a:rPr lang="en-US" sz="1050" b="1" dirty="0">
              <a:solidFill>
                <a:sysClr val="window" lastClr="FFFFFF"/>
              </a:solidFill>
              <a:latin typeface="Arial" panose="020B0604020202020204" pitchFamily="34" charset="0"/>
              <a:ea typeface="+mn-ea"/>
              <a:cs typeface="Arial" panose="020B0604020202020204" pitchFamily="34" charset="0"/>
            </a:rPr>
            <a:t>decision making with </a:t>
          </a:r>
          <a:r>
            <a:rPr lang="en-US" sz="1050" b="1" dirty="0" smtClean="0">
              <a:solidFill>
                <a:sysClr val="window" lastClr="FFFFFF"/>
              </a:solidFill>
              <a:latin typeface="Arial" panose="020B0604020202020204" pitchFamily="34" charset="0"/>
              <a:ea typeface="+mn-ea"/>
              <a:cs typeface="Arial" panose="020B0604020202020204" pitchFamily="34" charset="0"/>
            </a:rPr>
            <a:t>KDHS's </a:t>
          </a:r>
          <a:r>
            <a:rPr lang="en-US" sz="1050" b="1" dirty="0">
              <a:solidFill>
                <a:sysClr val="window" lastClr="FFFFFF"/>
              </a:solidFill>
              <a:latin typeface="Arial" panose="020B0604020202020204" pitchFamily="34" charset="0"/>
              <a:ea typeface="+mn-ea"/>
              <a:cs typeface="Arial" panose="020B0604020202020204" pitchFamily="34" charset="0"/>
            </a:rPr>
            <a:t>standards of professional conduct</a:t>
          </a:r>
        </a:p>
      </dgm:t>
    </dgm:pt>
    <dgm:pt modelId="{79DD18A2-595A-4229-B3B9-65E1AEB1C80A}" type="parTrans" cxnId="{C8FC6157-7473-4D8B-87BF-F294A30ED178}">
      <dgm:prSet/>
      <dgm:spPr/>
      <dgm:t>
        <a:bodyPr/>
        <a:lstStyle/>
        <a:p>
          <a:pPr algn="ctr"/>
          <a:endParaRPr lang="en-US"/>
        </a:p>
      </dgm:t>
    </dgm:pt>
    <dgm:pt modelId="{CFDAE2E3-917D-4463-86F2-BEE475887CC9}" type="sibTrans" cxnId="{C8FC6157-7473-4D8B-87BF-F294A30ED178}">
      <dgm:prSet/>
      <dgm:spPr>
        <a:xfrm>
          <a:off x="919004" y="844522"/>
          <a:ext cx="5278554" cy="5278554"/>
        </a:xfrm>
        <a:solidFill>
          <a:srgbClr val="C0504D">
            <a:hueOff val="0"/>
            <a:satOff val="0"/>
            <a:lumOff val="0"/>
            <a:alphaOff val="0"/>
          </a:srgbClr>
        </a:solidFill>
        <a:ln>
          <a:noFill/>
        </a:ln>
        <a:effectLst/>
      </dgm:spPr>
      <dgm:t>
        <a:bodyPr/>
        <a:lstStyle/>
        <a:p>
          <a:pPr algn="ctr"/>
          <a:endParaRPr lang="en-US"/>
        </a:p>
      </dgm:t>
    </dgm:pt>
    <dgm:pt modelId="{4B1CADC6-5885-4D65-8BE9-713A73F8B35F}">
      <dgm:prSet phldrT="[Text]" custT="1"/>
      <dgm:spPr>
        <a:xfrm>
          <a:off x="5157683" y="1800335"/>
          <a:ext cx="1651026" cy="1616022"/>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050" b="1" dirty="0">
              <a:solidFill>
                <a:sysClr val="window" lastClr="FFFFFF"/>
              </a:solidFill>
              <a:latin typeface="Arial" panose="020B0604020202020204" pitchFamily="34" charset="0"/>
              <a:ea typeface="+mn-ea"/>
              <a:cs typeface="Arial" panose="020B0604020202020204" pitchFamily="34" charset="0"/>
            </a:rPr>
            <a:t>Essential element of </a:t>
          </a:r>
          <a:r>
            <a:rPr lang="en-US" sz="1050" b="1" dirty="0" smtClean="0">
              <a:solidFill>
                <a:sysClr val="window" lastClr="FFFFFF"/>
              </a:solidFill>
              <a:latin typeface="Arial" panose="020B0604020202020204" pitchFamily="34" charset="0"/>
              <a:ea typeface="+mn-ea"/>
              <a:cs typeface="Arial" panose="020B0604020202020204" pitchFamily="34" charset="0"/>
            </a:rPr>
            <a:t>KDHS's </a:t>
          </a:r>
          <a:r>
            <a:rPr lang="en-US" sz="1050" b="1" dirty="0">
              <a:solidFill>
                <a:sysClr val="window" lastClr="FFFFFF"/>
              </a:solidFill>
              <a:latin typeface="Arial" panose="020B0604020202020204" pitchFamily="34" charset="0"/>
              <a:ea typeface="+mn-ea"/>
              <a:cs typeface="Arial" panose="020B0604020202020204" pitchFamily="34" charset="0"/>
            </a:rPr>
            <a:t>Compliance &amp; Integrity Program</a:t>
          </a:r>
        </a:p>
      </dgm:t>
    </dgm:pt>
    <dgm:pt modelId="{D1E320A5-8459-4282-9642-E93915ED70E7}" type="parTrans" cxnId="{90828EAD-4C16-496D-915D-74E541816605}">
      <dgm:prSet/>
      <dgm:spPr/>
      <dgm:t>
        <a:bodyPr/>
        <a:lstStyle/>
        <a:p>
          <a:pPr algn="ctr"/>
          <a:endParaRPr lang="en-US"/>
        </a:p>
      </dgm:t>
    </dgm:pt>
    <dgm:pt modelId="{0EB22B3F-A212-4055-86DC-5C6E79239A24}" type="sibTrans" cxnId="{90828EAD-4C16-496D-915D-74E541816605}">
      <dgm:prSet/>
      <dgm:spPr>
        <a:xfrm>
          <a:off x="891994" y="765748"/>
          <a:ext cx="5278554" cy="5278554"/>
        </a:xfrm>
        <a:solidFill>
          <a:srgbClr val="9BBB59">
            <a:hueOff val="0"/>
            <a:satOff val="0"/>
            <a:lumOff val="0"/>
            <a:alphaOff val="0"/>
          </a:srgbClr>
        </a:solidFill>
        <a:ln>
          <a:noFill/>
        </a:ln>
        <a:effectLst/>
      </dgm:spPr>
      <dgm:t>
        <a:bodyPr/>
        <a:lstStyle/>
        <a:p>
          <a:pPr algn="ctr"/>
          <a:endParaRPr lang="en-US"/>
        </a:p>
      </dgm:t>
    </dgm:pt>
    <dgm:pt modelId="{A8842FC6-84B0-41C3-81E0-C96A4379F4A6}">
      <dgm:prSet phldrT="[Text]" custT="1"/>
      <dgm:spPr>
        <a:xfrm>
          <a:off x="4157580" y="4640911"/>
          <a:ext cx="1778127" cy="1699692"/>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050" b="1" dirty="0">
              <a:solidFill>
                <a:sysClr val="window" lastClr="FFFFFF"/>
              </a:solidFill>
              <a:latin typeface="Arial" panose="020B0604020202020204" pitchFamily="34" charset="0"/>
              <a:ea typeface="+mn-ea"/>
              <a:cs typeface="Arial" panose="020B0604020202020204" pitchFamily="34" charset="0"/>
            </a:rPr>
            <a:t>A commitment by each team member, provider, vendor, contractor, board member, and volunteers</a:t>
          </a:r>
        </a:p>
      </dgm:t>
    </dgm:pt>
    <dgm:pt modelId="{DC49058A-1856-4F82-A58D-1B56DD10C97E}" type="parTrans" cxnId="{DD867A86-9C4C-4ACC-950E-DDDB4B92F0D5}">
      <dgm:prSet/>
      <dgm:spPr/>
      <dgm:t>
        <a:bodyPr/>
        <a:lstStyle/>
        <a:p>
          <a:pPr algn="ctr"/>
          <a:endParaRPr lang="en-US"/>
        </a:p>
      </dgm:t>
    </dgm:pt>
    <dgm:pt modelId="{2C7593D3-9FC8-448F-B98A-B1314E69FD30}" type="sibTrans" cxnId="{DD867A86-9C4C-4ACC-950E-DDDB4B92F0D5}">
      <dgm:prSet/>
      <dgm:spPr>
        <a:xfrm>
          <a:off x="891994" y="765748"/>
          <a:ext cx="5278554" cy="5278554"/>
        </a:xfrm>
        <a:solidFill>
          <a:srgbClr val="8064A2">
            <a:hueOff val="0"/>
            <a:satOff val="0"/>
            <a:lumOff val="0"/>
            <a:alphaOff val="0"/>
          </a:srgbClr>
        </a:solidFill>
        <a:ln>
          <a:noFill/>
        </a:ln>
        <a:effectLst/>
      </dgm:spPr>
      <dgm:t>
        <a:bodyPr/>
        <a:lstStyle/>
        <a:p>
          <a:pPr algn="ctr"/>
          <a:endParaRPr lang="en-US"/>
        </a:p>
      </dgm:t>
    </dgm:pt>
    <dgm:pt modelId="{83601F66-C20B-4C2B-B2B3-16E5B8D467ED}">
      <dgm:prSet phldrT="[Text]" custT="1"/>
      <dgm:spPr>
        <a:xfrm>
          <a:off x="65304" y="1642191"/>
          <a:ext cx="1850565" cy="1853403"/>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050" b="1" dirty="0">
              <a:solidFill>
                <a:sysClr val="window" lastClr="FFFFFF"/>
              </a:solidFill>
              <a:latin typeface="Arial" panose="020B0604020202020204" pitchFamily="34" charset="0"/>
              <a:ea typeface="+mn-ea"/>
              <a:cs typeface="Arial" panose="020B0604020202020204" pitchFamily="34" charset="0"/>
            </a:rPr>
            <a:t>Identifies </a:t>
          </a:r>
          <a:r>
            <a:rPr lang="en-US" sz="1050" b="1" dirty="0" smtClean="0">
              <a:solidFill>
                <a:sysClr val="window" lastClr="FFFFFF"/>
              </a:solidFill>
              <a:latin typeface="Arial" panose="020B0604020202020204" pitchFamily="34" charset="0"/>
              <a:ea typeface="+mn-ea"/>
              <a:cs typeface="Arial" panose="020B0604020202020204" pitchFamily="34" charset="0"/>
            </a:rPr>
            <a:t>KDHS’s </a:t>
          </a:r>
          <a:r>
            <a:rPr lang="en-US" sz="1050" b="1" dirty="0">
              <a:solidFill>
                <a:sysClr val="window" lastClr="FFFFFF"/>
              </a:solidFill>
              <a:latin typeface="Arial" panose="020B0604020202020204" pitchFamily="34" charset="0"/>
              <a:ea typeface="+mn-ea"/>
              <a:cs typeface="Arial" panose="020B0604020202020204" pitchFamily="34" charset="0"/>
            </a:rPr>
            <a:t>mission, values and principles with standards of professional behavior and ethics</a:t>
          </a:r>
        </a:p>
      </dgm:t>
    </dgm:pt>
    <dgm:pt modelId="{27E7EA66-C426-4D5A-BD0E-7B1A0F9111FC}" type="parTrans" cxnId="{15D7DF46-35C0-4904-A876-E0225C16ADAC}">
      <dgm:prSet/>
      <dgm:spPr/>
      <dgm:t>
        <a:bodyPr/>
        <a:lstStyle/>
        <a:p>
          <a:pPr algn="ctr"/>
          <a:endParaRPr lang="en-US"/>
        </a:p>
      </dgm:t>
    </dgm:pt>
    <dgm:pt modelId="{36409282-3BAA-4446-92A6-94DF6ADAA875}" type="sibTrans" cxnId="{15D7DF46-35C0-4904-A876-E0225C16ADAC}">
      <dgm:prSet/>
      <dgm:spPr>
        <a:xfrm>
          <a:off x="762789" y="841424"/>
          <a:ext cx="5278554" cy="5278554"/>
        </a:xfrm>
        <a:solidFill>
          <a:srgbClr val="F79646">
            <a:hueOff val="0"/>
            <a:satOff val="0"/>
            <a:lumOff val="0"/>
            <a:alphaOff val="0"/>
          </a:srgbClr>
        </a:solidFill>
        <a:ln>
          <a:noFill/>
        </a:ln>
        <a:effectLst/>
      </dgm:spPr>
      <dgm:t>
        <a:bodyPr/>
        <a:lstStyle/>
        <a:p>
          <a:pPr algn="ctr"/>
          <a:endParaRPr lang="en-US"/>
        </a:p>
      </dgm:t>
    </dgm:pt>
    <dgm:pt modelId="{F516657A-DAEC-4C96-B8FF-A495D1260006}" type="pres">
      <dgm:prSet presAssocID="{868BD026-D3AB-43F4-953E-294800081122}" presName="composite" presStyleCnt="0">
        <dgm:presLayoutVars>
          <dgm:chMax val="1"/>
          <dgm:dir/>
          <dgm:resizeHandles val="exact"/>
        </dgm:presLayoutVars>
      </dgm:prSet>
      <dgm:spPr/>
      <dgm:t>
        <a:bodyPr/>
        <a:lstStyle/>
        <a:p>
          <a:endParaRPr lang="en-US"/>
        </a:p>
      </dgm:t>
    </dgm:pt>
    <dgm:pt modelId="{06E73B5E-37CC-4B19-AA07-F62B280B43BB}" type="pres">
      <dgm:prSet presAssocID="{868BD026-D3AB-43F4-953E-294800081122}" presName="radial" presStyleCnt="0">
        <dgm:presLayoutVars>
          <dgm:animLvl val="ctr"/>
        </dgm:presLayoutVars>
      </dgm:prSet>
      <dgm:spPr/>
    </dgm:pt>
    <dgm:pt modelId="{C24C57DC-38E9-4665-98D1-066B9389D0DB}" type="pres">
      <dgm:prSet presAssocID="{002C1841-AA02-4CBF-A989-E1433052869C}" presName="centerShape" presStyleLbl="vennNode1" presStyleIdx="0" presStyleCnt="5"/>
      <dgm:spPr/>
      <dgm:t>
        <a:bodyPr/>
        <a:lstStyle/>
        <a:p>
          <a:endParaRPr lang="en-US"/>
        </a:p>
      </dgm:t>
    </dgm:pt>
    <dgm:pt modelId="{1FA2D0E5-062B-4306-8E7D-95C18A973A5C}" type="pres">
      <dgm:prSet presAssocID="{6C4DD6E5-C130-4682-B7EF-2E7B7DFB10F8}" presName="node" presStyleLbl="vennNode1" presStyleIdx="1" presStyleCnt="5">
        <dgm:presLayoutVars>
          <dgm:bulletEnabled val="1"/>
        </dgm:presLayoutVars>
      </dgm:prSet>
      <dgm:spPr/>
      <dgm:t>
        <a:bodyPr/>
        <a:lstStyle/>
        <a:p>
          <a:endParaRPr lang="en-US"/>
        </a:p>
      </dgm:t>
    </dgm:pt>
    <dgm:pt modelId="{6A761A52-DD5C-4E1D-8E5A-16C3119C68D8}" type="pres">
      <dgm:prSet presAssocID="{4B1CADC6-5885-4D65-8BE9-713A73F8B35F}" presName="node" presStyleLbl="vennNode1" presStyleIdx="2" presStyleCnt="5">
        <dgm:presLayoutVars>
          <dgm:bulletEnabled val="1"/>
        </dgm:presLayoutVars>
      </dgm:prSet>
      <dgm:spPr/>
      <dgm:t>
        <a:bodyPr/>
        <a:lstStyle/>
        <a:p>
          <a:endParaRPr lang="en-US"/>
        </a:p>
      </dgm:t>
    </dgm:pt>
    <dgm:pt modelId="{0D5301BA-F510-43F4-95AC-DE4089D11544}" type="pres">
      <dgm:prSet presAssocID="{A8842FC6-84B0-41C3-81E0-C96A4379F4A6}" presName="node" presStyleLbl="vennNode1" presStyleIdx="3" presStyleCnt="5">
        <dgm:presLayoutVars>
          <dgm:bulletEnabled val="1"/>
        </dgm:presLayoutVars>
      </dgm:prSet>
      <dgm:spPr/>
      <dgm:t>
        <a:bodyPr/>
        <a:lstStyle/>
        <a:p>
          <a:endParaRPr lang="en-US"/>
        </a:p>
      </dgm:t>
    </dgm:pt>
    <dgm:pt modelId="{46EBC802-8690-4EAE-BACA-30ADA2D10DB1}" type="pres">
      <dgm:prSet presAssocID="{83601F66-C20B-4C2B-B2B3-16E5B8D467ED}" presName="node" presStyleLbl="vennNode1" presStyleIdx="4" presStyleCnt="5">
        <dgm:presLayoutVars>
          <dgm:bulletEnabled val="1"/>
        </dgm:presLayoutVars>
      </dgm:prSet>
      <dgm:spPr/>
      <dgm:t>
        <a:bodyPr/>
        <a:lstStyle/>
        <a:p>
          <a:endParaRPr lang="en-US"/>
        </a:p>
      </dgm:t>
    </dgm:pt>
  </dgm:ptLst>
  <dgm:cxnLst>
    <dgm:cxn modelId="{F84121C5-A041-4162-8037-266F9F1EA4D2}" type="presOf" srcId="{6C4DD6E5-C130-4682-B7EF-2E7B7DFB10F8}" destId="{1FA2D0E5-062B-4306-8E7D-95C18A973A5C}" srcOrd="0" destOrd="0" presId="urn:microsoft.com/office/officeart/2005/8/layout/radial3"/>
    <dgm:cxn modelId="{2F25365D-7C8E-4481-BE6E-80D2FACDAEF4}" type="presOf" srcId="{4B1CADC6-5885-4D65-8BE9-713A73F8B35F}" destId="{6A761A52-DD5C-4E1D-8E5A-16C3119C68D8}" srcOrd="0" destOrd="0" presId="urn:microsoft.com/office/officeart/2005/8/layout/radial3"/>
    <dgm:cxn modelId="{F55F3770-8A6A-4716-BF18-654858D02270}" type="presOf" srcId="{002C1841-AA02-4CBF-A989-E1433052869C}" destId="{C24C57DC-38E9-4665-98D1-066B9389D0DB}" srcOrd="0" destOrd="0" presId="urn:microsoft.com/office/officeart/2005/8/layout/radial3"/>
    <dgm:cxn modelId="{8D073EA5-927E-4457-8E54-7D9C59B94282}" type="presOf" srcId="{83601F66-C20B-4C2B-B2B3-16E5B8D467ED}" destId="{46EBC802-8690-4EAE-BACA-30ADA2D10DB1}" srcOrd="0" destOrd="0" presId="urn:microsoft.com/office/officeart/2005/8/layout/radial3"/>
    <dgm:cxn modelId="{5D036F50-89D9-4330-A4B0-D1391F313445}" type="presOf" srcId="{868BD026-D3AB-43F4-953E-294800081122}" destId="{F516657A-DAEC-4C96-B8FF-A495D1260006}" srcOrd="0" destOrd="0" presId="urn:microsoft.com/office/officeart/2005/8/layout/radial3"/>
    <dgm:cxn modelId="{8FD5B838-BB15-4602-8709-E4EF725C7B16}" srcId="{868BD026-D3AB-43F4-953E-294800081122}" destId="{002C1841-AA02-4CBF-A989-E1433052869C}" srcOrd="0" destOrd="0" parTransId="{E48A6B64-FBAB-4D17-A302-F2466958ACB1}" sibTransId="{E6A7BE51-766B-4891-93B1-A12E6C772CDB}"/>
    <dgm:cxn modelId="{C8FC6157-7473-4D8B-87BF-F294A30ED178}" srcId="{002C1841-AA02-4CBF-A989-E1433052869C}" destId="{6C4DD6E5-C130-4682-B7EF-2E7B7DFB10F8}" srcOrd="0" destOrd="0" parTransId="{79DD18A2-595A-4229-B3B9-65E1AEB1C80A}" sibTransId="{CFDAE2E3-917D-4463-86F2-BEE475887CC9}"/>
    <dgm:cxn modelId="{F850FB33-20E4-4F09-BAA4-F318867245FF}" type="presOf" srcId="{A8842FC6-84B0-41C3-81E0-C96A4379F4A6}" destId="{0D5301BA-F510-43F4-95AC-DE4089D11544}" srcOrd="0" destOrd="0" presId="urn:microsoft.com/office/officeart/2005/8/layout/radial3"/>
    <dgm:cxn modelId="{DD867A86-9C4C-4ACC-950E-DDDB4B92F0D5}" srcId="{002C1841-AA02-4CBF-A989-E1433052869C}" destId="{A8842FC6-84B0-41C3-81E0-C96A4379F4A6}" srcOrd="2" destOrd="0" parTransId="{DC49058A-1856-4F82-A58D-1B56DD10C97E}" sibTransId="{2C7593D3-9FC8-448F-B98A-B1314E69FD30}"/>
    <dgm:cxn modelId="{15D7DF46-35C0-4904-A876-E0225C16ADAC}" srcId="{002C1841-AA02-4CBF-A989-E1433052869C}" destId="{83601F66-C20B-4C2B-B2B3-16E5B8D467ED}" srcOrd="3" destOrd="0" parTransId="{27E7EA66-C426-4D5A-BD0E-7B1A0F9111FC}" sibTransId="{36409282-3BAA-4446-92A6-94DF6ADAA875}"/>
    <dgm:cxn modelId="{90828EAD-4C16-496D-915D-74E541816605}" srcId="{002C1841-AA02-4CBF-A989-E1433052869C}" destId="{4B1CADC6-5885-4D65-8BE9-713A73F8B35F}" srcOrd="1" destOrd="0" parTransId="{D1E320A5-8459-4282-9642-E93915ED70E7}" sibTransId="{0EB22B3F-A212-4055-86DC-5C6E79239A24}"/>
    <dgm:cxn modelId="{48BFF382-F852-4D44-AB51-247423946694}" type="presParOf" srcId="{F516657A-DAEC-4C96-B8FF-A495D1260006}" destId="{06E73B5E-37CC-4B19-AA07-F62B280B43BB}" srcOrd="0" destOrd="0" presId="urn:microsoft.com/office/officeart/2005/8/layout/radial3"/>
    <dgm:cxn modelId="{85D49F50-E819-42DD-886E-BECD97E295C0}" type="presParOf" srcId="{06E73B5E-37CC-4B19-AA07-F62B280B43BB}" destId="{C24C57DC-38E9-4665-98D1-066B9389D0DB}" srcOrd="0" destOrd="0" presId="urn:microsoft.com/office/officeart/2005/8/layout/radial3"/>
    <dgm:cxn modelId="{2DA8B929-C0F1-496A-949B-6915C6A41E0D}" type="presParOf" srcId="{06E73B5E-37CC-4B19-AA07-F62B280B43BB}" destId="{1FA2D0E5-062B-4306-8E7D-95C18A973A5C}" srcOrd="1" destOrd="0" presId="urn:microsoft.com/office/officeart/2005/8/layout/radial3"/>
    <dgm:cxn modelId="{DBCD712C-3C18-4AE7-82F8-06EC6CDD19A1}" type="presParOf" srcId="{06E73B5E-37CC-4B19-AA07-F62B280B43BB}" destId="{6A761A52-DD5C-4E1D-8E5A-16C3119C68D8}" srcOrd="2" destOrd="0" presId="urn:microsoft.com/office/officeart/2005/8/layout/radial3"/>
    <dgm:cxn modelId="{64C47ACE-0F5D-4B78-9987-0313B0AAAFDD}" type="presParOf" srcId="{06E73B5E-37CC-4B19-AA07-F62B280B43BB}" destId="{0D5301BA-F510-43F4-95AC-DE4089D11544}" srcOrd="3" destOrd="0" presId="urn:microsoft.com/office/officeart/2005/8/layout/radial3"/>
    <dgm:cxn modelId="{E32E5ADA-BDB4-4715-9BE3-03DCCB5BC4CA}" type="presParOf" srcId="{06E73B5E-37CC-4B19-AA07-F62B280B43BB}" destId="{46EBC802-8690-4EAE-BACA-30ADA2D10DB1}"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34838-1E4B-442D-8D1F-BC6AD660D345}">
      <dsp:nvSpPr>
        <dsp:cNvPr id="0" name=""/>
        <dsp:cNvSpPr/>
      </dsp:nvSpPr>
      <dsp:spPr>
        <a:xfrm>
          <a:off x="0" y="76195"/>
          <a:ext cx="8534400" cy="1463040"/>
        </a:xfrm>
        <a:prstGeom prst="roundRect">
          <a:avLst>
            <a:gd name="adj" fmla="val 10000"/>
          </a:avLst>
        </a:prstGeom>
        <a:solidFill>
          <a:srgbClr val="4F81BD">
            <a:alpha val="90000"/>
            <a:tint val="40000"/>
            <a:hueOff val="0"/>
            <a:satOff val="0"/>
            <a:lumOff val="0"/>
            <a:alphaOff val="0"/>
          </a:srgbClr>
        </a:solidFill>
        <a:ln w="11429" cap="flat" cmpd="sng" algn="ctr">
          <a:solidFill>
            <a:srgbClr val="4F81BD">
              <a:alpha val="90000"/>
              <a:tint val="40000"/>
              <a:hueOff val="0"/>
              <a:satOff val="0"/>
              <a:lumOff val="0"/>
              <a:alphaOff val="0"/>
            </a:srgbClr>
          </a:solidFill>
          <a:prstDash val="sysDash"/>
        </a:ln>
        <a:effectLst/>
      </dsp:spPr>
      <dsp:style>
        <a:lnRef idx="2">
          <a:scrgbClr r="0" g="0" b="0"/>
        </a:lnRef>
        <a:fillRef idx="1">
          <a:scrgbClr r="0" g="0" b="0"/>
        </a:fillRef>
        <a:effectRef idx="0">
          <a:scrgbClr r="0" g="0" b="0"/>
        </a:effectRef>
        <a:fontRef idx="minor"/>
      </dsp:style>
    </dsp:sp>
    <dsp:sp modelId="{838964BC-E300-4630-AF7D-50ABE8D0BBC9}">
      <dsp:nvSpPr>
        <dsp:cNvPr id="0" name=""/>
        <dsp:cNvSpPr/>
      </dsp:nvSpPr>
      <dsp:spPr>
        <a:xfrm>
          <a:off x="263082" y="195072"/>
          <a:ext cx="1053715" cy="10728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73A7CEC4-084E-4DB3-A384-EC6A240AB4C2}">
      <dsp:nvSpPr>
        <dsp:cNvPr id="0" name=""/>
        <dsp:cNvSpPr/>
      </dsp:nvSpPr>
      <dsp:spPr>
        <a:xfrm rot="10800000">
          <a:off x="228605" y="1447804"/>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Policies and Procedures	</a:t>
          </a:r>
          <a:endParaRPr lang="en-US" sz="1100" kern="1200" dirty="0">
            <a:solidFill>
              <a:sysClr val="window" lastClr="FFFFFF"/>
            </a:solidFill>
            <a:latin typeface="Georgia"/>
            <a:ea typeface="+mn-ea"/>
            <a:cs typeface="+mn-cs"/>
          </a:endParaRPr>
        </a:p>
      </dsp:txBody>
      <dsp:txXfrm rot="10800000">
        <a:off x="261010" y="1447804"/>
        <a:ext cx="988905" cy="1755755"/>
      </dsp:txXfrm>
    </dsp:sp>
    <dsp:sp modelId="{500EC475-96FB-45B4-874E-C4A8749A94E8}">
      <dsp:nvSpPr>
        <dsp:cNvPr id="0" name=""/>
        <dsp:cNvSpPr/>
      </dsp:nvSpPr>
      <dsp:spPr>
        <a:xfrm>
          <a:off x="1422169" y="195072"/>
          <a:ext cx="1053715" cy="107289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D53A5F0D-F49F-4041-BAC5-D98E0695BA3D}">
      <dsp:nvSpPr>
        <dsp:cNvPr id="0" name=""/>
        <dsp:cNvSpPr/>
      </dsp:nvSpPr>
      <dsp:spPr>
        <a:xfrm rot="10800000">
          <a:off x="1422169"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Compliance Officer and Compliance Oversight	</a:t>
          </a:r>
          <a:endParaRPr lang="en-US" sz="1100" kern="1200" dirty="0">
            <a:solidFill>
              <a:sysClr val="window" lastClr="FFFFFF"/>
            </a:solidFill>
            <a:latin typeface="Georgia"/>
            <a:ea typeface="+mn-ea"/>
            <a:cs typeface="+mn-cs"/>
          </a:endParaRPr>
        </a:p>
      </dsp:txBody>
      <dsp:txXfrm rot="10800000">
        <a:off x="1454574" y="1463040"/>
        <a:ext cx="988905" cy="1755755"/>
      </dsp:txXfrm>
    </dsp:sp>
    <dsp:sp modelId="{8EA9F918-1918-4583-9077-EBFA836AFF2F}">
      <dsp:nvSpPr>
        <dsp:cNvPr id="0" name=""/>
        <dsp:cNvSpPr/>
      </dsp:nvSpPr>
      <dsp:spPr>
        <a:xfrm>
          <a:off x="2581255" y="195072"/>
          <a:ext cx="1053715" cy="107289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0D3CC4E9-60A6-4789-B20B-7AEA4D0E7DE0}">
      <dsp:nvSpPr>
        <dsp:cNvPr id="0" name=""/>
        <dsp:cNvSpPr/>
      </dsp:nvSpPr>
      <dsp:spPr>
        <a:xfrm rot="10800000">
          <a:off x="2581255"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Screening Employees, Contractors, Physicians, Board Members</a:t>
          </a:r>
          <a:endParaRPr lang="en-US" sz="1100" kern="1200" dirty="0">
            <a:solidFill>
              <a:sysClr val="window" lastClr="FFFFFF"/>
            </a:solidFill>
            <a:latin typeface="Georgia"/>
            <a:ea typeface="+mn-ea"/>
            <a:cs typeface="+mn-cs"/>
          </a:endParaRPr>
        </a:p>
      </dsp:txBody>
      <dsp:txXfrm rot="10800000">
        <a:off x="2613660" y="1463040"/>
        <a:ext cx="988905" cy="1755755"/>
      </dsp:txXfrm>
    </dsp:sp>
    <dsp:sp modelId="{5A077D6F-326E-4515-8D73-85FB4ABAB286}">
      <dsp:nvSpPr>
        <dsp:cNvPr id="0" name=""/>
        <dsp:cNvSpPr/>
      </dsp:nvSpPr>
      <dsp:spPr>
        <a:xfrm>
          <a:off x="3740342" y="195072"/>
          <a:ext cx="1053715" cy="107289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BAE9FADF-8F24-4862-9E3A-50ABE16289F3}">
      <dsp:nvSpPr>
        <dsp:cNvPr id="0" name=""/>
        <dsp:cNvSpPr/>
      </dsp:nvSpPr>
      <dsp:spPr>
        <a:xfrm rot="10800000">
          <a:off x="3740342"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Education</a:t>
          </a:r>
          <a:endParaRPr lang="en-US" sz="1100" kern="1200" dirty="0">
            <a:solidFill>
              <a:sysClr val="window" lastClr="FFFFFF"/>
            </a:solidFill>
            <a:latin typeface="Georgia"/>
            <a:ea typeface="+mn-ea"/>
            <a:cs typeface="+mn-cs"/>
          </a:endParaRPr>
        </a:p>
      </dsp:txBody>
      <dsp:txXfrm rot="10800000">
        <a:off x="3772747" y="1463040"/>
        <a:ext cx="988905" cy="1755755"/>
      </dsp:txXfrm>
    </dsp:sp>
    <dsp:sp modelId="{3BBEC1A6-BA06-4261-9288-74496796F046}">
      <dsp:nvSpPr>
        <dsp:cNvPr id="0" name=""/>
        <dsp:cNvSpPr/>
      </dsp:nvSpPr>
      <dsp:spPr>
        <a:xfrm>
          <a:off x="4899429" y="195072"/>
          <a:ext cx="1053715" cy="10728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61131EFA-16A1-4DF7-8973-416FA7F39696}">
      <dsp:nvSpPr>
        <dsp:cNvPr id="0" name=""/>
        <dsp:cNvSpPr/>
      </dsp:nvSpPr>
      <dsp:spPr>
        <a:xfrm rot="10800000">
          <a:off x="4899429"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Auditing and Monitoring</a:t>
          </a:r>
          <a:endParaRPr lang="en-US" sz="1100" kern="1200" dirty="0">
            <a:solidFill>
              <a:sysClr val="window" lastClr="FFFFFF"/>
            </a:solidFill>
            <a:latin typeface="Georgia"/>
            <a:ea typeface="+mn-ea"/>
            <a:cs typeface="+mn-cs"/>
          </a:endParaRPr>
        </a:p>
      </dsp:txBody>
      <dsp:txXfrm rot="10800000">
        <a:off x="4931834" y="1463040"/>
        <a:ext cx="988905" cy="1755755"/>
      </dsp:txXfrm>
    </dsp:sp>
    <dsp:sp modelId="{A382449D-14B1-49B1-A8DE-9548BE5F5D96}">
      <dsp:nvSpPr>
        <dsp:cNvPr id="0" name=""/>
        <dsp:cNvSpPr/>
      </dsp:nvSpPr>
      <dsp:spPr>
        <a:xfrm>
          <a:off x="6058515" y="195072"/>
          <a:ext cx="1053715" cy="1072896"/>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842A77D7-963C-4B8C-9E4C-33B07435E274}">
      <dsp:nvSpPr>
        <dsp:cNvPr id="0" name=""/>
        <dsp:cNvSpPr/>
      </dsp:nvSpPr>
      <dsp:spPr>
        <a:xfrm rot="10800000">
          <a:off x="6058515"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Corrective Actions to Identified Problems</a:t>
          </a:r>
          <a:endParaRPr lang="en-US" sz="1100" kern="1200" dirty="0">
            <a:solidFill>
              <a:sysClr val="window" lastClr="FFFFFF"/>
            </a:solidFill>
            <a:latin typeface="Georgia"/>
            <a:ea typeface="+mn-ea"/>
            <a:cs typeface="+mn-cs"/>
          </a:endParaRPr>
        </a:p>
      </dsp:txBody>
      <dsp:txXfrm rot="10800000">
        <a:off x="6090920" y="1463040"/>
        <a:ext cx="988905" cy="1755755"/>
      </dsp:txXfrm>
    </dsp:sp>
    <dsp:sp modelId="{75E2AB88-A9BF-413F-BE5D-1394EA1E4AE8}">
      <dsp:nvSpPr>
        <dsp:cNvPr id="0" name=""/>
        <dsp:cNvSpPr/>
      </dsp:nvSpPr>
      <dsp:spPr>
        <a:xfrm>
          <a:off x="7217602" y="195072"/>
          <a:ext cx="1053715" cy="1072896"/>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dsp:style>
    </dsp:sp>
    <dsp:sp modelId="{DE51F039-C434-47F0-A9BB-84DD31A60762}">
      <dsp:nvSpPr>
        <dsp:cNvPr id="0" name=""/>
        <dsp:cNvSpPr/>
      </dsp:nvSpPr>
      <dsp:spPr>
        <a:xfrm rot="10800000">
          <a:off x="7217602" y="1463040"/>
          <a:ext cx="1053715" cy="1788160"/>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solidFill>
                <a:sysClr val="window" lastClr="FFFFFF"/>
              </a:solidFill>
              <a:latin typeface="Georgia"/>
              <a:ea typeface="+mn-ea"/>
              <a:cs typeface="+mn-cs"/>
            </a:rPr>
            <a:t>Enforcement of Violations</a:t>
          </a:r>
          <a:endParaRPr lang="en-US" sz="1100" kern="1200" dirty="0">
            <a:solidFill>
              <a:sysClr val="window" lastClr="FFFFFF"/>
            </a:solidFill>
            <a:latin typeface="Georgia"/>
            <a:ea typeface="+mn-ea"/>
            <a:cs typeface="+mn-cs"/>
          </a:endParaRPr>
        </a:p>
      </dsp:txBody>
      <dsp:txXfrm rot="10800000">
        <a:off x="7250007" y="1463040"/>
        <a:ext cx="988905" cy="1755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C57DC-38E9-4665-98D1-066B9389D0DB}">
      <dsp:nvSpPr>
        <dsp:cNvPr id="0" name=""/>
        <dsp:cNvSpPr/>
      </dsp:nvSpPr>
      <dsp:spPr>
        <a:xfrm>
          <a:off x="1839515" y="1153715"/>
          <a:ext cx="2874168" cy="287416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C00000"/>
              </a:solidFill>
              <a:latin typeface="Arial" panose="020B0604020202020204" pitchFamily="34" charset="0"/>
              <a:ea typeface="+mn-ea"/>
              <a:cs typeface="Arial" panose="020B0604020202020204" pitchFamily="34" charset="0"/>
            </a:rPr>
            <a:t>Code of Conduct</a:t>
          </a:r>
          <a:endParaRPr lang="en-US" sz="3600" b="1" kern="1200" dirty="0">
            <a:solidFill>
              <a:srgbClr val="C00000"/>
            </a:solidFill>
            <a:latin typeface="Arial" panose="020B0604020202020204" pitchFamily="34" charset="0"/>
            <a:ea typeface="+mn-ea"/>
            <a:cs typeface="Arial" panose="020B0604020202020204" pitchFamily="34" charset="0"/>
          </a:endParaRPr>
        </a:p>
      </dsp:txBody>
      <dsp:txXfrm>
        <a:off x="2260427" y="1574627"/>
        <a:ext cx="2032344" cy="2032344"/>
      </dsp:txXfrm>
    </dsp:sp>
    <dsp:sp modelId="{1FA2D0E5-062B-4306-8E7D-95C18A973A5C}">
      <dsp:nvSpPr>
        <dsp:cNvPr id="0" name=""/>
        <dsp:cNvSpPr/>
      </dsp:nvSpPr>
      <dsp:spPr>
        <a:xfrm>
          <a:off x="2558057" y="513"/>
          <a:ext cx="1437084" cy="1437084"/>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solidFill>
                <a:sysClr val="window" lastClr="FFFFFF"/>
              </a:solidFill>
              <a:latin typeface="Arial" panose="020B0604020202020204" pitchFamily="34" charset="0"/>
              <a:ea typeface="+mn-ea"/>
              <a:cs typeface="Arial" panose="020B0604020202020204" pitchFamily="34" charset="0"/>
            </a:rPr>
            <a:t>Guide </a:t>
          </a:r>
          <a:r>
            <a:rPr lang="en-US" sz="1050" b="1" kern="1200" dirty="0" smtClean="0">
              <a:solidFill>
                <a:sysClr val="window" lastClr="FFFFFF"/>
              </a:solidFill>
              <a:latin typeface="Arial" panose="020B0604020202020204" pitchFamily="34" charset="0"/>
              <a:ea typeface="+mn-ea"/>
              <a:cs typeface="Arial" panose="020B0604020202020204" pitchFamily="34" charset="0"/>
            </a:rPr>
            <a:t>which </a:t>
          </a:r>
          <a:r>
            <a:rPr lang="en-US" sz="1050" b="1" kern="1200" dirty="0">
              <a:solidFill>
                <a:sysClr val="window" lastClr="FFFFFF"/>
              </a:solidFill>
              <a:latin typeface="Arial" panose="020B0604020202020204" pitchFamily="34" charset="0"/>
              <a:ea typeface="+mn-ea"/>
              <a:cs typeface="Arial" panose="020B0604020202020204" pitchFamily="34" charset="0"/>
            </a:rPr>
            <a:t>supports </a:t>
          </a:r>
          <a:r>
            <a:rPr lang="en-US" sz="1050" b="1" kern="1200" dirty="0" smtClean="0">
              <a:solidFill>
                <a:sysClr val="window" lastClr="FFFFFF"/>
              </a:solidFill>
              <a:latin typeface="Arial" panose="020B0604020202020204" pitchFamily="34" charset="0"/>
              <a:ea typeface="+mn-ea"/>
              <a:cs typeface="Arial" panose="020B0604020202020204" pitchFamily="34" charset="0"/>
            </a:rPr>
            <a:t>day-to-day </a:t>
          </a:r>
          <a:r>
            <a:rPr lang="en-US" sz="1050" b="1" kern="1200" dirty="0">
              <a:solidFill>
                <a:sysClr val="window" lastClr="FFFFFF"/>
              </a:solidFill>
              <a:latin typeface="Arial" panose="020B0604020202020204" pitchFamily="34" charset="0"/>
              <a:ea typeface="+mn-ea"/>
              <a:cs typeface="Arial" panose="020B0604020202020204" pitchFamily="34" charset="0"/>
            </a:rPr>
            <a:t>decision making with </a:t>
          </a:r>
          <a:r>
            <a:rPr lang="en-US" sz="1050" b="1" kern="1200" dirty="0" smtClean="0">
              <a:solidFill>
                <a:sysClr val="window" lastClr="FFFFFF"/>
              </a:solidFill>
              <a:latin typeface="Arial" panose="020B0604020202020204" pitchFamily="34" charset="0"/>
              <a:ea typeface="+mn-ea"/>
              <a:cs typeface="Arial" panose="020B0604020202020204" pitchFamily="34" charset="0"/>
            </a:rPr>
            <a:t>KDHS's </a:t>
          </a:r>
          <a:r>
            <a:rPr lang="en-US" sz="1050" b="1" kern="1200" dirty="0">
              <a:solidFill>
                <a:sysClr val="window" lastClr="FFFFFF"/>
              </a:solidFill>
              <a:latin typeface="Arial" panose="020B0604020202020204" pitchFamily="34" charset="0"/>
              <a:ea typeface="+mn-ea"/>
              <a:cs typeface="Arial" panose="020B0604020202020204" pitchFamily="34" charset="0"/>
            </a:rPr>
            <a:t>standards of professional conduct</a:t>
          </a:r>
        </a:p>
      </dsp:txBody>
      <dsp:txXfrm>
        <a:off x="2768513" y="210969"/>
        <a:ext cx="1016172" cy="1016172"/>
      </dsp:txXfrm>
    </dsp:sp>
    <dsp:sp modelId="{6A761A52-DD5C-4E1D-8E5A-16C3119C68D8}">
      <dsp:nvSpPr>
        <dsp:cNvPr id="0" name=""/>
        <dsp:cNvSpPr/>
      </dsp:nvSpPr>
      <dsp:spPr>
        <a:xfrm>
          <a:off x="4429802" y="1872257"/>
          <a:ext cx="1437084" cy="1437084"/>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solidFill>
                <a:sysClr val="window" lastClr="FFFFFF"/>
              </a:solidFill>
              <a:latin typeface="Arial" panose="020B0604020202020204" pitchFamily="34" charset="0"/>
              <a:ea typeface="+mn-ea"/>
              <a:cs typeface="Arial" panose="020B0604020202020204" pitchFamily="34" charset="0"/>
            </a:rPr>
            <a:t>Essential element of </a:t>
          </a:r>
          <a:r>
            <a:rPr lang="en-US" sz="1050" b="1" kern="1200" dirty="0" smtClean="0">
              <a:solidFill>
                <a:sysClr val="window" lastClr="FFFFFF"/>
              </a:solidFill>
              <a:latin typeface="Arial" panose="020B0604020202020204" pitchFamily="34" charset="0"/>
              <a:ea typeface="+mn-ea"/>
              <a:cs typeface="Arial" panose="020B0604020202020204" pitchFamily="34" charset="0"/>
            </a:rPr>
            <a:t>KDHS's </a:t>
          </a:r>
          <a:r>
            <a:rPr lang="en-US" sz="1050" b="1" kern="1200" dirty="0">
              <a:solidFill>
                <a:sysClr val="window" lastClr="FFFFFF"/>
              </a:solidFill>
              <a:latin typeface="Arial" panose="020B0604020202020204" pitchFamily="34" charset="0"/>
              <a:ea typeface="+mn-ea"/>
              <a:cs typeface="Arial" panose="020B0604020202020204" pitchFamily="34" charset="0"/>
            </a:rPr>
            <a:t>Compliance &amp; Integrity Program</a:t>
          </a:r>
        </a:p>
      </dsp:txBody>
      <dsp:txXfrm>
        <a:off x="4640258" y="2082713"/>
        <a:ext cx="1016172" cy="1016172"/>
      </dsp:txXfrm>
    </dsp:sp>
    <dsp:sp modelId="{0D5301BA-F510-43F4-95AC-DE4089D11544}">
      <dsp:nvSpPr>
        <dsp:cNvPr id="0" name=""/>
        <dsp:cNvSpPr/>
      </dsp:nvSpPr>
      <dsp:spPr>
        <a:xfrm>
          <a:off x="2558057" y="3744002"/>
          <a:ext cx="1437084" cy="1437084"/>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solidFill>
                <a:sysClr val="window" lastClr="FFFFFF"/>
              </a:solidFill>
              <a:latin typeface="Arial" panose="020B0604020202020204" pitchFamily="34" charset="0"/>
              <a:ea typeface="+mn-ea"/>
              <a:cs typeface="Arial" panose="020B0604020202020204" pitchFamily="34" charset="0"/>
            </a:rPr>
            <a:t>A commitment by each team member, provider, vendor, contractor, board member, and volunteers</a:t>
          </a:r>
        </a:p>
      </dsp:txBody>
      <dsp:txXfrm>
        <a:off x="2768513" y="3954458"/>
        <a:ext cx="1016172" cy="1016172"/>
      </dsp:txXfrm>
    </dsp:sp>
    <dsp:sp modelId="{46EBC802-8690-4EAE-BACA-30ADA2D10DB1}">
      <dsp:nvSpPr>
        <dsp:cNvPr id="0" name=""/>
        <dsp:cNvSpPr/>
      </dsp:nvSpPr>
      <dsp:spPr>
        <a:xfrm>
          <a:off x="686312" y="1872257"/>
          <a:ext cx="1437084" cy="1437084"/>
        </a:xfrm>
        <a:prstGeom prst="ellipse">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a:solidFill>
                <a:sysClr val="window" lastClr="FFFFFF"/>
              </a:solidFill>
              <a:latin typeface="Arial" panose="020B0604020202020204" pitchFamily="34" charset="0"/>
              <a:ea typeface="+mn-ea"/>
              <a:cs typeface="Arial" panose="020B0604020202020204" pitchFamily="34" charset="0"/>
            </a:rPr>
            <a:t>Identifies </a:t>
          </a:r>
          <a:r>
            <a:rPr lang="en-US" sz="1050" b="1" kern="1200" dirty="0" smtClean="0">
              <a:solidFill>
                <a:sysClr val="window" lastClr="FFFFFF"/>
              </a:solidFill>
              <a:latin typeface="Arial" panose="020B0604020202020204" pitchFamily="34" charset="0"/>
              <a:ea typeface="+mn-ea"/>
              <a:cs typeface="Arial" panose="020B0604020202020204" pitchFamily="34" charset="0"/>
            </a:rPr>
            <a:t>KDHS’s </a:t>
          </a:r>
          <a:r>
            <a:rPr lang="en-US" sz="1050" b="1" kern="1200" dirty="0">
              <a:solidFill>
                <a:sysClr val="window" lastClr="FFFFFF"/>
              </a:solidFill>
              <a:latin typeface="Arial" panose="020B0604020202020204" pitchFamily="34" charset="0"/>
              <a:ea typeface="+mn-ea"/>
              <a:cs typeface="Arial" panose="020B0604020202020204" pitchFamily="34" charset="0"/>
            </a:rPr>
            <a:t>mission, values and principles with standards of professional behavior and ethics</a:t>
          </a:r>
        </a:p>
      </dsp:txBody>
      <dsp:txXfrm>
        <a:off x="896768" y="2082713"/>
        <a:ext cx="1016172" cy="101617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1" y="4"/>
            <a:ext cx="3038475" cy="461963"/>
          </a:xfrm>
          <a:prstGeom prst="rect">
            <a:avLst/>
          </a:prstGeom>
        </p:spPr>
        <p:txBody>
          <a:bodyPr vert="horz" lIns="91440" tIns="45720" rIns="91440" bIns="45720" rtlCol="0"/>
          <a:lstStyle>
            <a:lvl1pPr algn="r">
              <a:defRPr sz="1200"/>
            </a:lvl1pPr>
          </a:lstStyle>
          <a:p>
            <a:fld id="{D4C799F1-29D7-4398-A905-559A2F062049}" type="datetimeFigureOut">
              <a:rPr lang="en-US" smtClean="0"/>
              <a:pPr/>
              <a:t>4/30/2021</a:t>
            </a:fld>
            <a:endParaRPr lang="en-US" dirty="0"/>
          </a:p>
        </p:txBody>
      </p:sp>
      <p:sp>
        <p:nvSpPr>
          <p:cNvPr id="4" name="Footer Placeholder 3"/>
          <p:cNvSpPr>
            <a:spLocks noGrp="1"/>
          </p:cNvSpPr>
          <p:nvPr>
            <p:ph type="ftr" sz="quarter" idx="2"/>
          </p:nvPr>
        </p:nvSpPr>
        <p:spPr>
          <a:xfrm>
            <a:off x="5" y="8772527"/>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772527"/>
            <a:ext cx="3038475" cy="461963"/>
          </a:xfrm>
          <a:prstGeom prst="rect">
            <a:avLst/>
          </a:prstGeom>
        </p:spPr>
        <p:txBody>
          <a:bodyPr vert="horz" lIns="91440" tIns="45720" rIns="91440" bIns="45720" rtlCol="0" anchor="b"/>
          <a:lstStyle>
            <a:lvl1pPr algn="r">
              <a:defRPr sz="1200"/>
            </a:lvl1pPr>
          </a:lstStyle>
          <a:p>
            <a:fld id="{159B1EE7-65E2-45B6-BC8E-D57CDDA47BFF}" type="slidenum">
              <a:rPr lang="en-US" smtClean="0"/>
              <a:pPr/>
              <a:t>‹#›</a:t>
            </a:fld>
            <a:endParaRPr lang="en-US" dirty="0"/>
          </a:p>
        </p:txBody>
      </p:sp>
    </p:spTree>
    <p:extLst>
      <p:ext uri="{BB962C8B-B14F-4D97-AF65-F5344CB8AC3E}">
        <p14:creationId xmlns:p14="http://schemas.microsoft.com/office/powerpoint/2010/main" val="1366865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3177" tIns="46589" rIns="93177" bIns="46589" rtlCol="0"/>
          <a:lstStyle>
            <a:lvl1pPr algn="r">
              <a:defRPr sz="1200"/>
            </a:lvl1pPr>
          </a:lstStyle>
          <a:p>
            <a:fld id="{A3D31E13-9AA1-45F4-9165-D374BBB36DF2}" type="datetimeFigureOut">
              <a:rPr lang="en-US" smtClean="0"/>
              <a:pPr/>
              <a:t>4/30/2021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3177" tIns="46589" rIns="93177" bIns="46589" rtlCol="0" anchor="b"/>
          <a:lstStyle>
            <a:lvl1pPr algn="r">
              <a:defRPr sz="1200"/>
            </a:lvl1pPr>
          </a:lstStyle>
          <a:p>
            <a:fld id="{68B1359C-163A-4B7F-9E8C-B1E6C7DD973E}" type="slidenum">
              <a:rPr lang="en-US" smtClean="0"/>
              <a:pPr/>
              <a:t>‹#›</a:t>
            </a:fld>
            <a:endParaRPr lang="en-US" dirty="0"/>
          </a:p>
        </p:txBody>
      </p:sp>
    </p:spTree>
    <p:extLst>
      <p:ext uri="{BB962C8B-B14F-4D97-AF65-F5344CB8AC3E}">
        <p14:creationId xmlns:p14="http://schemas.microsoft.com/office/powerpoint/2010/main" val="189970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3</a:t>
            </a:fld>
            <a:endParaRPr lang="en-US" dirty="0"/>
          </a:p>
        </p:txBody>
      </p:sp>
    </p:spTree>
    <p:extLst>
      <p:ext uri="{BB962C8B-B14F-4D97-AF65-F5344CB8AC3E}">
        <p14:creationId xmlns:p14="http://schemas.microsoft.com/office/powerpoint/2010/main" val="3867437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52</a:t>
            </a:fld>
            <a:endParaRPr lang="en-US" dirty="0"/>
          </a:p>
        </p:txBody>
      </p:sp>
    </p:spTree>
    <p:extLst>
      <p:ext uri="{BB962C8B-B14F-4D97-AF65-F5344CB8AC3E}">
        <p14:creationId xmlns:p14="http://schemas.microsoft.com/office/powerpoint/2010/main" val="385430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5</a:t>
            </a:fld>
            <a:endParaRPr lang="en-US" dirty="0"/>
          </a:p>
        </p:txBody>
      </p:sp>
    </p:spTree>
    <p:extLst>
      <p:ext uri="{BB962C8B-B14F-4D97-AF65-F5344CB8AC3E}">
        <p14:creationId xmlns:p14="http://schemas.microsoft.com/office/powerpoint/2010/main" val="403883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1359C-163A-4B7F-9E8C-B1E6C7DD973E}" type="slidenum">
              <a:rPr lang="en-US" smtClean="0"/>
              <a:pPr/>
              <a:t>6</a:t>
            </a:fld>
            <a:endParaRPr lang="en-US" dirty="0"/>
          </a:p>
        </p:txBody>
      </p:sp>
    </p:spTree>
    <p:extLst>
      <p:ext uri="{BB962C8B-B14F-4D97-AF65-F5344CB8AC3E}">
        <p14:creationId xmlns:p14="http://schemas.microsoft.com/office/powerpoint/2010/main" val="130949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8</a:t>
            </a:fld>
            <a:endParaRPr lang="en-US" dirty="0"/>
          </a:p>
        </p:txBody>
      </p:sp>
    </p:spTree>
    <p:extLst>
      <p:ext uri="{BB962C8B-B14F-4D97-AF65-F5344CB8AC3E}">
        <p14:creationId xmlns:p14="http://schemas.microsoft.com/office/powerpoint/2010/main" val="17129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9</a:t>
            </a:fld>
            <a:endParaRPr lang="en-US" dirty="0"/>
          </a:p>
        </p:txBody>
      </p:sp>
    </p:spTree>
    <p:extLst>
      <p:ext uri="{BB962C8B-B14F-4D97-AF65-F5344CB8AC3E}">
        <p14:creationId xmlns:p14="http://schemas.microsoft.com/office/powerpoint/2010/main" val="159016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10</a:t>
            </a:fld>
            <a:endParaRPr lang="en-US" dirty="0"/>
          </a:p>
        </p:txBody>
      </p:sp>
    </p:spTree>
    <p:extLst>
      <p:ext uri="{BB962C8B-B14F-4D97-AF65-F5344CB8AC3E}">
        <p14:creationId xmlns:p14="http://schemas.microsoft.com/office/powerpoint/2010/main" val="30153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37</a:t>
            </a:fld>
            <a:endParaRPr lang="en-US" dirty="0"/>
          </a:p>
        </p:txBody>
      </p:sp>
    </p:spTree>
    <p:extLst>
      <p:ext uri="{BB962C8B-B14F-4D97-AF65-F5344CB8AC3E}">
        <p14:creationId xmlns:p14="http://schemas.microsoft.com/office/powerpoint/2010/main" val="328071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134D2-AFB4-43CD-AE3A-C86973BA0265}" type="slidenum">
              <a:rPr lang="en-US" smtClean="0"/>
              <a:pPr/>
              <a:t>38</a:t>
            </a:fld>
            <a:endParaRPr lang="en-US" dirty="0"/>
          </a:p>
        </p:txBody>
      </p:sp>
    </p:spTree>
    <p:extLst>
      <p:ext uri="{BB962C8B-B14F-4D97-AF65-F5344CB8AC3E}">
        <p14:creationId xmlns:p14="http://schemas.microsoft.com/office/powerpoint/2010/main" val="141808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1359C-163A-4B7F-9E8C-B1E6C7DD973E}" type="slidenum">
              <a:rPr lang="en-US" smtClean="0"/>
              <a:pPr/>
              <a:t>40</a:t>
            </a:fld>
            <a:endParaRPr lang="en-US" dirty="0"/>
          </a:p>
        </p:txBody>
      </p:sp>
    </p:spTree>
    <p:extLst>
      <p:ext uri="{BB962C8B-B14F-4D97-AF65-F5344CB8AC3E}">
        <p14:creationId xmlns:p14="http://schemas.microsoft.com/office/powerpoint/2010/main" val="401652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430887"/>
          </a:xfrm>
        </p:spPr>
        <p:txBody>
          <a:bodyPr/>
          <a:lstStyle>
            <a:lvl1pPr marL="0" indent="0" algn="ctr">
              <a:spcBef>
                <a:spcPts val="120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8467372"/>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1613936"/>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3700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3700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3587813"/>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64923" y="548640"/>
            <a:ext cx="8391152" cy="312073"/>
          </a:xfrm>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582330843"/>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801284"/>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6833406"/>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3657600" cy="2299091"/>
          </a:xfrm>
        </p:spPr>
        <p:txBody>
          <a:bodyPr/>
          <a:lstStyle>
            <a:lvl1pPr>
              <a:defRPr sz="2800"/>
            </a:lvl1pPr>
            <a:lvl2pPr marL="690563" indent="-344488">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3657600" cy="2299091"/>
          </a:xfrm>
        </p:spPr>
        <p:txBody>
          <a:bodyPr/>
          <a:lstStyle>
            <a:lvl1pPr marL="346075" indent="-346075">
              <a:defRPr sz="2800"/>
            </a:lvl1pPr>
            <a:lvl2pPr marL="690563" indent="-344488">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2482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812075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7918297"/>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603418"/>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3458526"/>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7780028"/>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KDHS FY 2014 LOGO heading.png"/>
          <p:cNvPicPr>
            <a:picLocks noChangeAspect="1"/>
          </p:cNvPicPr>
          <p:nvPr/>
        </p:nvPicPr>
        <p:blipFill>
          <a:blip r:embed="rId14"/>
          <a:srcRect/>
          <a:stretch>
            <a:fillRect/>
          </a:stretch>
        </p:blipFill>
        <p:spPr>
          <a:xfrm>
            <a:off x="0" y="0"/>
            <a:ext cx="9144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a:xfrm>
            <a:off x="457200" y="2057400"/>
            <a:ext cx="8229600" cy="163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Line 10"/>
          <p:cNvSpPr>
            <a:spLocks noChangeShapeType="1"/>
          </p:cNvSpPr>
          <p:nvPr/>
        </p:nvSpPr>
        <p:spPr>
          <a:xfrm>
            <a:off x="457200" y="1600200"/>
            <a:ext cx="86868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000099"/>
              </a:solidFill>
            </a:endParaRPr>
          </a:p>
        </p:txBody>
      </p:sp>
      <p:sp>
        <p:nvSpPr>
          <p:cNvPr id="368657" name="Rectangle 17"/>
          <p:cNvSpPr>
            <a:spLocks noGrp="1" noChangeArrowheads="1"/>
          </p:cNvSpPr>
          <p:nvPr>
            <p:ph type="title"/>
          </p:nvPr>
        </p:nvSpPr>
        <p:spPr>
          <a:xfrm>
            <a:off x="457200" y="0"/>
            <a:ext cx="5715000" cy="1600200"/>
          </a:xfrm>
          <a:prstGeom prst="rect">
            <a:avLst/>
          </a:prstGeom>
          <a:noFill/>
          <a:ln w="12700">
            <a:noFill/>
            <a:miter lim="800000"/>
            <a:headEnd type="none" w="sm" len="sm"/>
            <a:tailEnd type="none" w="sm" len="sm"/>
          </a:ln>
          <a:effectLst/>
        </p:spPr>
        <p:txBody>
          <a:bodyPr vert="horz" wrap="square" lIns="0" tIns="0" rIns="0" bIns="137160" numCol="1" anchor="b" anchorCtr="0" compatLnSpc="1">
            <a:prstTxWarp prst="textNoShape">
              <a:avLst/>
            </a:prstTxWarp>
          </a:bodyPr>
          <a:lstStyle/>
          <a:p>
            <a:pPr lvl="0"/>
            <a:r>
              <a:rPr lang="en-US" smtClean="0"/>
              <a:t>Click to edit Master title style</a:t>
            </a:r>
            <a:endParaRPr lang="en-US"/>
          </a:p>
        </p:txBody>
      </p:sp>
      <p:sp>
        <p:nvSpPr>
          <p:cNvPr id="6" name="Line 10"/>
          <p:cNvSpPr>
            <a:spLocks noChangeShapeType="1"/>
          </p:cNvSpPr>
          <p:nvPr/>
        </p:nvSpPr>
        <p:spPr>
          <a:xfrm>
            <a:off x="457200" y="1600200"/>
            <a:ext cx="8686800" cy="0"/>
          </a:xfrm>
          <a:prstGeom prst="line">
            <a:avLst/>
          </a:prstGeom>
          <a:noFill/>
          <a:ln w="12700">
            <a:solidFill>
              <a:srgbClr val="000000"/>
            </a:solidFill>
            <a:round/>
            <a:headEnd type="none" w="sm" len="sm"/>
            <a:tailEnd type="none" w="sm" len="sm"/>
          </a:ln>
          <a:effectLst/>
        </p:spPr>
        <p:txBody>
          <a:bodyPr wrap="none" anchor="ctr"/>
          <a:lstStyle/>
          <a:p>
            <a:pPr fontAlgn="base">
              <a:spcBef>
                <a:spcPct val="0"/>
              </a:spcBef>
              <a:spcAft>
                <a:spcPct val="0"/>
              </a:spcAft>
              <a:defRPr/>
            </a:pPr>
            <a:endParaRPr lang="en-US" sz="2400" dirty="0">
              <a:solidFill>
                <a:srgbClr val="000099"/>
              </a:solidFill>
            </a:endParaRPr>
          </a:p>
        </p:txBody>
      </p:sp>
    </p:spTree>
    <p:extLst>
      <p:ext uri="{BB962C8B-B14F-4D97-AF65-F5344CB8AC3E}">
        <p14:creationId xmlns:p14="http://schemas.microsoft.com/office/powerpoint/2010/main" val="36724820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med">
    <p:fade/>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200" b="1" spc="-50">
          <a:solidFill>
            <a:srgbClr val="000000"/>
          </a:solidFill>
          <a:latin typeface="Arial"/>
          <a:ea typeface="Geneva" pitchFamily="-65" charset="-128"/>
          <a:cs typeface="Arial"/>
        </a:defRPr>
      </a:lvl1pPr>
      <a:lvl2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2pPr>
      <a:lvl3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3pPr>
      <a:lvl4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4pPr>
      <a:lvl5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5pPr>
      <a:lvl6pPr marL="457200" algn="l" rtl="0" eaLnBrk="1" fontAlgn="base" hangingPunct="1">
        <a:lnSpc>
          <a:spcPct val="90000"/>
        </a:lnSpc>
        <a:spcBef>
          <a:spcPct val="0"/>
        </a:spcBef>
        <a:spcAft>
          <a:spcPct val="0"/>
        </a:spcAft>
        <a:defRPr sz="3600">
          <a:solidFill>
            <a:srgbClr val="000080"/>
          </a:solidFill>
          <a:latin typeface="Times" pitchFamily="-65" charset="0"/>
        </a:defRPr>
      </a:lvl6pPr>
      <a:lvl7pPr marL="914400" algn="l" rtl="0" eaLnBrk="1" fontAlgn="base" hangingPunct="1">
        <a:lnSpc>
          <a:spcPct val="90000"/>
        </a:lnSpc>
        <a:spcBef>
          <a:spcPct val="0"/>
        </a:spcBef>
        <a:spcAft>
          <a:spcPct val="0"/>
        </a:spcAft>
        <a:defRPr sz="3600">
          <a:solidFill>
            <a:srgbClr val="000080"/>
          </a:solidFill>
          <a:latin typeface="Times" pitchFamily="-65" charset="0"/>
        </a:defRPr>
      </a:lvl7pPr>
      <a:lvl8pPr marL="1371600" algn="l" rtl="0" eaLnBrk="1" fontAlgn="base" hangingPunct="1">
        <a:lnSpc>
          <a:spcPct val="90000"/>
        </a:lnSpc>
        <a:spcBef>
          <a:spcPct val="0"/>
        </a:spcBef>
        <a:spcAft>
          <a:spcPct val="0"/>
        </a:spcAft>
        <a:defRPr sz="3600">
          <a:solidFill>
            <a:srgbClr val="000080"/>
          </a:solidFill>
          <a:latin typeface="Times" pitchFamily="-65" charset="0"/>
        </a:defRPr>
      </a:lvl8pPr>
      <a:lvl9pPr marL="1828800" algn="l" rtl="0" eaLnBrk="1" fontAlgn="base" hangingPunct="1">
        <a:lnSpc>
          <a:spcPct val="90000"/>
        </a:lnSpc>
        <a:spcBef>
          <a:spcPct val="0"/>
        </a:spcBef>
        <a:spcAft>
          <a:spcPct val="0"/>
        </a:spcAft>
        <a:defRPr sz="3600">
          <a:solidFill>
            <a:srgbClr val="000080"/>
          </a:solidFill>
          <a:latin typeface="Times" pitchFamily="-65" charset="0"/>
        </a:defRPr>
      </a:lvl9pPr>
    </p:titleStyle>
    <p:bodyStyle>
      <a:lvl1pPr marL="228600" indent="-228600" algn="l" rtl="0" eaLnBrk="1" fontAlgn="base" hangingPunct="1">
        <a:spcBef>
          <a:spcPts val="2400"/>
        </a:spcBef>
        <a:spcAft>
          <a:spcPct val="0"/>
        </a:spcAft>
        <a:buFont typeface="Arial" charset="0"/>
        <a:buChar char="•"/>
        <a:defRPr sz="2400">
          <a:solidFill>
            <a:srgbClr val="0D0D0D"/>
          </a:solidFill>
          <a:latin typeface="Arial"/>
          <a:ea typeface="Geneva" pitchFamily="-65" charset="-128"/>
          <a:cs typeface="Arial"/>
        </a:defRPr>
      </a:lvl1pPr>
      <a:lvl2pPr marL="568325" indent="-284163" algn="l" rtl="0" eaLnBrk="1" fontAlgn="base" hangingPunct="1">
        <a:spcBef>
          <a:spcPts val="800"/>
        </a:spcBef>
        <a:spcAft>
          <a:spcPct val="0"/>
        </a:spcAft>
        <a:buFont typeface="Lucida Grande" charset="0"/>
        <a:buChar char="-"/>
        <a:defRPr sz="2000">
          <a:solidFill>
            <a:srgbClr val="0D0D0D"/>
          </a:solidFill>
          <a:latin typeface="Arial"/>
          <a:ea typeface="Geneva" pitchFamily="-65" charset="-128"/>
          <a:cs typeface="Arial"/>
        </a:defRPr>
      </a:lvl2pPr>
      <a:lvl3pPr marL="803275" indent="-234950" algn="l" rtl="0" eaLnBrk="1" fontAlgn="base" hangingPunct="1">
        <a:lnSpc>
          <a:spcPct val="90000"/>
        </a:lnSpc>
        <a:spcBef>
          <a:spcPct val="20000"/>
        </a:spcBef>
        <a:spcAft>
          <a:spcPct val="0"/>
        </a:spcAft>
        <a:buChar char="-"/>
        <a:defRPr sz="1600">
          <a:solidFill>
            <a:srgbClr val="0D0D0D"/>
          </a:solidFill>
          <a:latin typeface="Arial"/>
          <a:ea typeface="Geneva" pitchFamily="-65" charset="-128"/>
          <a:cs typeface="Arial"/>
        </a:defRPr>
      </a:lvl3pPr>
      <a:lvl4pPr marL="1828800" indent="-228600" algn="l" rtl="0" eaLnBrk="1" fontAlgn="base" hangingPunct="1">
        <a:lnSpc>
          <a:spcPct val="90000"/>
        </a:lnSpc>
        <a:spcBef>
          <a:spcPct val="20000"/>
        </a:spcBef>
        <a:spcAft>
          <a:spcPct val="0"/>
        </a:spcAft>
        <a:buChar char="*"/>
        <a:defRPr>
          <a:solidFill>
            <a:srgbClr val="0D0D0D"/>
          </a:solidFill>
          <a:latin typeface="Arial"/>
          <a:ea typeface="Geneva" pitchFamily="-65" charset="-128"/>
          <a:cs typeface="Arial"/>
        </a:defRPr>
      </a:lvl4pPr>
      <a:lvl5pPr marL="2171700" indent="-228600" algn="l" rtl="0" eaLnBrk="1" fontAlgn="base" hangingPunct="1">
        <a:lnSpc>
          <a:spcPct val="90000"/>
        </a:lnSpc>
        <a:spcBef>
          <a:spcPct val="20000"/>
        </a:spcBef>
        <a:spcAft>
          <a:spcPct val="0"/>
        </a:spcAft>
        <a:buChar char="»"/>
        <a:defRPr sz="1600">
          <a:solidFill>
            <a:srgbClr val="0D0D0D"/>
          </a:solidFill>
          <a:latin typeface="Arial"/>
          <a:ea typeface="Geneva" pitchFamily="-65" charset="-128"/>
          <a:cs typeface="Arial"/>
        </a:defRPr>
      </a:lvl5pPr>
      <a:lvl6pPr marL="2628900" indent="-228600" algn="l" rtl="0" eaLnBrk="1" fontAlgn="base" hangingPunct="1">
        <a:lnSpc>
          <a:spcPct val="90000"/>
        </a:lnSpc>
        <a:spcBef>
          <a:spcPct val="20000"/>
        </a:spcBef>
        <a:spcAft>
          <a:spcPct val="0"/>
        </a:spcAft>
        <a:buChar char="»"/>
        <a:defRPr sz="1600">
          <a:solidFill>
            <a:schemeClr val="folHlink"/>
          </a:solidFill>
          <a:latin typeface="+mn-lt"/>
          <a:ea typeface="Geneva" pitchFamily="-65" charset="-128"/>
        </a:defRPr>
      </a:lvl6pPr>
      <a:lvl7pPr marL="3086100" indent="-228600" algn="l" rtl="0" eaLnBrk="1" fontAlgn="base" hangingPunct="1">
        <a:lnSpc>
          <a:spcPct val="90000"/>
        </a:lnSpc>
        <a:spcBef>
          <a:spcPct val="20000"/>
        </a:spcBef>
        <a:spcAft>
          <a:spcPct val="0"/>
        </a:spcAft>
        <a:buChar char="»"/>
        <a:defRPr sz="1600">
          <a:solidFill>
            <a:schemeClr val="folHlink"/>
          </a:solidFill>
          <a:latin typeface="+mn-lt"/>
          <a:ea typeface="Geneva" pitchFamily="-65" charset="-128"/>
        </a:defRPr>
      </a:lvl7pPr>
      <a:lvl8pPr marL="3543300" indent="-228600" algn="l" rtl="0" eaLnBrk="1" fontAlgn="base" hangingPunct="1">
        <a:lnSpc>
          <a:spcPct val="90000"/>
        </a:lnSpc>
        <a:spcBef>
          <a:spcPct val="20000"/>
        </a:spcBef>
        <a:spcAft>
          <a:spcPct val="0"/>
        </a:spcAft>
        <a:buChar char="»"/>
        <a:defRPr sz="1600">
          <a:solidFill>
            <a:schemeClr val="folHlink"/>
          </a:solidFill>
          <a:latin typeface="+mn-lt"/>
          <a:ea typeface="Geneva" pitchFamily="-65" charset="-128"/>
        </a:defRPr>
      </a:lvl8pPr>
      <a:lvl9pPr marL="4000500" indent="-228600" algn="l" rtl="0" eaLnBrk="1" fontAlgn="base" hangingPunct="1">
        <a:lnSpc>
          <a:spcPct val="90000"/>
        </a:lnSpc>
        <a:spcBef>
          <a:spcPct val="20000"/>
        </a:spcBef>
        <a:spcAft>
          <a:spcPct val="0"/>
        </a:spcAft>
        <a:buChar char="»"/>
        <a:defRPr sz="1600">
          <a:solidFill>
            <a:schemeClr val="folHlink"/>
          </a:solidFill>
          <a:latin typeface="+mn-lt"/>
          <a:ea typeface="Geneva"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7.xml"/><Relationship Id="rId7" Type="http://schemas.openxmlformats.org/officeDocument/2006/relationships/diagramQuickStyle" Target="../diagrams/quickStyle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7.xml"/><Relationship Id="rId9" Type="http://schemas.microsoft.com/office/2007/relationships/diagramDrawing" Target="../diagrams/drawing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mailto:corporatecompliance@kdmc.kdhs.u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mailto:corporatecompliance@kdmc.kdhs.u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kingsdaughtershealth.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FinancialAssistanceTeam@kdmc.kdhs.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09800"/>
            <a:ext cx="6270922" cy="1981200"/>
          </a:xfrm>
        </p:spPr>
        <p:txBody>
          <a:bodyPr/>
          <a:lstStyle/>
          <a:p>
            <a:pPr algn="ctr"/>
            <a:r>
              <a:rPr lang="en-US" sz="4800" dirty="0" smtClean="0"/>
              <a:t>General Compliance </a:t>
            </a:r>
            <a:br>
              <a:rPr lang="en-US" sz="4800" dirty="0" smtClean="0"/>
            </a:br>
            <a:r>
              <a:rPr lang="en-US" sz="4800" dirty="0" smtClean="0"/>
              <a:t>Training</a:t>
            </a:r>
            <a:endParaRPr lang="en-US" sz="4800" dirty="0"/>
          </a:p>
        </p:txBody>
      </p:sp>
      <p:sp>
        <p:nvSpPr>
          <p:cNvPr id="3" name="Subtitle 2"/>
          <p:cNvSpPr>
            <a:spLocks noGrp="1"/>
          </p:cNvSpPr>
          <p:nvPr>
            <p:ph type="subTitle" idx="1"/>
          </p:nvPr>
        </p:nvSpPr>
        <p:spPr>
          <a:xfrm>
            <a:off x="2173783" y="5181600"/>
            <a:ext cx="5123755" cy="1086237"/>
          </a:xfrm>
        </p:spPr>
        <p:txBody>
          <a:bodyPr>
            <a:normAutofit/>
          </a:bodyPr>
          <a:lstStyle/>
          <a:p>
            <a:r>
              <a:rPr lang="en-US" sz="3600" dirty="0" smtClean="0"/>
              <a:t>FY2020</a:t>
            </a:r>
            <a:endParaRPr lang="en-US" sz="3600" dirty="0"/>
          </a:p>
        </p:txBody>
      </p:sp>
    </p:spTree>
    <p:extLst>
      <p:ext uri="{BB962C8B-B14F-4D97-AF65-F5344CB8AC3E}">
        <p14:creationId xmlns:p14="http://schemas.microsoft.com/office/powerpoint/2010/main" val="16320520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74152" cy="987552"/>
          </a:xfrm>
        </p:spPr>
        <p:txBody>
          <a:bodyPr>
            <a:noAutofit/>
          </a:bodyPr>
          <a:lstStyle/>
          <a:p>
            <a:pPr algn="l"/>
            <a:r>
              <a:rPr lang="en-US" sz="2400" b="1" dirty="0" smtClean="0"/>
              <a:t>How does the Health System prevent </a:t>
            </a:r>
            <a:br>
              <a:rPr lang="en-US" sz="2400" b="1" dirty="0" smtClean="0"/>
            </a:br>
            <a:r>
              <a:rPr lang="en-US" sz="2400" b="1" dirty="0" smtClean="0"/>
              <a:t>violations of the False Claims Act?</a:t>
            </a:r>
            <a:endParaRPr lang="en-US" sz="2400" b="1" dirty="0"/>
          </a:p>
        </p:txBody>
      </p:sp>
      <p:sp>
        <p:nvSpPr>
          <p:cNvPr id="3" name="Content Placeholder 2"/>
          <p:cNvSpPr>
            <a:spLocks noGrp="1"/>
          </p:cNvSpPr>
          <p:nvPr>
            <p:ph idx="1"/>
          </p:nvPr>
        </p:nvSpPr>
        <p:spPr>
          <a:xfrm>
            <a:off x="533400" y="1905000"/>
            <a:ext cx="7581900" cy="4800600"/>
          </a:xfrm>
        </p:spPr>
        <p:txBody>
          <a:bodyPr>
            <a:normAutofit fontScale="85000" lnSpcReduction="20000"/>
          </a:bodyPr>
          <a:lstStyle/>
          <a:p>
            <a:r>
              <a:rPr lang="en-US" sz="2100" dirty="0" smtClean="0"/>
              <a:t>At </a:t>
            </a:r>
            <a:r>
              <a:rPr lang="en-US" sz="2100" dirty="0"/>
              <a:t>the direction of the Board of Directors, King’s Daughters </a:t>
            </a:r>
            <a:r>
              <a:rPr lang="en-US" sz="2100" dirty="0" smtClean="0"/>
              <a:t>established </a:t>
            </a:r>
            <a:r>
              <a:rPr lang="en-US" sz="2100" dirty="0"/>
              <a:t>a comprehensive compliance program through the establishment of the Compliance &amp; Integrity Department. </a:t>
            </a:r>
            <a:endParaRPr lang="en-US" sz="2100" dirty="0" smtClean="0"/>
          </a:p>
          <a:p>
            <a:r>
              <a:rPr lang="en-US" sz="2100" dirty="0" smtClean="0"/>
              <a:t>Here are some examples of compliance program activities:</a:t>
            </a:r>
          </a:p>
          <a:p>
            <a:pPr marL="685800" lvl="1"/>
            <a:r>
              <a:rPr lang="en-US" sz="2100" dirty="0" smtClean="0"/>
              <a:t>Internal Audit’s auditing efforts; </a:t>
            </a:r>
          </a:p>
          <a:p>
            <a:pPr marL="685800" lvl="1"/>
            <a:r>
              <a:rPr lang="en-US" sz="2100" dirty="0" smtClean="0"/>
              <a:t>Compliance &amp; Integrity Department’s monitoring and auditing compliance plan;</a:t>
            </a:r>
          </a:p>
          <a:p>
            <a:pPr marL="685800" lvl="1"/>
            <a:r>
              <a:rPr lang="en-US" sz="2100" dirty="0" smtClean="0"/>
              <a:t>Contracting with external resources to provide reviews; </a:t>
            </a:r>
          </a:p>
          <a:p>
            <a:pPr marL="685800" lvl="1"/>
            <a:r>
              <a:rPr lang="en-US" sz="2100" dirty="0" smtClean="0"/>
              <a:t>Revenue Cycle’s data mining and monitoring;</a:t>
            </a:r>
          </a:p>
          <a:p>
            <a:pPr marL="685800" lvl="1"/>
            <a:r>
              <a:rPr lang="en-US" sz="2100" dirty="0" smtClean="0"/>
              <a:t>Leaders’ self-monitoring their department risks; </a:t>
            </a:r>
          </a:p>
          <a:p>
            <a:pPr marL="685800" lvl="1"/>
            <a:r>
              <a:rPr lang="en-US" sz="2100" dirty="0" smtClean="0"/>
              <a:t>Annual Compliance Risk Assessment; </a:t>
            </a:r>
          </a:p>
          <a:p>
            <a:pPr marL="685800" lvl="1"/>
            <a:r>
              <a:rPr lang="en-US" sz="2100" dirty="0" smtClean="0"/>
              <a:t>Review of the Office of Inspector (OIG) Work Plan which identifies risks;</a:t>
            </a:r>
          </a:p>
          <a:p>
            <a:pPr marL="685800" lvl="1"/>
            <a:r>
              <a:rPr lang="en-US" sz="2100" dirty="0" smtClean="0"/>
              <a:t>Follow up on concerns reported to the Compliance &amp; Integrity Department</a:t>
            </a:r>
          </a:p>
          <a:p>
            <a:endParaRPr lang="en-US" dirty="0"/>
          </a:p>
        </p:txBody>
      </p:sp>
    </p:spTree>
    <p:custDataLst>
      <p:tags r:id="rId1"/>
    </p:custDataLst>
    <p:extLst>
      <p:ext uri="{BB962C8B-B14F-4D97-AF65-F5344CB8AC3E}">
        <p14:creationId xmlns:p14="http://schemas.microsoft.com/office/powerpoint/2010/main" val="80843669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381000"/>
            <a:ext cx="8382000" cy="6278642"/>
          </a:xfrm>
          <a:prstGeom prst="rect">
            <a:avLst/>
          </a:prstGeom>
          <a:noFill/>
        </p:spPr>
        <p:txBody>
          <a:bodyPr wrap="square" rtlCol="0">
            <a:spAutoFit/>
          </a:bodyPr>
          <a:lstStyle/>
          <a:p>
            <a:pPr algn="just"/>
            <a:r>
              <a:rPr lang="en-US" sz="3600" b="1" dirty="0" smtClean="0">
                <a:solidFill>
                  <a:schemeClr val="accent6"/>
                </a:solidFill>
              </a:rPr>
              <a:t> </a:t>
            </a:r>
          </a:p>
          <a:p>
            <a:pPr algn="just"/>
            <a:endParaRPr lang="en-US" sz="2400" dirty="0">
              <a:solidFill>
                <a:schemeClr val="accent6"/>
              </a:solidFill>
            </a:endParaRPr>
          </a:p>
          <a:p>
            <a:pPr algn="just"/>
            <a:endParaRPr lang="en-US" dirty="0" smtClean="0">
              <a:solidFill>
                <a:schemeClr val="accent6"/>
              </a:solidFill>
            </a:endParaRPr>
          </a:p>
          <a:p>
            <a:pPr algn="just"/>
            <a:endParaRPr lang="en-US" dirty="0">
              <a:solidFill>
                <a:schemeClr val="accent6"/>
              </a:solidFill>
            </a:endParaRPr>
          </a:p>
          <a:p>
            <a:pPr algn="just"/>
            <a:r>
              <a:rPr lang="en-US" dirty="0" smtClean="0">
                <a:solidFill>
                  <a:schemeClr val="accent6"/>
                </a:solidFill>
                <a:latin typeface="Arial" panose="020B0604020202020204" pitchFamily="34" charset="0"/>
                <a:cs typeface="Arial" panose="020B0604020202020204" pitchFamily="34" charset="0"/>
              </a:rPr>
              <a:t>The Affordable Care Act requires that a person (e.g., provider, hospital, medical office) who received a Medicare or Medicaid Overpayment to </a:t>
            </a:r>
            <a:r>
              <a:rPr lang="en-US" u="sng" dirty="0" smtClean="0">
                <a:solidFill>
                  <a:schemeClr val="accent6"/>
                </a:solidFill>
                <a:latin typeface="Arial" panose="020B0604020202020204" pitchFamily="34" charset="0"/>
                <a:cs typeface="Arial" panose="020B0604020202020204" pitchFamily="34" charset="0"/>
              </a:rPr>
              <a:t>report</a:t>
            </a:r>
            <a:r>
              <a:rPr lang="en-US" dirty="0" smtClean="0">
                <a:solidFill>
                  <a:schemeClr val="accent6"/>
                </a:solidFill>
                <a:latin typeface="Arial" panose="020B0604020202020204" pitchFamily="34" charset="0"/>
                <a:cs typeface="Arial" panose="020B0604020202020204" pitchFamily="34" charset="0"/>
              </a:rPr>
              <a:t> and </a:t>
            </a:r>
            <a:r>
              <a:rPr lang="en-US" u="sng" dirty="0" smtClean="0">
                <a:solidFill>
                  <a:schemeClr val="accent6"/>
                </a:solidFill>
                <a:latin typeface="Arial" panose="020B0604020202020204" pitchFamily="34" charset="0"/>
                <a:cs typeface="Arial" panose="020B0604020202020204" pitchFamily="34" charset="0"/>
              </a:rPr>
              <a:t>return</a:t>
            </a:r>
            <a:r>
              <a:rPr lang="en-US" dirty="0" smtClean="0">
                <a:solidFill>
                  <a:schemeClr val="accent6"/>
                </a:solidFill>
                <a:latin typeface="Arial" panose="020B0604020202020204" pitchFamily="34" charset="0"/>
                <a:cs typeface="Arial" panose="020B0604020202020204" pitchFamily="34" charset="0"/>
              </a:rPr>
              <a:t> the Overpayment.</a:t>
            </a:r>
          </a:p>
          <a:p>
            <a:pPr algn="just"/>
            <a:endParaRPr lang="en-US" dirty="0">
              <a:solidFill>
                <a:schemeClr val="accent6"/>
              </a:solidFill>
              <a:latin typeface="Arial" panose="020B0604020202020204" pitchFamily="34" charset="0"/>
              <a:cs typeface="Arial" panose="020B0604020202020204" pitchFamily="34" charset="0"/>
            </a:endParaRPr>
          </a:p>
          <a:p>
            <a:pPr algn="just"/>
            <a:r>
              <a:rPr lang="en-US" u="sng" dirty="0" smtClean="0">
                <a:solidFill>
                  <a:schemeClr val="accent6"/>
                </a:solidFill>
                <a:latin typeface="Arial" panose="020B0604020202020204" pitchFamily="34" charset="0"/>
                <a:cs typeface="Arial" panose="020B0604020202020204" pitchFamily="34" charset="0"/>
              </a:rPr>
              <a:t>What is an Overpayment</a:t>
            </a:r>
            <a:r>
              <a:rPr lang="en-US" dirty="0" smtClean="0">
                <a:solidFill>
                  <a:schemeClr val="accent6"/>
                </a:solidFill>
                <a:latin typeface="Arial" panose="020B0604020202020204" pitchFamily="34" charset="0"/>
                <a:cs typeface="Arial" panose="020B0604020202020204" pitchFamily="34" charset="0"/>
              </a:rPr>
              <a:t>? </a:t>
            </a:r>
            <a:r>
              <a:rPr lang="en-US" dirty="0">
                <a:solidFill>
                  <a:schemeClr val="accent6"/>
                </a:solidFill>
                <a:latin typeface="Arial" panose="020B0604020202020204" pitchFamily="34" charset="0"/>
                <a:cs typeface="Arial" panose="020B0604020202020204" pitchFamily="34" charset="0"/>
              </a:rPr>
              <a:t>A </a:t>
            </a:r>
            <a:r>
              <a:rPr lang="en-US" dirty="0" smtClean="0">
                <a:solidFill>
                  <a:schemeClr val="accent6"/>
                </a:solidFill>
                <a:latin typeface="Arial" panose="020B0604020202020204" pitchFamily="34" charset="0"/>
                <a:cs typeface="Arial" panose="020B0604020202020204" pitchFamily="34" charset="0"/>
              </a:rPr>
              <a:t>Medicare or Medicaid</a:t>
            </a:r>
            <a:r>
              <a:rPr lang="en-US" b="1" dirty="0" smtClean="0">
                <a:solidFill>
                  <a:schemeClr val="accent6"/>
                </a:solidFill>
                <a:latin typeface="Arial" panose="020B0604020202020204" pitchFamily="34" charset="0"/>
                <a:cs typeface="Arial" panose="020B0604020202020204" pitchFamily="34" charset="0"/>
              </a:rPr>
              <a:t> </a:t>
            </a:r>
            <a:r>
              <a:rPr lang="en-US" b="1" dirty="0">
                <a:solidFill>
                  <a:schemeClr val="accent6"/>
                </a:solidFill>
                <a:latin typeface="Arial" panose="020B0604020202020204" pitchFamily="34" charset="0"/>
                <a:cs typeface="Arial" panose="020B0604020202020204" pitchFamily="34" charset="0"/>
              </a:rPr>
              <a:t>overpayment</a:t>
            </a:r>
            <a:r>
              <a:rPr lang="en-US" dirty="0">
                <a:solidFill>
                  <a:schemeClr val="accent6"/>
                </a:solidFill>
                <a:latin typeface="Arial" panose="020B0604020202020204" pitchFamily="34" charset="0"/>
                <a:cs typeface="Arial" panose="020B0604020202020204" pitchFamily="34" charset="0"/>
              </a:rPr>
              <a:t> </a:t>
            </a:r>
            <a:r>
              <a:rPr lang="en-US" dirty="0" smtClean="0">
                <a:solidFill>
                  <a:schemeClr val="accent6"/>
                </a:solidFill>
                <a:latin typeface="Arial" panose="020B0604020202020204" pitchFamily="34" charset="0"/>
                <a:cs typeface="Arial" panose="020B0604020202020204" pitchFamily="34" charset="0"/>
              </a:rPr>
              <a:t>is</a:t>
            </a:r>
            <a:br>
              <a:rPr lang="en-US" dirty="0" smtClean="0">
                <a:solidFill>
                  <a:schemeClr val="accent6"/>
                </a:solidFill>
                <a:latin typeface="Arial" panose="020B0604020202020204" pitchFamily="34" charset="0"/>
                <a:cs typeface="Arial" panose="020B0604020202020204" pitchFamily="34" charset="0"/>
              </a:rPr>
            </a:br>
            <a:r>
              <a:rPr lang="en-US" dirty="0" smtClean="0">
                <a:solidFill>
                  <a:schemeClr val="accent6"/>
                </a:solidFill>
                <a:latin typeface="Arial" panose="020B0604020202020204" pitchFamily="34" charset="0"/>
                <a:cs typeface="Arial" panose="020B0604020202020204" pitchFamily="34" charset="0"/>
              </a:rPr>
              <a:t> “any funds that a person receives or retains to which the person, after applicable reconciliation, is not entitled.”  </a:t>
            </a:r>
          </a:p>
          <a:p>
            <a:pPr algn="just"/>
            <a:endParaRPr lang="en-US" dirty="0">
              <a:solidFill>
                <a:schemeClr val="accent6"/>
              </a:solidFill>
              <a:latin typeface="Arial" panose="020B0604020202020204" pitchFamily="34" charset="0"/>
              <a:cs typeface="Arial" panose="020B0604020202020204" pitchFamily="34" charset="0"/>
            </a:endParaRPr>
          </a:p>
          <a:p>
            <a:pPr algn="just"/>
            <a:r>
              <a:rPr lang="en-US" dirty="0" smtClean="0">
                <a:solidFill>
                  <a:schemeClr val="accent6"/>
                </a:solidFill>
                <a:latin typeface="Arial" panose="020B0604020202020204" pitchFamily="34" charset="0"/>
                <a:cs typeface="Arial" panose="020B0604020202020204" pitchFamily="34" charset="0"/>
              </a:rPr>
              <a:t>Examples of Overpayments include, but are not limited to, the following:  </a:t>
            </a:r>
          </a:p>
          <a:p>
            <a:pPr marL="342900" indent="-342900" algn="just">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Billing the wrong level of care for an office visit;</a:t>
            </a:r>
          </a:p>
          <a:p>
            <a:pPr marL="342900" indent="-342900" algn="just">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Separately billing services which should have been bundled into one bill;</a:t>
            </a:r>
          </a:p>
          <a:p>
            <a:pPr marL="342900" indent="-342900" algn="just">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Billing for an MRI when a CT was performed; </a:t>
            </a:r>
          </a:p>
          <a:p>
            <a:pPr marL="342900" indent="-342900" algn="just">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Billing  for a service which was not properly documented; or</a:t>
            </a:r>
          </a:p>
          <a:p>
            <a:pPr marL="342900" indent="-342900" algn="just">
              <a:buFont typeface="Arial" panose="020B0604020202020204" pitchFamily="34" charset="0"/>
              <a:buChar char="•"/>
            </a:pPr>
            <a:r>
              <a:rPr lang="en-US" dirty="0" smtClean="0">
                <a:solidFill>
                  <a:schemeClr val="accent6"/>
                </a:solidFill>
                <a:latin typeface="Arial" panose="020B0604020202020204" pitchFamily="34" charset="0"/>
                <a:cs typeface="Arial" panose="020B0604020202020204" pitchFamily="34" charset="0"/>
              </a:rPr>
              <a:t>Billing for a service which was not medically necessary. </a:t>
            </a:r>
          </a:p>
          <a:p>
            <a:pPr algn="just"/>
            <a:endParaRPr lang="en-US" dirty="0">
              <a:solidFill>
                <a:schemeClr val="accent6"/>
              </a:solidFill>
              <a:latin typeface="Arial" panose="020B0604020202020204" pitchFamily="34" charset="0"/>
              <a:cs typeface="Arial" panose="020B0604020202020204" pitchFamily="34" charset="0"/>
            </a:endParaRPr>
          </a:p>
          <a:p>
            <a:pPr algn="just"/>
            <a:r>
              <a:rPr lang="en-US" dirty="0" smtClean="0">
                <a:solidFill>
                  <a:schemeClr val="accent6"/>
                </a:solidFill>
                <a:latin typeface="Arial" panose="020B0604020202020204" pitchFamily="34" charset="0"/>
                <a:cs typeface="Arial" panose="020B0604020202020204" pitchFamily="34" charset="0"/>
              </a:rPr>
              <a:t>It doesn’t matter if an Overpayment is a mistake or not intentional.  If Medicare or Medicaid paid an excess amount, an Overpayment occurred.</a:t>
            </a:r>
            <a:endParaRPr lang="en-US" dirty="0">
              <a:solidFill>
                <a:schemeClr val="accent6"/>
              </a:solidFill>
              <a:latin typeface="Arial" panose="020B0604020202020204" pitchFamily="34" charset="0"/>
              <a:cs typeface="Arial" panose="020B0604020202020204" pitchFamily="34" charset="0"/>
            </a:endParaRPr>
          </a:p>
        </p:txBody>
      </p:sp>
      <p:sp>
        <p:nvSpPr>
          <p:cNvPr id="2" name="TextBox 1"/>
          <p:cNvSpPr txBox="1"/>
          <p:nvPr/>
        </p:nvSpPr>
        <p:spPr>
          <a:xfrm>
            <a:off x="381000" y="1066800"/>
            <a:ext cx="5105400" cy="523220"/>
          </a:xfrm>
          <a:prstGeom prst="rect">
            <a:avLst/>
          </a:prstGeom>
          <a:noFill/>
        </p:spPr>
        <p:txBody>
          <a:bodyPr wrap="square" rtlCol="0">
            <a:spAutoFit/>
          </a:bodyPr>
          <a:lstStyle/>
          <a:p>
            <a:r>
              <a:rPr lang="en-US" sz="2800" b="1" dirty="0" smtClean="0">
                <a:solidFill>
                  <a:schemeClr val="accent6"/>
                </a:solidFill>
                <a:latin typeface="Arial" panose="020B0604020202020204" pitchFamily="34" charset="0"/>
                <a:cs typeface="Arial" panose="020B0604020202020204" pitchFamily="34" charset="0"/>
              </a:rPr>
              <a:t>Overpayments</a:t>
            </a:r>
            <a:endParaRPr lang="en-U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93541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0"/>
            <a:ext cx="7200900" cy="647700"/>
          </a:xfrm>
        </p:spPr>
        <p:txBody>
          <a:bodyPr>
            <a:normAutofit fontScale="90000"/>
          </a:bodyPr>
          <a:lstStyle/>
          <a:p>
            <a:r>
              <a:rPr lang="en-US" b="1" dirty="0"/>
              <a:t>Medical Necessity </a:t>
            </a:r>
            <a:r>
              <a:rPr lang="en-US" dirty="0"/>
              <a:t/>
            </a:r>
            <a:br>
              <a:rPr lang="en-US" dirty="0"/>
            </a:br>
            <a:endParaRPr lang="en-US" dirty="0"/>
          </a:p>
        </p:txBody>
      </p:sp>
      <p:sp>
        <p:nvSpPr>
          <p:cNvPr id="4" name="Content Placeholder 3"/>
          <p:cNvSpPr>
            <a:spLocks noGrp="1"/>
          </p:cNvSpPr>
          <p:nvPr>
            <p:ph idx="1"/>
          </p:nvPr>
        </p:nvSpPr>
        <p:spPr>
          <a:xfrm>
            <a:off x="533400" y="1752600"/>
            <a:ext cx="8077200" cy="4953000"/>
          </a:xfrm>
        </p:spPr>
        <p:txBody>
          <a:bodyPr>
            <a:normAutofit fontScale="62500" lnSpcReduction="20000"/>
          </a:bodyPr>
          <a:lstStyle/>
          <a:p>
            <a:r>
              <a:rPr lang="en-US" dirty="0" smtClean="0"/>
              <a:t>Medical </a:t>
            </a:r>
            <a:r>
              <a:rPr lang="en-US" dirty="0"/>
              <a:t>Necessity is a term which can be complex for all stakeholders in healthcare. </a:t>
            </a:r>
          </a:p>
          <a:p>
            <a:r>
              <a:rPr lang="en-US" dirty="0"/>
              <a:t>A provider’s understanding of medical necessity may be different from that of a patient, patient’s family or third-party payer. Different stakeholders sometimes apply the term in different ways. </a:t>
            </a:r>
          </a:p>
          <a:p>
            <a:r>
              <a:rPr lang="en-US" dirty="0"/>
              <a:t>CMS gives a definition of Medical Necessity in the Social Security Act: </a:t>
            </a:r>
          </a:p>
          <a:p>
            <a:pPr marL="339725" lvl="1" indent="0" algn="just">
              <a:buNone/>
            </a:pPr>
            <a:r>
              <a:rPr lang="en-US" sz="2500" dirty="0" smtClean="0"/>
              <a:t>“…</a:t>
            </a:r>
            <a:r>
              <a:rPr lang="en-US" sz="2500" i="1" dirty="0"/>
              <a:t>no Medicare payment shall be made for items or services that </a:t>
            </a:r>
            <a:r>
              <a:rPr lang="en-US" sz="2500" i="1" dirty="0" smtClean="0"/>
              <a:t>are </a:t>
            </a:r>
            <a:r>
              <a:rPr lang="en-US" sz="2500" i="1" dirty="0"/>
              <a:t>not r</a:t>
            </a:r>
            <a:r>
              <a:rPr lang="en-US" sz="2500" i="1" dirty="0" smtClean="0"/>
              <a:t>easonable and </a:t>
            </a:r>
            <a:r>
              <a:rPr lang="en-US" sz="2500" i="1" dirty="0"/>
              <a:t>necessary for the diagnosis or treatment </a:t>
            </a:r>
            <a:r>
              <a:rPr lang="en-US" sz="2500" i="1" dirty="0" smtClean="0"/>
              <a:t>of </a:t>
            </a:r>
            <a:r>
              <a:rPr lang="en-US" sz="2500" i="1" dirty="0"/>
              <a:t>illness or </a:t>
            </a:r>
            <a:r>
              <a:rPr lang="en-US" sz="2500" i="1" dirty="0" smtClean="0"/>
              <a:t>injury </a:t>
            </a:r>
            <a:r>
              <a:rPr lang="en-US" sz="2500" i="1" dirty="0"/>
              <a:t>or to improve the </a:t>
            </a:r>
            <a:r>
              <a:rPr lang="en-US" sz="2500" i="1" dirty="0" smtClean="0"/>
              <a:t>functioning </a:t>
            </a:r>
            <a:r>
              <a:rPr lang="en-US" sz="2500" i="1" dirty="0"/>
              <a:t>of a malformed </a:t>
            </a:r>
            <a:r>
              <a:rPr lang="en-US" sz="2500" i="1" dirty="0" smtClean="0"/>
              <a:t>body member”</a:t>
            </a:r>
            <a:r>
              <a:rPr lang="en-US" sz="2500" dirty="0" smtClean="0"/>
              <a:t> </a:t>
            </a:r>
            <a:endParaRPr lang="en-US" sz="2500" dirty="0"/>
          </a:p>
          <a:p>
            <a:r>
              <a:rPr lang="en-US" dirty="0" smtClean="0"/>
              <a:t>Because </a:t>
            </a:r>
            <a:r>
              <a:rPr lang="en-US" dirty="0"/>
              <a:t>the diagnosis drives the determination of medical necessity, it is important </a:t>
            </a:r>
            <a:r>
              <a:rPr lang="en-US" dirty="0" smtClean="0"/>
              <a:t>the </a:t>
            </a:r>
            <a:r>
              <a:rPr lang="en-US" dirty="0"/>
              <a:t>patient’s history and assessment to be thoroughly </a:t>
            </a:r>
            <a:r>
              <a:rPr lang="en-US" dirty="0" smtClean="0"/>
              <a:t>documented in the medical record. </a:t>
            </a:r>
          </a:p>
          <a:p>
            <a:r>
              <a:rPr lang="en-US" dirty="0" smtClean="0"/>
              <a:t>Medicare </a:t>
            </a:r>
            <a:r>
              <a:rPr lang="en-US" dirty="0"/>
              <a:t>issues National Coverage Determinations (NCDs) and Local Coverage Determinations (LCDs) to provide guidance on coverage requirements/limitations for specific treatments or procedures. NCDs and LCDs are available on the internet.</a:t>
            </a:r>
          </a:p>
          <a:p>
            <a:r>
              <a:rPr lang="en-US" dirty="0"/>
              <a:t>Adding to medical necessity complexity are third-party payers who often have specific coverage rules for specific treatments or procedures. If you have questions regarding medical necessity, please contact leaders in your work area or the Compliance and Integrity team.</a:t>
            </a:r>
          </a:p>
          <a:p>
            <a:endParaRPr lang="en-US" dirty="0"/>
          </a:p>
          <a:p>
            <a:endParaRPr lang="en-US" dirty="0"/>
          </a:p>
        </p:txBody>
      </p:sp>
    </p:spTree>
    <p:extLst>
      <p:ext uri="{BB962C8B-B14F-4D97-AF65-F5344CB8AC3E}">
        <p14:creationId xmlns:p14="http://schemas.microsoft.com/office/powerpoint/2010/main" val="162462483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990600"/>
            <a:ext cx="7979229" cy="4401205"/>
          </a:xfrm>
          <a:prstGeom prst="rect">
            <a:avLst/>
          </a:prstGeom>
          <a:noFill/>
        </p:spPr>
        <p:txBody>
          <a:bodyPr wrap="square" rtlCol="0">
            <a:spAutoFit/>
          </a:bodyPr>
          <a:lstStyle/>
          <a:p>
            <a:pPr algn="just"/>
            <a:r>
              <a:rPr lang="en-US" sz="3600" b="1" dirty="0" smtClean="0">
                <a:solidFill>
                  <a:schemeClr val="accent6"/>
                </a:solidFill>
                <a:latin typeface="Arial" panose="020B0604020202020204" pitchFamily="34" charset="0"/>
                <a:cs typeface="Arial" panose="020B0604020202020204" pitchFamily="34" charset="0"/>
              </a:rPr>
              <a:t>Overpayments</a:t>
            </a:r>
          </a:p>
          <a:p>
            <a:pPr algn="just"/>
            <a:endParaRPr lang="en-US" sz="2400" dirty="0" smtClean="0">
              <a:solidFill>
                <a:schemeClr val="accent6"/>
              </a:solidFill>
              <a:latin typeface="Arial" panose="020B0604020202020204" pitchFamily="34" charset="0"/>
              <a:cs typeface="Arial" panose="020B0604020202020204" pitchFamily="34" charset="0"/>
            </a:endParaRPr>
          </a:p>
          <a:p>
            <a:pPr algn="just"/>
            <a:endParaRPr lang="en-US" sz="2000" dirty="0">
              <a:solidFill>
                <a:schemeClr val="accent6"/>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solidFill>
                  <a:schemeClr val="accent6"/>
                </a:solidFill>
                <a:latin typeface="Arial" panose="020B0604020202020204" pitchFamily="34" charset="0"/>
                <a:cs typeface="Arial" panose="020B0604020202020204" pitchFamily="34" charset="0"/>
              </a:rPr>
              <a:t>An Overpayment must be reported and returned no later than sixty (60) days after the date on which the Overpayment was identified.</a:t>
            </a:r>
          </a:p>
          <a:p>
            <a:pPr marL="342900" indent="-342900" algn="just">
              <a:buFont typeface="Arial" panose="020B0604020202020204" pitchFamily="34" charset="0"/>
              <a:buChar char="•"/>
            </a:pPr>
            <a:endParaRPr lang="en-US" sz="2000" dirty="0" smtClean="0">
              <a:solidFill>
                <a:schemeClr val="accent6"/>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solidFill>
                  <a:schemeClr val="accent6"/>
                </a:solidFill>
                <a:latin typeface="Arial" panose="020B0604020202020204" pitchFamily="34" charset="0"/>
                <a:cs typeface="Arial" panose="020B0604020202020204" pitchFamily="34" charset="0"/>
              </a:rPr>
              <a:t>Failure to report an Overpayment may result in liability under the False Claims Act.</a:t>
            </a:r>
          </a:p>
          <a:p>
            <a:pPr marL="342900" indent="-342900" algn="just">
              <a:buFont typeface="Arial" panose="020B0604020202020204" pitchFamily="34" charset="0"/>
              <a:buChar char="•"/>
            </a:pPr>
            <a:endParaRPr lang="en-US" sz="2000" dirty="0" smtClean="0">
              <a:solidFill>
                <a:schemeClr val="accent6"/>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solidFill>
                  <a:schemeClr val="accent6"/>
                </a:solidFill>
                <a:latin typeface="Arial" panose="020B0604020202020204" pitchFamily="34" charset="0"/>
                <a:cs typeface="Arial" panose="020B0604020202020204" pitchFamily="34" charset="0"/>
              </a:rPr>
              <a:t>If you suspect an Overpayment has occurred, immediately contact your supervisor or the Compliance &amp; Integrity Department.</a:t>
            </a:r>
            <a:endParaRPr lang="en-US" sz="2000" dirty="0">
              <a:solidFill>
                <a:schemeClr val="accent6"/>
              </a:solidFill>
              <a:latin typeface="Arial" panose="020B0604020202020204" pitchFamily="34" charset="0"/>
              <a:cs typeface="Arial" panose="020B0604020202020204" pitchFamily="34" charset="0"/>
            </a:endParaRPr>
          </a:p>
          <a:p>
            <a:pPr algn="just"/>
            <a:endParaRPr lang="en-US" sz="20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43143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066800"/>
            <a:ext cx="8229600" cy="4985980"/>
          </a:xfrm>
          <a:prstGeom prst="rect">
            <a:avLst/>
          </a:prstGeom>
          <a:noFill/>
        </p:spPr>
        <p:txBody>
          <a:bodyPr wrap="square" rtlCol="0">
            <a:spAutoFit/>
          </a:bodyPr>
          <a:lstStyle/>
          <a:p>
            <a:pPr algn="just"/>
            <a:r>
              <a:rPr lang="en-US" sz="2800" b="1" dirty="0" smtClean="0">
                <a:solidFill>
                  <a:schemeClr val="accent6"/>
                </a:solidFill>
                <a:latin typeface="Arial" panose="020B0604020202020204" pitchFamily="34" charset="0"/>
                <a:cs typeface="Arial" panose="020B0604020202020204" pitchFamily="34" charset="0"/>
              </a:rPr>
              <a:t>Preventing Overpayments</a:t>
            </a:r>
          </a:p>
          <a:p>
            <a:pPr algn="just"/>
            <a:endParaRPr lang="en-US" dirty="0">
              <a:solidFill>
                <a:schemeClr val="accent6"/>
              </a:solidFill>
              <a:latin typeface="Arial" panose="020B0604020202020204" pitchFamily="34" charset="0"/>
              <a:cs typeface="Arial" panose="020B0604020202020204" pitchFamily="34" charset="0"/>
            </a:endParaRPr>
          </a:p>
          <a:p>
            <a:pPr algn="just"/>
            <a:r>
              <a:rPr lang="en-US" sz="1600" dirty="0" smtClean="0">
                <a:solidFill>
                  <a:schemeClr val="accent6"/>
                </a:solidFill>
                <a:latin typeface="Arial" panose="020B0604020202020204" pitchFamily="34" charset="0"/>
                <a:cs typeface="Arial" panose="020B0604020202020204" pitchFamily="34" charset="0"/>
              </a:rPr>
              <a:t>To reduce the chance that an overpayment could be made, King’s Daughters takes these actions:</a:t>
            </a:r>
          </a:p>
          <a:p>
            <a:pPr algn="just"/>
            <a:endParaRPr lang="en-US" sz="1600" dirty="0">
              <a:solidFill>
                <a:schemeClr val="accent6"/>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u="sng" dirty="0" smtClean="0">
                <a:solidFill>
                  <a:schemeClr val="accent6"/>
                </a:solidFill>
                <a:latin typeface="Arial" panose="020B0604020202020204" pitchFamily="34" charset="0"/>
                <a:cs typeface="Arial" panose="020B0604020202020204" pitchFamily="34" charset="0"/>
              </a:rPr>
              <a:t>Monitoring</a:t>
            </a:r>
            <a:r>
              <a:rPr lang="en-US" sz="1600" dirty="0" smtClean="0">
                <a:solidFill>
                  <a:schemeClr val="accent6"/>
                </a:solidFill>
                <a:latin typeface="Arial" panose="020B0604020202020204" pitchFamily="34" charset="0"/>
                <a:cs typeface="Arial" panose="020B0604020202020204" pitchFamily="34" charset="0"/>
              </a:rPr>
              <a:t>.  Billing functions for professional, hospital, and home care services are regularly monitored by applicable departments;</a:t>
            </a:r>
          </a:p>
          <a:p>
            <a:pPr marL="342900" indent="-342900" algn="just">
              <a:buFont typeface="Arial" panose="020B0604020202020204" pitchFamily="34" charset="0"/>
              <a:buChar char="•"/>
            </a:pPr>
            <a:endParaRPr lang="en-US" sz="1600" dirty="0" smtClean="0">
              <a:solidFill>
                <a:schemeClr val="accent6"/>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u="sng" dirty="0" smtClean="0">
                <a:solidFill>
                  <a:schemeClr val="accent6"/>
                </a:solidFill>
                <a:latin typeface="Arial" panose="020B0604020202020204" pitchFamily="34" charset="0"/>
                <a:cs typeface="Arial" panose="020B0604020202020204" pitchFamily="34" charset="0"/>
              </a:rPr>
              <a:t>National and Local Coverage Determinations</a:t>
            </a:r>
            <a:r>
              <a:rPr lang="en-US" sz="1600" dirty="0" smtClean="0">
                <a:solidFill>
                  <a:schemeClr val="accent6"/>
                </a:solidFill>
                <a:latin typeface="Arial" panose="020B0604020202020204" pitchFamily="34" charset="0"/>
                <a:cs typeface="Arial" panose="020B0604020202020204" pitchFamily="34" charset="0"/>
              </a:rPr>
              <a:t>.  National and Local Coverage Determinations identify Medicare’s payment and coverage criteria for certain tests and procedures.  Many of these National and Local Coverage Determinations are ‘built’ in EPIC and generate prompts when entering a test or procedure;</a:t>
            </a:r>
          </a:p>
          <a:p>
            <a:pPr marL="342900" indent="-342900" algn="just">
              <a:buFont typeface="Arial" panose="020B0604020202020204" pitchFamily="34" charset="0"/>
              <a:buChar char="•"/>
            </a:pPr>
            <a:endParaRPr lang="en-US" sz="1600" dirty="0" smtClean="0">
              <a:solidFill>
                <a:schemeClr val="accent6"/>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u="sng" dirty="0" smtClean="0">
                <a:solidFill>
                  <a:schemeClr val="accent6"/>
                </a:solidFill>
                <a:latin typeface="Arial" panose="020B0604020202020204" pitchFamily="34" charset="0"/>
                <a:cs typeface="Arial" panose="020B0604020202020204" pitchFamily="34" charset="0"/>
              </a:rPr>
              <a:t>Audits</a:t>
            </a:r>
            <a:r>
              <a:rPr lang="en-US" sz="1600" dirty="0" smtClean="0">
                <a:solidFill>
                  <a:schemeClr val="accent6"/>
                </a:solidFill>
                <a:latin typeface="Arial" panose="020B0604020202020204" pitchFamily="34" charset="0"/>
                <a:cs typeface="Arial" panose="020B0604020202020204" pitchFamily="34" charset="0"/>
              </a:rPr>
              <a:t>.  Audits are performed by Internal Audit, Compliance &amp; Integrity, and external contractors.</a:t>
            </a:r>
          </a:p>
          <a:p>
            <a:pPr marL="342900" indent="-342900" algn="just">
              <a:buFont typeface="Arial" panose="020B0604020202020204" pitchFamily="34" charset="0"/>
              <a:buChar char="•"/>
            </a:pPr>
            <a:endParaRPr lang="en-US" sz="1600" dirty="0" smtClean="0">
              <a:solidFill>
                <a:schemeClr val="accent6"/>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u="sng" dirty="0" smtClean="0">
                <a:solidFill>
                  <a:schemeClr val="accent6"/>
                </a:solidFill>
                <a:latin typeface="Arial" panose="020B0604020202020204" pitchFamily="34" charset="0"/>
                <a:cs typeface="Arial" panose="020B0604020202020204" pitchFamily="34" charset="0"/>
              </a:rPr>
              <a:t>Reporting</a:t>
            </a:r>
            <a:r>
              <a:rPr lang="en-US" sz="1600" dirty="0" smtClean="0">
                <a:solidFill>
                  <a:schemeClr val="accent6"/>
                </a:solidFill>
                <a:latin typeface="Arial" panose="020B0604020202020204" pitchFamily="34" charset="0"/>
                <a:cs typeface="Arial" panose="020B0604020202020204" pitchFamily="34" charset="0"/>
              </a:rPr>
              <a:t>.  Team members are required to report any suspected concern with billing activities which may result in overpayment.  Reports can be made using any of the available reporting methods.</a:t>
            </a:r>
          </a:p>
        </p:txBody>
      </p:sp>
    </p:spTree>
    <p:extLst>
      <p:ext uri="{BB962C8B-B14F-4D97-AF65-F5344CB8AC3E}">
        <p14:creationId xmlns:p14="http://schemas.microsoft.com/office/powerpoint/2010/main" val="26610353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7200900" cy="1295400"/>
          </a:xfrm>
        </p:spPr>
        <p:txBody>
          <a:bodyPr>
            <a:normAutofit fontScale="90000"/>
          </a:bodyPr>
          <a:lstStyle/>
          <a:p>
            <a:r>
              <a:rPr lang="en-US" b="1" dirty="0"/>
              <a:t>National and Local Coverage Determinations</a:t>
            </a:r>
            <a:br>
              <a:rPr lang="en-US" b="1" dirty="0"/>
            </a:br>
            <a:endParaRPr lang="en-US" dirty="0"/>
          </a:p>
        </p:txBody>
      </p:sp>
      <p:sp>
        <p:nvSpPr>
          <p:cNvPr id="4" name="Content Placeholder 3"/>
          <p:cNvSpPr>
            <a:spLocks noGrp="1"/>
          </p:cNvSpPr>
          <p:nvPr>
            <p:ph idx="1"/>
          </p:nvPr>
        </p:nvSpPr>
        <p:spPr>
          <a:xfrm>
            <a:off x="457200" y="1905000"/>
            <a:ext cx="7924800" cy="4800600"/>
          </a:xfrm>
        </p:spPr>
        <p:txBody>
          <a:bodyPr>
            <a:normAutofit fontScale="85000" lnSpcReduction="10000"/>
          </a:bodyPr>
          <a:lstStyle/>
          <a:p>
            <a:pPr algn="just"/>
            <a:r>
              <a:rPr lang="en-US" dirty="0" smtClean="0"/>
              <a:t>One </a:t>
            </a:r>
            <a:r>
              <a:rPr lang="en-US" dirty="0"/>
              <a:t>way Medicare </a:t>
            </a:r>
            <a:r>
              <a:rPr lang="en-US" dirty="0" smtClean="0"/>
              <a:t>provides guidance regarding medical </a:t>
            </a:r>
            <a:r>
              <a:rPr lang="en-US" dirty="0"/>
              <a:t>necessity is through the issuance of National (federal) </a:t>
            </a:r>
            <a:r>
              <a:rPr lang="en-US" dirty="0" smtClean="0"/>
              <a:t>Coverage Determinations and </a:t>
            </a:r>
            <a:r>
              <a:rPr lang="en-US" dirty="0"/>
              <a:t>Local (regional) Coverage Determinations (NCD/LCD</a:t>
            </a:r>
            <a:r>
              <a:rPr lang="en-US" dirty="0" smtClean="0"/>
              <a:t>) (see Administrative Policy A(7))</a:t>
            </a:r>
          </a:p>
          <a:p>
            <a:pPr algn="just"/>
            <a:r>
              <a:rPr lang="en-US" dirty="0" smtClean="0"/>
              <a:t>NCD/LCD document </a:t>
            </a:r>
            <a:r>
              <a:rPr lang="en-US" dirty="0"/>
              <a:t>identifies the </a:t>
            </a:r>
            <a:r>
              <a:rPr lang="en-US" dirty="0" smtClean="0"/>
              <a:t>conditions under which payment will be made for </a:t>
            </a:r>
            <a:r>
              <a:rPr lang="en-US" dirty="0"/>
              <a:t>certain tests, services and procedures.  </a:t>
            </a:r>
            <a:endParaRPr lang="en-US" dirty="0" smtClean="0"/>
          </a:p>
          <a:p>
            <a:r>
              <a:rPr lang="en-US" dirty="0" smtClean="0"/>
              <a:t>Department directors are responsible to be </a:t>
            </a:r>
            <a:r>
              <a:rPr lang="en-US" dirty="0"/>
              <a:t>knowledgeable of those NCD/LCDs which pertain to the services provided by the Department and ensure the </a:t>
            </a:r>
            <a:r>
              <a:rPr lang="en-US" dirty="0" smtClean="0"/>
              <a:t>NCD/LCD </a:t>
            </a:r>
            <a:r>
              <a:rPr lang="en-US" dirty="0"/>
              <a:t>elements, as applicable, are </a:t>
            </a:r>
            <a:r>
              <a:rPr lang="en-US" dirty="0" smtClean="0"/>
              <a:t>met</a:t>
            </a:r>
          </a:p>
          <a:p>
            <a:r>
              <a:rPr lang="en-US" dirty="0" smtClean="0"/>
              <a:t>Elective ordered </a:t>
            </a:r>
            <a:r>
              <a:rPr lang="en-US" dirty="0"/>
              <a:t>tests, services and procedures which do not meet NCD/LCD requirements should be processed in accordance with Administrative Policy A(5), Issuance of Advance Beneficiary Notice </a:t>
            </a:r>
          </a:p>
        </p:txBody>
      </p:sp>
    </p:spTree>
    <p:extLst>
      <p:ext uri="{BB962C8B-B14F-4D97-AF65-F5344CB8AC3E}">
        <p14:creationId xmlns:p14="http://schemas.microsoft.com/office/powerpoint/2010/main" val="321877381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590800"/>
            <a:ext cx="3276600" cy="2248647"/>
          </a:xfrm>
          <a:prstGeom prst="rect">
            <a:avLst/>
          </a:prstGeom>
        </p:spPr>
      </p:pic>
      <p:sp>
        <p:nvSpPr>
          <p:cNvPr id="5" name="TextBox 4"/>
          <p:cNvSpPr txBox="1"/>
          <p:nvPr/>
        </p:nvSpPr>
        <p:spPr>
          <a:xfrm>
            <a:off x="381000" y="1828800"/>
            <a:ext cx="4876800" cy="4031873"/>
          </a:xfrm>
          <a:prstGeom prst="rect">
            <a:avLst/>
          </a:prstGeom>
          <a:noFill/>
        </p:spPr>
        <p:txBody>
          <a:bodyPr wrap="square" rtlCol="0">
            <a:spAutoFit/>
          </a:bodyPr>
          <a:lstStyle/>
          <a:p>
            <a:pPr algn="just"/>
            <a:r>
              <a:rPr lang="en-US" sz="1600" dirty="0" smtClean="0">
                <a:solidFill>
                  <a:schemeClr val="accent6"/>
                </a:solidFill>
                <a:latin typeface="Arial" panose="020B0604020202020204" pitchFamily="34" charset="0"/>
                <a:cs typeface="Arial" panose="020B0604020202020204" pitchFamily="34" charset="0"/>
              </a:rPr>
              <a:t>Emergency Medical Treatment and Active Labor Act (EMTALA)</a:t>
            </a:r>
          </a:p>
          <a:p>
            <a:pPr algn="just"/>
            <a:endParaRPr lang="en-US" sz="1600" dirty="0" smtClean="0">
              <a:solidFill>
                <a:schemeClr val="accent6"/>
              </a:solidFill>
              <a:latin typeface="Arial" panose="020B0604020202020204" pitchFamily="34" charset="0"/>
              <a:cs typeface="Arial" panose="020B0604020202020204" pitchFamily="34" charset="0"/>
            </a:endParaRPr>
          </a:p>
          <a:p>
            <a:pPr algn="just"/>
            <a:r>
              <a:rPr lang="en-US" sz="1600" dirty="0" smtClean="0">
                <a:solidFill>
                  <a:schemeClr val="accent6"/>
                </a:solidFill>
                <a:latin typeface="Arial" panose="020B0604020202020204" pitchFamily="34" charset="0"/>
                <a:cs typeface="Arial" panose="020B0604020202020204" pitchFamily="34" charset="0"/>
              </a:rPr>
              <a:t>EMTALA is a federal law designed to assure access to emergency services regardless of ability to pay. </a:t>
            </a:r>
          </a:p>
          <a:p>
            <a:pPr algn="just"/>
            <a:endParaRPr lang="en-US" sz="1600" dirty="0">
              <a:solidFill>
                <a:schemeClr val="accent6"/>
              </a:solidFill>
              <a:latin typeface="Arial" panose="020B0604020202020204" pitchFamily="34" charset="0"/>
              <a:cs typeface="Arial" panose="020B0604020202020204" pitchFamily="34" charset="0"/>
            </a:endParaRPr>
          </a:p>
          <a:p>
            <a:pPr algn="just"/>
            <a:r>
              <a:rPr lang="en-US" sz="1600" dirty="0" smtClean="0">
                <a:solidFill>
                  <a:schemeClr val="accent6"/>
                </a:solidFill>
                <a:latin typeface="Arial" panose="020B0604020202020204" pitchFamily="34" charset="0"/>
                <a:cs typeface="Arial" panose="020B0604020202020204" pitchFamily="34" charset="0"/>
              </a:rPr>
              <a:t>When a patient presents to the ED, a provider must conduct a medical screening examination for an emergency medical condition, including active labor, regardless of the individual’s ability to pay.</a:t>
            </a:r>
          </a:p>
          <a:p>
            <a:pPr algn="just"/>
            <a:endParaRPr lang="en-US" sz="1600" dirty="0" smtClean="0">
              <a:solidFill>
                <a:schemeClr val="accent6"/>
              </a:solidFill>
              <a:latin typeface="Arial" panose="020B0604020202020204" pitchFamily="34" charset="0"/>
              <a:cs typeface="Arial" panose="020B0604020202020204" pitchFamily="34" charset="0"/>
            </a:endParaRPr>
          </a:p>
          <a:p>
            <a:pPr algn="just"/>
            <a:r>
              <a:rPr lang="en-US" sz="1600" dirty="0" smtClean="0">
                <a:solidFill>
                  <a:schemeClr val="accent6"/>
                </a:solidFill>
                <a:latin typeface="Arial" panose="020B0604020202020204" pitchFamily="34" charset="0"/>
                <a:cs typeface="Arial" panose="020B0604020202020204" pitchFamily="34" charset="0"/>
              </a:rPr>
              <a:t>Hospitals are required to provide stabilizing treatment for patients with emergency medical conditions. If they are unable to stabilize patient within its capability, or if the patient requests, an appropriate transfer should be implemented.</a:t>
            </a:r>
            <a:endParaRPr lang="en-US" sz="1600" dirty="0">
              <a:solidFill>
                <a:schemeClr val="accent6"/>
              </a:solidFill>
              <a:latin typeface="Arial" panose="020B0604020202020204" pitchFamily="34" charset="0"/>
              <a:cs typeface="Arial" panose="020B0604020202020204" pitchFamily="34" charset="0"/>
            </a:endParaRPr>
          </a:p>
        </p:txBody>
      </p:sp>
      <p:sp>
        <p:nvSpPr>
          <p:cNvPr id="2" name="TextBox 1"/>
          <p:cNvSpPr txBox="1"/>
          <p:nvPr/>
        </p:nvSpPr>
        <p:spPr>
          <a:xfrm>
            <a:off x="381000" y="1143000"/>
            <a:ext cx="3886200" cy="461665"/>
          </a:xfrm>
          <a:prstGeom prst="rect">
            <a:avLst/>
          </a:prstGeom>
          <a:noFill/>
        </p:spPr>
        <p:txBody>
          <a:bodyPr wrap="square" rtlCol="0">
            <a:spAutoFit/>
          </a:bodyPr>
          <a:lstStyle/>
          <a:p>
            <a:r>
              <a:rPr lang="en-US" sz="2400" b="1" dirty="0" smtClean="0">
                <a:solidFill>
                  <a:schemeClr val="accent6"/>
                </a:solidFill>
                <a:latin typeface="Arial" panose="020B0604020202020204" pitchFamily="34" charset="0"/>
                <a:cs typeface="Arial" panose="020B0604020202020204" pitchFamily="34" charset="0"/>
              </a:rPr>
              <a:t>EMTALA</a:t>
            </a:r>
            <a:endParaRPr lang="en-US" sz="24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8186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24000"/>
            <a:ext cx="4953000" cy="2476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343400"/>
            <a:ext cx="3429000" cy="2284872"/>
          </a:xfrm>
          <a:prstGeom prst="rect">
            <a:avLst/>
          </a:prstGeom>
        </p:spPr>
      </p:pic>
      <p:sp>
        <p:nvSpPr>
          <p:cNvPr id="4" name="Title 1"/>
          <p:cNvSpPr txBox="1">
            <a:spLocks/>
          </p:cNvSpPr>
          <p:nvPr/>
        </p:nvSpPr>
        <p:spPr>
          <a:xfrm>
            <a:off x="304800" y="1066800"/>
            <a:ext cx="5715000" cy="685800"/>
          </a:xfrm>
          <a:prstGeom prst="rect">
            <a:avLst/>
          </a:prstGeom>
        </p:spPr>
        <p:txBody>
          <a:bodyPr/>
          <a:lstStyle>
            <a:lvl1pPr algn="l" rtl="0" eaLnBrk="1" fontAlgn="base" hangingPunct="1">
              <a:lnSpc>
                <a:spcPct val="90000"/>
              </a:lnSpc>
              <a:spcBef>
                <a:spcPct val="0"/>
              </a:spcBef>
              <a:spcAft>
                <a:spcPct val="0"/>
              </a:spcAft>
              <a:defRPr sz="3200" b="1" spc="-50">
                <a:solidFill>
                  <a:srgbClr val="000000"/>
                </a:solidFill>
                <a:latin typeface="Arial"/>
                <a:ea typeface="Geneva" pitchFamily="-65" charset="-128"/>
                <a:cs typeface="Arial"/>
              </a:defRPr>
            </a:lvl1pPr>
            <a:lvl2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2pPr>
            <a:lvl3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3pPr>
            <a:lvl4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4pPr>
            <a:lvl5pPr algn="l" rtl="0" eaLnBrk="1" fontAlgn="base" hangingPunct="1">
              <a:lnSpc>
                <a:spcPct val="90000"/>
              </a:lnSpc>
              <a:spcBef>
                <a:spcPct val="0"/>
              </a:spcBef>
              <a:spcAft>
                <a:spcPct val="0"/>
              </a:spcAft>
              <a:defRPr sz="3200" b="1">
                <a:solidFill>
                  <a:srgbClr val="000000"/>
                </a:solidFill>
                <a:latin typeface="Arial" pitchFamily="-65" charset="0"/>
                <a:ea typeface="Geneva" pitchFamily="-65" charset="-128"/>
              </a:defRPr>
            </a:lvl5pPr>
            <a:lvl6pPr marL="457200" algn="l" rtl="0" eaLnBrk="1" fontAlgn="base" hangingPunct="1">
              <a:lnSpc>
                <a:spcPct val="90000"/>
              </a:lnSpc>
              <a:spcBef>
                <a:spcPct val="0"/>
              </a:spcBef>
              <a:spcAft>
                <a:spcPct val="0"/>
              </a:spcAft>
              <a:defRPr sz="3600">
                <a:solidFill>
                  <a:srgbClr val="000080"/>
                </a:solidFill>
                <a:latin typeface="Times" pitchFamily="-65" charset="0"/>
              </a:defRPr>
            </a:lvl6pPr>
            <a:lvl7pPr marL="914400" algn="l" rtl="0" eaLnBrk="1" fontAlgn="base" hangingPunct="1">
              <a:lnSpc>
                <a:spcPct val="90000"/>
              </a:lnSpc>
              <a:spcBef>
                <a:spcPct val="0"/>
              </a:spcBef>
              <a:spcAft>
                <a:spcPct val="0"/>
              </a:spcAft>
              <a:defRPr sz="3600">
                <a:solidFill>
                  <a:srgbClr val="000080"/>
                </a:solidFill>
                <a:latin typeface="Times" pitchFamily="-65" charset="0"/>
              </a:defRPr>
            </a:lvl7pPr>
            <a:lvl8pPr marL="1371600" algn="l" rtl="0" eaLnBrk="1" fontAlgn="base" hangingPunct="1">
              <a:lnSpc>
                <a:spcPct val="90000"/>
              </a:lnSpc>
              <a:spcBef>
                <a:spcPct val="0"/>
              </a:spcBef>
              <a:spcAft>
                <a:spcPct val="0"/>
              </a:spcAft>
              <a:defRPr sz="3600">
                <a:solidFill>
                  <a:srgbClr val="000080"/>
                </a:solidFill>
                <a:latin typeface="Times" pitchFamily="-65" charset="0"/>
              </a:defRPr>
            </a:lvl8pPr>
            <a:lvl9pPr marL="1828800" algn="l" rtl="0" eaLnBrk="1" fontAlgn="base" hangingPunct="1">
              <a:lnSpc>
                <a:spcPct val="90000"/>
              </a:lnSpc>
              <a:spcBef>
                <a:spcPct val="0"/>
              </a:spcBef>
              <a:spcAft>
                <a:spcPct val="0"/>
              </a:spcAft>
              <a:defRPr sz="3600">
                <a:solidFill>
                  <a:srgbClr val="000080"/>
                </a:solidFill>
                <a:latin typeface="Times" pitchFamily="-65" charset="0"/>
              </a:defRPr>
            </a:lvl9pPr>
          </a:lstStyle>
          <a:p>
            <a:r>
              <a:rPr lang="en-US" kern="0" dirty="0" smtClean="0"/>
              <a:t>HIPAA and IT Security</a:t>
            </a:r>
            <a:endParaRPr lang="en-US" kern="0" dirty="0"/>
          </a:p>
        </p:txBody>
      </p:sp>
    </p:spTree>
    <p:extLst>
      <p:ext uri="{BB962C8B-B14F-4D97-AF65-F5344CB8AC3E}">
        <p14:creationId xmlns:p14="http://schemas.microsoft.com/office/powerpoint/2010/main" val="259797778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715000" cy="685800"/>
          </a:xfrm>
        </p:spPr>
        <p:txBody>
          <a:bodyPr/>
          <a:lstStyle/>
          <a:p>
            <a:r>
              <a:rPr lang="en-US" dirty="0" smtClean="0"/>
              <a:t>Notice of Privacy Practice</a:t>
            </a:r>
            <a:endParaRPr lang="en-US" dirty="0"/>
          </a:p>
        </p:txBody>
      </p:sp>
      <p:sp>
        <p:nvSpPr>
          <p:cNvPr id="3" name="Content Placeholder 2"/>
          <p:cNvSpPr>
            <a:spLocks noGrp="1"/>
          </p:cNvSpPr>
          <p:nvPr>
            <p:ph idx="1"/>
          </p:nvPr>
        </p:nvSpPr>
        <p:spPr>
          <a:xfrm>
            <a:off x="452582" y="1905000"/>
            <a:ext cx="8229600" cy="4206280"/>
          </a:xfrm>
        </p:spPr>
        <p:txBody>
          <a:bodyPr>
            <a:normAutofit/>
          </a:bodyPr>
          <a:lstStyle/>
          <a:p>
            <a:pPr algn="just"/>
            <a:r>
              <a:rPr lang="en-US" sz="2000" dirty="0" smtClean="0"/>
              <a:t>HIPAA requires King’s Daughters to provide each patient a “Notice of Privacy Practice” which:</a:t>
            </a:r>
          </a:p>
          <a:p>
            <a:pPr lvl="1" algn="just"/>
            <a:r>
              <a:rPr lang="en-US" dirty="0" smtClean="0"/>
              <a:t>Describes how the facility may use and disclose PHI</a:t>
            </a:r>
          </a:p>
          <a:p>
            <a:pPr lvl="1" algn="just"/>
            <a:r>
              <a:rPr lang="en-US" dirty="0" smtClean="0"/>
              <a:t>Advises the patient of his/her privacy rights</a:t>
            </a:r>
          </a:p>
          <a:p>
            <a:pPr algn="just"/>
            <a:r>
              <a:rPr lang="en-US" sz="2000" dirty="0"/>
              <a:t>King’s Daughters must </a:t>
            </a:r>
            <a:r>
              <a:rPr lang="en-US" sz="2000" dirty="0" smtClean="0"/>
              <a:t>attempt to obtain a patient’s signature acknowledging receipt of the Notice, EXCEPT in emergency situations. If a signature is not obtained, the reason must be documented. </a:t>
            </a:r>
          </a:p>
          <a:p>
            <a:pPr algn="just"/>
            <a:r>
              <a:rPr lang="en-US" sz="2000" dirty="0" smtClean="0"/>
              <a:t>The registration process is critical in distributing the Notice of Privacy Practices and getting patient signatures.</a:t>
            </a:r>
            <a:endParaRPr lang="en-US" sz="2000" dirty="0"/>
          </a:p>
        </p:txBody>
      </p:sp>
    </p:spTree>
    <p:extLst>
      <p:ext uri="{BB962C8B-B14F-4D97-AF65-F5344CB8AC3E}">
        <p14:creationId xmlns:p14="http://schemas.microsoft.com/office/powerpoint/2010/main" val="11716587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715000" cy="685800"/>
          </a:xfrm>
        </p:spPr>
        <p:txBody>
          <a:bodyPr/>
          <a:lstStyle/>
          <a:p>
            <a:r>
              <a:rPr lang="en-US" dirty="0" smtClean="0"/>
              <a:t>Business Associates</a:t>
            </a:r>
            <a:endParaRPr lang="en-US" dirty="0"/>
          </a:p>
        </p:txBody>
      </p:sp>
      <p:sp>
        <p:nvSpPr>
          <p:cNvPr id="3" name="Content Placeholder 2"/>
          <p:cNvSpPr>
            <a:spLocks noGrp="1"/>
          </p:cNvSpPr>
          <p:nvPr>
            <p:ph idx="1"/>
          </p:nvPr>
        </p:nvSpPr>
        <p:spPr>
          <a:xfrm>
            <a:off x="609600" y="1981200"/>
            <a:ext cx="8077200" cy="4117618"/>
          </a:xfrm>
        </p:spPr>
        <p:txBody>
          <a:bodyPr>
            <a:normAutofit/>
          </a:bodyPr>
          <a:lstStyle/>
          <a:p>
            <a:pPr marL="0" indent="0">
              <a:buNone/>
            </a:pPr>
            <a:r>
              <a:rPr lang="en-US" sz="1800" i="0" dirty="0" smtClean="0">
                <a:solidFill>
                  <a:schemeClr val="accent6"/>
                </a:solidFill>
              </a:rPr>
              <a:t>HIPAA also applies to business associates</a:t>
            </a:r>
            <a:r>
              <a:rPr lang="en-US" sz="1800" b="1" i="0" dirty="0" smtClean="0">
                <a:solidFill>
                  <a:schemeClr val="accent6"/>
                </a:solidFill>
              </a:rPr>
              <a:t>.  </a:t>
            </a:r>
            <a:r>
              <a:rPr lang="en-US" sz="1800" dirty="0" smtClean="0">
                <a:solidFill>
                  <a:schemeClr val="accent6"/>
                </a:solidFill>
              </a:rPr>
              <a:t>A </a:t>
            </a:r>
            <a:r>
              <a:rPr lang="en-US" sz="1800" dirty="0">
                <a:solidFill>
                  <a:schemeClr val="accent6"/>
                </a:solidFill>
              </a:rPr>
              <a:t>business associate is any person or organization who provides services to </a:t>
            </a:r>
            <a:r>
              <a:rPr lang="en-US" sz="1800" dirty="0" smtClean="0">
                <a:solidFill>
                  <a:schemeClr val="accent6"/>
                </a:solidFill>
              </a:rPr>
              <a:t>King’s Daughters which involves </a:t>
            </a:r>
            <a:r>
              <a:rPr lang="en-US" sz="1800" dirty="0">
                <a:solidFill>
                  <a:schemeClr val="accent6"/>
                </a:solidFill>
              </a:rPr>
              <a:t>use or disclosure of PHI.</a:t>
            </a:r>
          </a:p>
          <a:p>
            <a:pPr lvl="2"/>
            <a:r>
              <a:rPr lang="en-US" sz="1800" i="1" dirty="0">
                <a:solidFill>
                  <a:schemeClr val="accent6"/>
                </a:solidFill>
              </a:rPr>
              <a:t>Examples: Billing vendors, Tri-Data, Maintenance service providers, etc.</a:t>
            </a:r>
          </a:p>
          <a:p>
            <a:pPr marL="0" indent="0">
              <a:buNone/>
            </a:pPr>
            <a:r>
              <a:rPr lang="en-US" sz="1800" dirty="0" smtClean="0">
                <a:solidFill>
                  <a:schemeClr val="accent6"/>
                </a:solidFill>
              </a:rPr>
              <a:t>To </a:t>
            </a:r>
            <a:r>
              <a:rPr lang="en-US" sz="1800" dirty="0">
                <a:solidFill>
                  <a:schemeClr val="accent6"/>
                </a:solidFill>
              </a:rPr>
              <a:t>comply with HIPAA, all business associates must have </a:t>
            </a:r>
            <a:r>
              <a:rPr lang="en-US" sz="1800" dirty="0" smtClean="0">
                <a:solidFill>
                  <a:schemeClr val="accent6"/>
                </a:solidFill>
              </a:rPr>
              <a:t>business </a:t>
            </a:r>
            <a:r>
              <a:rPr lang="en-US" sz="1800" dirty="0">
                <a:solidFill>
                  <a:schemeClr val="accent6"/>
                </a:solidFill>
              </a:rPr>
              <a:t>associate agreements with King’s Daughters.</a:t>
            </a:r>
          </a:p>
          <a:p>
            <a:pPr lvl="2"/>
            <a:r>
              <a:rPr lang="en-US" sz="1800" i="1" dirty="0">
                <a:solidFill>
                  <a:schemeClr val="accent6"/>
                </a:solidFill>
              </a:rPr>
              <a:t>King’s Daughters </a:t>
            </a:r>
            <a:r>
              <a:rPr lang="en-US" sz="1800" i="1" dirty="0" smtClean="0">
                <a:solidFill>
                  <a:schemeClr val="accent6"/>
                </a:solidFill>
              </a:rPr>
              <a:t>can </a:t>
            </a:r>
            <a:r>
              <a:rPr lang="en-US" sz="1800" i="1" dirty="0">
                <a:solidFill>
                  <a:schemeClr val="accent6"/>
                </a:solidFill>
              </a:rPr>
              <a:t>be held responsible if our business associates are not compliant with HIPAA.</a:t>
            </a:r>
          </a:p>
          <a:p>
            <a:pPr marL="0" indent="0">
              <a:buNone/>
            </a:pPr>
            <a:r>
              <a:rPr lang="en-US" sz="1800" dirty="0" smtClean="0">
                <a:solidFill>
                  <a:schemeClr val="accent6"/>
                </a:solidFill>
              </a:rPr>
              <a:t>If you utilize a vendor who may qualify as a business associate, please contact Legal Services to assure an appropriate agreement is in place.</a:t>
            </a:r>
          </a:p>
        </p:txBody>
      </p:sp>
    </p:spTree>
    <p:extLst>
      <p:ext uri="{BB962C8B-B14F-4D97-AF65-F5344CB8AC3E}">
        <p14:creationId xmlns:p14="http://schemas.microsoft.com/office/powerpoint/2010/main" val="85931136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00900" cy="1485900"/>
          </a:xfrm>
        </p:spPr>
        <p:txBody>
          <a:bodyPr/>
          <a:lstStyle/>
          <a:p>
            <a:r>
              <a:rPr lang="en-US" sz="3000" dirty="0" smtClean="0"/>
              <a:t>King’s Daughters Commitment</a:t>
            </a:r>
            <a:endParaRPr lang="en-US" sz="3000" dirty="0"/>
          </a:p>
        </p:txBody>
      </p:sp>
      <p:sp>
        <p:nvSpPr>
          <p:cNvPr id="3" name="Content Placeholder 2"/>
          <p:cNvSpPr>
            <a:spLocks noGrp="1"/>
          </p:cNvSpPr>
          <p:nvPr>
            <p:ph idx="1"/>
          </p:nvPr>
        </p:nvSpPr>
        <p:spPr>
          <a:xfrm>
            <a:off x="457200" y="2019300"/>
            <a:ext cx="8305800" cy="4800600"/>
          </a:xfrm>
        </p:spPr>
        <p:txBody>
          <a:bodyPr>
            <a:normAutofit/>
          </a:bodyPr>
          <a:lstStyle/>
          <a:p>
            <a:pPr>
              <a:buFont typeface="Wingdings" panose="05000000000000000000" pitchFamily="2" charset="2"/>
              <a:buChar char="Ø"/>
            </a:pPr>
            <a:r>
              <a:rPr lang="en-US" sz="1700" dirty="0" smtClean="0"/>
              <a:t>King’s Daughters </a:t>
            </a:r>
            <a:r>
              <a:rPr lang="en-US" sz="1700" dirty="0"/>
              <a:t>is committed to compliance with applicable laws, rules and regulations, including the Anti-Kickback </a:t>
            </a:r>
            <a:r>
              <a:rPr lang="en-US" sz="1700" dirty="0" smtClean="0"/>
              <a:t>Statute, Stark Law, and other federal healthcare laws and regulations. </a:t>
            </a:r>
            <a:endParaRPr lang="en-US" sz="1700" dirty="0"/>
          </a:p>
          <a:p>
            <a:pPr>
              <a:buFont typeface="Wingdings" panose="05000000000000000000" pitchFamily="2" charset="2"/>
              <a:buChar char="Ø"/>
            </a:pPr>
            <a:r>
              <a:rPr lang="en-US" sz="1700" dirty="0" smtClean="0"/>
              <a:t>At </a:t>
            </a:r>
            <a:r>
              <a:rPr lang="en-US" sz="1700" dirty="0"/>
              <a:t>the direction of the Board of Directors, King’s Daughters </a:t>
            </a:r>
            <a:r>
              <a:rPr lang="en-US" sz="1700" dirty="0" smtClean="0"/>
              <a:t>established </a:t>
            </a:r>
            <a:r>
              <a:rPr lang="en-US" sz="1700" dirty="0"/>
              <a:t>a comprehensive compliance program through the establishment of the Compliance &amp; Integrity Department. </a:t>
            </a:r>
            <a:endParaRPr lang="en-US" sz="1700" dirty="0" smtClean="0"/>
          </a:p>
          <a:p>
            <a:pPr>
              <a:buFont typeface="Wingdings" panose="05000000000000000000" pitchFamily="2" charset="2"/>
              <a:buChar char="Ø"/>
            </a:pPr>
            <a:r>
              <a:rPr lang="en-US" sz="1700" dirty="0" smtClean="0"/>
              <a:t>The </a:t>
            </a:r>
            <a:r>
              <a:rPr lang="en-US" sz="1700" dirty="0"/>
              <a:t>Compliance &amp; Integrity Program (“Program”) aligns with the Office of Inspector General (OIG) Guidelines and the Federal Sentencing Guidelines. The Program contains the following seven elements: (i) written policies, procedures and Code of Conduct; (ii) compliance officer and compliance committee; (iii) training and education; (iv) effective lines of communication for reporting concerns; (v) enforcement and discipline of policies and procedures; (vi) internal monitoring and auditing program; and (vii) response and prevention program to detect, deter and prevent offenses and violations of fraud, waste and abuse. </a:t>
            </a:r>
          </a:p>
        </p:txBody>
      </p:sp>
    </p:spTree>
    <p:extLst>
      <p:ext uri="{BB962C8B-B14F-4D97-AF65-F5344CB8AC3E}">
        <p14:creationId xmlns:p14="http://schemas.microsoft.com/office/powerpoint/2010/main" val="215129719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066314" cy="838200"/>
          </a:xfrm>
        </p:spPr>
        <p:txBody>
          <a:bodyPr>
            <a:normAutofit fontScale="90000"/>
          </a:bodyPr>
          <a:lstStyle/>
          <a:p>
            <a:r>
              <a:rPr lang="en-US" dirty="0">
                <a:solidFill>
                  <a:schemeClr val="accent6"/>
                </a:solidFill>
                <a:latin typeface="Tahoma" charset="0"/>
              </a:rPr>
              <a:t/>
            </a:r>
            <a:br>
              <a:rPr lang="en-US" dirty="0">
                <a:solidFill>
                  <a:schemeClr val="accent6"/>
                </a:solidFill>
                <a:latin typeface="Tahoma" charset="0"/>
              </a:rPr>
            </a:br>
            <a:r>
              <a:rPr lang="en-US" dirty="0" smtClean="0">
                <a:solidFill>
                  <a:schemeClr val="accent6"/>
                </a:solidFill>
                <a:latin typeface="Arial" panose="020B0604020202020204" pitchFamily="34" charset="0"/>
                <a:cs typeface="Arial" panose="020B0604020202020204" pitchFamily="34" charset="0"/>
              </a:rPr>
              <a:t>Protecting Patient Information</a:t>
            </a:r>
            <a:endParaRPr lang="en-US"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45673"/>
            <a:ext cx="7924800" cy="4724400"/>
          </a:xfrm>
        </p:spPr>
        <p:txBody>
          <a:bodyPr>
            <a:normAutofit/>
          </a:bodyPr>
          <a:lstStyle/>
          <a:p>
            <a:pPr>
              <a:spcBef>
                <a:spcPts val="600"/>
              </a:spcBef>
            </a:pPr>
            <a:endParaRPr lang="en-US" altLang="en-US" dirty="0" smtClean="0"/>
          </a:p>
          <a:p>
            <a:pPr>
              <a:spcBef>
                <a:spcPts val="600"/>
              </a:spcBef>
            </a:pPr>
            <a:r>
              <a:rPr lang="en-US" altLang="en-US" sz="2000" dirty="0" smtClean="0"/>
              <a:t>As </a:t>
            </a:r>
            <a:r>
              <a:rPr lang="en-US" altLang="en-US" sz="2000" dirty="0"/>
              <a:t>a </a:t>
            </a:r>
            <a:r>
              <a:rPr lang="en-US" altLang="en-US" sz="2000" dirty="0" smtClean="0"/>
              <a:t>King’s Daughters </a:t>
            </a:r>
            <a:r>
              <a:rPr lang="en-US" altLang="en-US" sz="2000" dirty="0"/>
              <a:t>Team Member, maintaining a patient's privacy is part of your job.  You should access or view a person's PHI </a:t>
            </a:r>
            <a:r>
              <a:rPr lang="en-US" altLang="en-US" sz="2000" u="sng" dirty="0"/>
              <a:t>only</a:t>
            </a:r>
            <a:r>
              <a:rPr lang="en-US" altLang="en-US" sz="2000" dirty="0"/>
              <a:t> when it is required for your job.  Simply because you are </a:t>
            </a:r>
            <a:r>
              <a:rPr lang="en-US" altLang="en-US" sz="2000" u="sng" dirty="0"/>
              <a:t>able</a:t>
            </a:r>
            <a:r>
              <a:rPr lang="en-US" altLang="en-US" sz="2000" dirty="0"/>
              <a:t> to see a person's PHI does not mean it is </a:t>
            </a:r>
            <a:r>
              <a:rPr lang="en-US" altLang="en-US" sz="2000" dirty="0" smtClean="0"/>
              <a:t>permissible.</a:t>
            </a:r>
          </a:p>
          <a:p>
            <a:pPr marL="0" indent="0">
              <a:spcBef>
                <a:spcPts val="600"/>
              </a:spcBef>
              <a:buNone/>
            </a:pPr>
            <a:endParaRPr lang="en-US" altLang="en-US" sz="2000" dirty="0" smtClean="0"/>
          </a:p>
          <a:p>
            <a:pPr>
              <a:spcBef>
                <a:spcPts val="600"/>
              </a:spcBef>
            </a:pPr>
            <a:r>
              <a:rPr lang="en-US" altLang="en-US" sz="2000" dirty="0" smtClean="0"/>
              <a:t>King’s Daughters </a:t>
            </a:r>
            <a:r>
              <a:rPr lang="en-US" altLang="en-US" sz="2000" dirty="0"/>
              <a:t>routinely conducts audits of access to patient records and our systems to ensure proper access by Team </a:t>
            </a:r>
            <a:r>
              <a:rPr lang="en-US" altLang="en-US" sz="2000" dirty="0" smtClean="0"/>
              <a:t>Members</a:t>
            </a:r>
          </a:p>
          <a:p>
            <a:pPr marL="0" indent="0">
              <a:spcBef>
                <a:spcPts val="600"/>
              </a:spcBef>
              <a:buNone/>
            </a:pPr>
            <a:endParaRPr lang="en-US" altLang="en-US" sz="2000" dirty="0" smtClean="0"/>
          </a:p>
          <a:p>
            <a:pPr>
              <a:spcBef>
                <a:spcPts val="600"/>
              </a:spcBef>
            </a:pPr>
            <a:r>
              <a:rPr lang="en-US" altLang="en-US" sz="2000" dirty="0" smtClean="0"/>
              <a:t>All patients are entitled to privacy and confidentiality. Do your part and only look at the </a:t>
            </a:r>
            <a:r>
              <a:rPr lang="en-US" altLang="en-US" sz="2000" b="1" dirty="0" smtClean="0"/>
              <a:t>Minimum Necessary </a:t>
            </a:r>
            <a:r>
              <a:rPr lang="en-US" altLang="en-US" sz="2000" dirty="0" smtClean="0"/>
              <a:t>information you need to do your job. </a:t>
            </a:r>
          </a:p>
        </p:txBody>
      </p:sp>
    </p:spTree>
    <p:extLst>
      <p:ext uri="{BB962C8B-B14F-4D97-AF65-F5344CB8AC3E}">
        <p14:creationId xmlns:p14="http://schemas.microsoft.com/office/powerpoint/2010/main" val="188068374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077200" cy="838200"/>
          </a:xfrm>
        </p:spPr>
        <p:txBody>
          <a:bodyPr/>
          <a:lstStyle/>
          <a:p>
            <a:r>
              <a:rPr lang="en-US" dirty="0" smtClean="0"/>
              <a:t>Protected Health Information</a:t>
            </a:r>
            <a:endParaRPr lang="en-US" dirty="0"/>
          </a:p>
        </p:txBody>
      </p:sp>
      <p:sp>
        <p:nvSpPr>
          <p:cNvPr id="3" name="Content Placeholder 2"/>
          <p:cNvSpPr>
            <a:spLocks noGrp="1"/>
          </p:cNvSpPr>
          <p:nvPr>
            <p:ph idx="1"/>
          </p:nvPr>
        </p:nvSpPr>
        <p:spPr>
          <a:xfrm>
            <a:off x="609600" y="1828800"/>
            <a:ext cx="8077200" cy="4370507"/>
          </a:xfrm>
        </p:spPr>
        <p:txBody>
          <a:bodyPr>
            <a:noAutofit/>
          </a:bodyPr>
          <a:lstStyle/>
          <a:p>
            <a:pPr marL="0" indent="0">
              <a:buNone/>
            </a:pPr>
            <a:r>
              <a:rPr lang="en-US" sz="1900" b="1" dirty="0" smtClean="0">
                <a:solidFill>
                  <a:schemeClr val="accent6"/>
                </a:solidFill>
              </a:rPr>
              <a:t>Protected Health Information</a:t>
            </a:r>
            <a:r>
              <a:rPr lang="en-US" sz="1900" dirty="0" smtClean="0">
                <a:solidFill>
                  <a:schemeClr val="accent6"/>
                </a:solidFill>
              </a:rPr>
              <a:t> (PHI) is information you create or receive in the course of providing treatment or obtaining payment for services. It includes:</a:t>
            </a:r>
          </a:p>
          <a:p>
            <a:pPr lvl="1"/>
            <a:r>
              <a:rPr lang="en-US" sz="1900" i="0" dirty="0" smtClean="0">
                <a:solidFill>
                  <a:schemeClr val="accent6"/>
                </a:solidFill>
              </a:rPr>
              <a:t>Information related to the past, present or future physical and/or mental health or condition of an individual; the provision of healthcare to an individual; or the past, present or future payment for the provision of healthcare; </a:t>
            </a:r>
            <a:r>
              <a:rPr lang="en-US" sz="1900" b="1" i="0" dirty="0" smtClean="0">
                <a:solidFill>
                  <a:schemeClr val="accent6"/>
                </a:solidFill>
              </a:rPr>
              <a:t>AND</a:t>
            </a:r>
          </a:p>
          <a:p>
            <a:pPr lvl="1"/>
            <a:r>
              <a:rPr lang="en-US" sz="1900" i="0" dirty="0" smtClean="0">
                <a:solidFill>
                  <a:schemeClr val="accent6"/>
                </a:solidFill>
              </a:rPr>
              <a:t>Includes at least one of the </a:t>
            </a:r>
            <a:r>
              <a:rPr lang="en-US" sz="1900" b="1" i="0" dirty="0" smtClean="0">
                <a:solidFill>
                  <a:schemeClr val="accent6"/>
                </a:solidFill>
              </a:rPr>
              <a:t>18 personal identifiers OR</a:t>
            </a:r>
            <a:r>
              <a:rPr lang="en-US" sz="1900" i="0" dirty="0" smtClean="0">
                <a:solidFill>
                  <a:schemeClr val="accent6"/>
                </a:solidFill>
              </a:rPr>
              <a:t> there is a </a:t>
            </a:r>
            <a:r>
              <a:rPr lang="en-US" sz="1900" b="1" i="0" dirty="0" smtClean="0">
                <a:solidFill>
                  <a:schemeClr val="accent6"/>
                </a:solidFill>
              </a:rPr>
              <a:t>reasonable basis to believe </a:t>
            </a:r>
            <a:r>
              <a:rPr lang="en-US" sz="1900" i="0" dirty="0" smtClean="0">
                <a:solidFill>
                  <a:schemeClr val="accent6"/>
                </a:solidFill>
              </a:rPr>
              <a:t>the information can be used to identify the individual.</a:t>
            </a:r>
            <a:endParaRPr lang="en-US" sz="1900" b="1" i="0" dirty="0" smtClean="0">
              <a:solidFill>
                <a:schemeClr val="accent6"/>
              </a:solidFill>
            </a:endParaRPr>
          </a:p>
          <a:p>
            <a:pPr lvl="1"/>
            <a:r>
              <a:rPr lang="en-US" sz="1900" i="0" dirty="0" smtClean="0">
                <a:solidFill>
                  <a:schemeClr val="accent6"/>
                </a:solidFill>
              </a:rPr>
              <a:t>Information in all formats – oral, written, electronic – including videos, photographs, x-rays, etc. - must be protected</a:t>
            </a:r>
          </a:p>
          <a:p>
            <a:pPr lvl="1"/>
            <a:r>
              <a:rPr lang="en-US" sz="1900" i="0" dirty="0" smtClean="0">
                <a:solidFill>
                  <a:schemeClr val="accent6"/>
                </a:solidFill>
              </a:rPr>
              <a:t>It </a:t>
            </a:r>
            <a:r>
              <a:rPr lang="en-US" sz="1900" b="1" i="0" dirty="0" smtClean="0">
                <a:solidFill>
                  <a:schemeClr val="accent6"/>
                </a:solidFill>
              </a:rPr>
              <a:t>DOES NOT </a:t>
            </a:r>
            <a:r>
              <a:rPr lang="en-US" sz="1900" i="0" dirty="0" smtClean="0">
                <a:solidFill>
                  <a:schemeClr val="accent6"/>
                </a:solidFill>
              </a:rPr>
              <a:t>include health information about individuals who have been deceased more than 50 years.</a:t>
            </a:r>
            <a:endParaRPr lang="en-US" sz="1900" i="0" dirty="0">
              <a:solidFill>
                <a:schemeClr val="accent6"/>
              </a:solidFill>
            </a:endParaRPr>
          </a:p>
        </p:txBody>
      </p:sp>
    </p:spTree>
    <p:extLst>
      <p:ext uri="{BB962C8B-B14F-4D97-AF65-F5344CB8AC3E}">
        <p14:creationId xmlns:p14="http://schemas.microsoft.com/office/powerpoint/2010/main" val="272108889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715000" cy="685800"/>
          </a:xfrm>
        </p:spPr>
        <p:txBody>
          <a:bodyPr/>
          <a:lstStyle/>
          <a:p>
            <a:r>
              <a:rPr lang="en-US" dirty="0" smtClean="0"/>
              <a:t>PHI Identifiers</a:t>
            </a:r>
            <a:endParaRPr lang="en-US" dirty="0"/>
          </a:p>
        </p:txBody>
      </p:sp>
      <p:sp>
        <p:nvSpPr>
          <p:cNvPr id="3" name="Content Placeholder 2"/>
          <p:cNvSpPr>
            <a:spLocks noGrp="1"/>
          </p:cNvSpPr>
          <p:nvPr>
            <p:ph idx="1"/>
          </p:nvPr>
        </p:nvSpPr>
        <p:spPr>
          <a:xfrm>
            <a:off x="457200" y="1828800"/>
            <a:ext cx="8458200" cy="4747101"/>
          </a:xfrm>
        </p:spPr>
        <p:txBody>
          <a:bodyPr numCol="2">
            <a:normAutofit lnSpcReduction="10000"/>
          </a:bodyPr>
          <a:lstStyle/>
          <a:p>
            <a:pPr marL="0" indent="0">
              <a:buNone/>
            </a:pPr>
            <a:r>
              <a:rPr lang="en-US" dirty="0" smtClean="0"/>
              <a:t>The </a:t>
            </a:r>
            <a:r>
              <a:rPr lang="en-US" b="1" u="sng" dirty="0" smtClean="0"/>
              <a:t>18 identifiers </a:t>
            </a:r>
            <a:r>
              <a:rPr lang="en-US" dirty="0" smtClean="0"/>
              <a:t>are:</a:t>
            </a:r>
          </a:p>
          <a:p>
            <a:pPr lvl="1"/>
            <a:r>
              <a:rPr lang="en-US" dirty="0" smtClean="0"/>
              <a:t>Name</a:t>
            </a:r>
          </a:p>
          <a:p>
            <a:pPr lvl="1"/>
            <a:r>
              <a:rPr lang="en-US" dirty="0" smtClean="0"/>
              <a:t>Postal Address</a:t>
            </a:r>
          </a:p>
          <a:p>
            <a:pPr lvl="1"/>
            <a:r>
              <a:rPr lang="en-US" dirty="0" smtClean="0"/>
              <a:t>All elements of dates except year</a:t>
            </a:r>
          </a:p>
          <a:p>
            <a:pPr lvl="1"/>
            <a:r>
              <a:rPr lang="en-US" dirty="0" smtClean="0"/>
              <a:t>Telephone number</a:t>
            </a:r>
          </a:p>
          <a:p>
            <a:pPr lvl="1"/>
            <a:r>
              <a:rPr lang="en-US" dirty="0" smtClean="0"/>
              <a:t>Fax number</a:t>
            </a:r>
          </a:p>
          <a:p>
            <a:pPr lvl="1"/>
            <a:r>
              <a:rPr lang="en-US" dirty="0" smtClean="0"/>
              <a:t>Email address</a:t>
            </a:r>
          </a:p>
          <a:p>
            <a:pPr lvl="1"/>
            <a:r>
              <a:rPr lang="en-US" dirty="0" smtClean="0"/>
              <a:t>URL address</a:t>
            </a:r>
          </a:p>
          <a:p>
            <a:pPr lvl="1"/>
            <a:r>
              <a:rPr lang="en-US" dirty="0" smtClean="0"/>
              <a:t>IP address</a:t>
            </a:r>
          </a:p>
          <a:p>
            <a:pPr lvl="1"/>
            <a:r>
              <a:rPr lang="en-US" dirty="0" smtClean="0"/>
              <a:t>Social Security Number</a:t>
            </a:r>
          </a:p>
          <a:p>
            <a:pPr lvl="1"/>
            <a:r>
              <a:rPr lang="en-US" dirty="0" smtClean="0"/>
              <a:t>Account Numbers</a:t>
            </a:r>
          </a:p>
          <a:p>
            <a:pPr lvl="1"/>
            <a:r>
              <a:rPr lang="en-US" dirty="0" smtClean="0"/>
              <a:t>License numbers</a:t>
            </a:r>
          </a:p>
          <a:p>
            <a:pPr lvl="1"/>
            <a:endParaRPr lang="en-US" dirty="0" smtClean="0"/>
          </a:p>
          <a:p>
            <a:pPr lvl="1"/>
            <a:r>
              <a:rPr lang="en-US" dirty="0" smtClean="0"/>
              <a:t>Medical record number</a:t>
            </a:r>
          </a:p>
          <a:p>
            <a:pPr lvl="1"/>
            <a:r>
              <a:rPr lang="en-US" dirty="0" smtClean="0"/>
              <a:t>Health plan beneficiary number</a:t>
            </a:r>
          </a:p>
          <a:p>
            <a:pPr lvl="1"/>
            <a:r>
              <a:rPr lang="en-US" dirty="0" smtClean="0"/>
              <a:t>Device identifiers &amp; their serial numbers</a:t>
            </a:r>
          </a:p>
          <a:p>
            <a:pPr lvl="1"/>
            <a:r>
              <a:rPr lang="en-US" dirty="0" smtClean="0"/>
              <a:t>Vehicle identifiers and serial number</a:t>
            </a:r>
          </a:p>
          <a:p>
            <a:pPr lvl="1"/>
            <a:r>
              <a:rPr lang="en-US" dirty="0" smtClean="0"/>
              <a:t>Biometric identifiers</a:t>
            </a:r>
          </a:p>
          <a:p>
            <a:pPr lvl="1"/>
            <a:r>
              <a:rPr lang="en-US" dirty="0" smtClean="0"/>
              <a:t>Full face photos &amp; other similar images</a:t>
            </a:r>
          </a:p>
          <a:p>
            <a:pPr lvl="1"/>
            <a:r>
              <a:rPr lang="en-US" dirty="0" smtClean="0"/>
              <a:t>Any other unique identifying number, code or, characteristic</a:t>
            </a:r>
          </a:p>
        </p:txBody>
      </p:sp>
    </p:spTree>
    <p:extLst>
      <p:ext uri="{BB962C8B-B14F-4D97-AF65-F5344CB8AC3E}">
        <p14:creationId xmlns:p14="http://schemas.microsoft.com/office/powerpoint/2010/main" val="94064951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715000" cy="685800"/>
          </a:xfrm>
        </p:spPr>
        <p:txBody>
          <a:bodyPr/>
          <a:lstStyle/>
          <a:p>
            <a:r>
              <a:rPr lang="en-US" dirty="0" smtClean="0"/>
              <a:t>How Can PHI Be Used?</a:t>
            </a:r>
            <a:endParaRPr lang="en-US" dirty="0"/>
          </a:p>
        </p:txBody>
      </p:sp>
      <p:sp>
        <p:nvSpPr>
          <p:cNvPr id="3" name="Content Placeholder 2"/>
          <p:cNvSpPr>
            <a:spLocks noGrp="1"/>
          </p:cNvSpPr>
          <p:nvPr>
            <p:ph idx="1"/>
          </p:nvPr>
        </p:nvSpPr>
        <p:spPr>
          <a:xfrm>
            <a:off x="457200" y="1752600"/>
            <a:ext cx="8077200" cy="4683998"/>
          </a:xfrm>
        </p:spPr>
        <p:txBody>
          <a:bodyPr>
            <a:noAutofit/>
          </a:bodyPr>
          <a:lstStyle/>
          <a:p>
            <a:r>
              <a:rPr lang="en-US" sz="2000" dirty="0" smtClean="0"/>
              <a:t>Providers are permitted to use or disclose PHI for:</a:t>
            </a:r>
          </a:p>
          <a:p>
            <a:pPr lvl="1"/>
            <a:r>
              <a:rPr lang="en-US" dirty="0" smtClean="0"/>
              <a:t>Treatment</a:t>
            </a:r>
          </a:p>
          <a:p>
            <a:pPr lvl="1"/>
            <a:r>
              <a:rPr lang="en-US" dirty="0" smtClean="0"/>
              <a:t>Payment</a:t>
            </a:r>
          </a:p>
          <a:p>
            <a:pPr lvl="1"/>
            <a:r>
              <a:rPr lang="en-US" dirty="0" smtClean="0"/>
              <a:t>Healthcare operations (e.g., legal, medical staff/peer review, audit, business management)</a:t>
            </a:r>
          </a:p>
          <a:p>
            <a:pPr lvl="1"/>
            <a:r>
              <a:rPr lang="en-US" dirty="0" smtClean="0"/>
              <a:t>The individual patient who is the subject of the PHI, and</a:t>
            </a:r>
          </a:p>
          <a:p>
            <a:pPr lvl="1"/>
            <a:r>
              <a:rPr lang="en-US" dirty="0"/>
              <a:t>O</a:t>
            </a:r>
            <a:r>
              <a:rPr lang="en-US" dirty="0" smtClean="0"/>
              <a:t>ther uses and disclosures required by law</a:t>
            </a:r>
          </a:p>
          <a:p>
            <a:pPr lvl="1"/>
            <a:r>
              <a:rPr lang="en-US" dirty="0" smtClean="0"/>
              <a:t>In </a:t>
            </a:r>
            <a:r>
              <a:rPr lang="en-US" b="1" u="sng" dirty="0" smtClean="0"/>
              <a:t>all other instances</a:t>
            </a:r>
            <a:r>
              <a:rPr lang="en-US" dirty="0" smtClean="0"/>
              <a:t>, a </a:t>
            </a:r>
            <a:r>
              <a:rPr lang="en-US" b="1" u="sng" dirty="0" smtClean="0">
                <a:solidFill>
                  <a:srgbClr val="C00000"/>
                </a:solidFill>
              </a:rPr>
              <a:t>written authorization</a:t>
            </a:r>
            <a:r>
              <a:rPr lang="en-US" dirty="0" smtClean="0">
                <a:solidFill>
                  <a:srgbClr val="C00000"/>
                </a:solidFill>
              </a:rPr>
              <a:t> </a:t>
            </a:r>
            <a:r>
              <a:rPr lang="en-US" dirty="0" smtClean="0"/>
              <a:t>from the patient is needed.</a:t>
            </a:r>
          </a:p>
          <a:p>
            <a:pPr lvl="1"/>
            <a:r>
              <a:rPr lang="en-US" dirty="0" smtClean="0"/>
              <a:t>Whenever in doubt about release of information, contact Medical Records Department, Privacy officer, or Legal Services for guidance.</a:t>
            </a:r>
            <a:endParaRPr lang="en-US" dirty="0"/>
          </a:p>
        </p:txBody>
      </p:sp>
    </p:spTree>
    <p:extLst>
      <p:ext uri="{BB962C8B-B14F-4D97-AF65-F5344CB8AC3E}">
        <p14:creationId xmlns:p14="http://schemas.microsoft.com/office/powerpoint/2010/main" val="76448403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715000" cy="685800"/>
          </a:xfrm>
        </p:spPr>
        <p:txBody>
          <a:bodyPr/>
          <a:lstStyle/>
          <a:p>
            <a:r>
              <a:rPr lang="en-US" dirty="0" smtClean="0"/>
              <a:t>Privacy Tips  </a:t>
            </a:r>
            <a:endParaRPr lang="en-US" dirty="0"/>
          </a:p>
        </p:txBody>
      </p:sp>
      <p:sp>
        <p:nvSpPr>
          <p:cNvPr id="3" name="Content Placeholder 2"/>
          <p:cNvSpPr>
            <a:spLocks noGrp="1"/>
          </p:cNvSpPr>
          <p:nvPr>
            <p:ph idx="1"/>
          </p:nvPr>
        </p:nvSpPr>
        <p:spPr>
          <a:xfrm>
            <a:off x="457200" y="2057400"/>
            <a:ext cx="8229600" cy="3185487"/>
          </a:xfrm>
        </p:spPr>
        <p:txBody>
          <a:bodyPr>
            <a:noAutofit/>
          </a:bodyPr>
          <a:lstStyle/>
          <a:p>
            <a:pPr>
              <a:spcBef>
                <a:spcPts val="600"/>
              </a:spcBef>
            </a:pPr>
            <a:r>
              <a:rPr lang="en-US" sz="2000" dirty="0" smtClean="0"/>
              <a:t>Never take unsecured PHI home with you</a:t>
            </a:r>
          </a:p>
          <a:p>
            <a:pPr>
              <a:spcBef>
                <a:spcPts val="1200"/>
              </a:spcBef>
            </a:pPr>
            <a:r>
              <a:rPr lang="en-US" sz="2000" dirty="0" smtClean="0"/>
              <a:t>Speak quietly in work areas</a:t>
            </a:r>
          </a:p>
          <a:p>
            <a:pPr>
              <a:spcBef>
                <a:spcPts val="1200"/>
              </a:spcBef>
            </a:pPr>
            <a:r>
              <a:rPr lang="en-US" sz="2000" dirty="0" smtClean="0"/>
              <a:t>Avoid using patient names or discussing cases in public areas</a:t>
            </a:r>
          </a:p>
          <a:p>
            <a:pPr lvl="1">
              <a:spcBef>
                <a:spcPts val="600"/>
              </a:spcBef>
            </a:pPr>
            <a:r>
              <a:rPr lang="en-US" dirty="0"/>
              <a:t>W</a:t>
            </a:r>
            <a:r>
              <a:rPr lang="en-US" dirty="0" smtClean="0"/>
              <a:t>e live in a small community, and even the smallest details might be identifiable to someone who overhears.</a:t>
            </a:r>
          </a:p>
          <a:p>
            <a:pPr>
              <a:spcBef>
                <a:spcPts val="1200"/>
              </a:spcBef>
            </a:pPr>
            <a:r>
              <a:rPr lang="en-US" sz="2000" dirty="0" smtClean="0"/>
              <a:t>Use the shred bins located throughout King’s Daughters to shred documents (that do not need to be preserved) with PHI</a:t>
            </a:r>
          </a:p>
          <a:p>
            <a:pPr>
              <a:spcBef>
                <a:spcPts val="1200"/>
              </a:spcBef>
            </a:pPr>
            <a:r>
              <a:rPr lang="en-US" sz="2000" dirty="0" smtClean="0"/>
              <a:t>Always obtain at least two patient identifiers before handoff of documents or discussing patient information </a:t>
            </a:r>
          </a:p>
        </p:txBody>
      </p:sp>
    </p:spTree>
    <p:extLst>
      <p:ext uri="{BB962C8B-B14F-4D97-AF65-F5344CB8AC3E}">
        <p14:creationId xmlns:p14="http://schemas.microsoft.com/office/powerpoint/2010/main" val="356409777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1905000"/>
            <a:ext cx="3581400" cy="4345423"/>
          </a:xfrm>
        </p:spPr>
        <p:txBody>
          <a:bodyPr>
            <a:noAutofit/>
          </a:bodyPr>
          <a:lstStyle/>
          <a:p>
            <a:pPr>
              <a:spcBef>
                <a:spcPts val="1200"/>
              </a:spcBef>
              <a:buFont typeface="Wingdings" panose="05000000000000000000" pitchFamily="2" charset="2"/>
              <a:buChar char="Ø"/>
            </a:pPr>
            <a:r>
              <a:rPr lang="en-US" altLang="en-US" sz="1800" dirty="0"/>
              <a:t>Do not look up the medical records of co-workers, friends, family members, neighbors, or celebrities unless it is required by your job. </a:t>
            </a:r>
            <a:endParaRPr lang="en-US" altLang="en-US" sz="1800" dirty="0" smtClean="0"/>
          </a:p>
          <a:p>
            <a:pPr>
              <a:spcBef>
                <a:spcPts val="1200"/>
              </a:spcBef>
              <a:buFont typeface="Wingdings" panose="05000000000000000000" pitchFamily="2" charset="2"/>
              <a:buChar char="Ø"/>
            </a:pPr>
            <a:r>
              <a:rPr lang="en-US" altLang="en-US" sz="1800" dirty="0" smtClean="0"/>
              <a:t>Do not look up your own medical record. Doing so is a violation of KD policy. You can access your own record via My Chart or by making a request to the Medical Records Dept</a:t>
            </a:r>
          </a:p>
          <a:p>
            <a:pPr>
              <a:spcBef>
                <a:spcPts val="1200"/>
              </a:spcBef>
              <a:buFont typeface="Wingdings" panose="05000000000000000000" pitchFamily="2" charset="2"/>
              <a:buChar char="Ø"/>
            </a:pPr>
            <a:r>
              <a:rPr lang="en-US" altLang="en-US" sz="1800" dirty="0" smtClean="0"/>
              <a:t>Be aware - Snooping on PHI can lead to disciplinary action up to and including termination.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1200"/>
            <a:ext cx="4267200" cy="396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p:cNvSpPr txBox="1"/>
          <p:nvPr/>
        </p:nvSpPr>
        <p:spPr>
          <a:xfrm>
            <a:off x="1295400" y="2057400"/>
            <a:ext cx="2362200" cy="253916"/>
          </a:xfrm>
          <a:prstGeom prst="rect">
            <a:avLst/>
          </a:prstGeom>
          <a:solidFill>
            <a:srgbClr val="002060"/>
          </a:solidFill>
        </p:spPr>
        <p:txBody>
          <a:bodyPr wrap="square" rtlCol="0">
            <a:spAutoFit/>
          </a:bodyPr>
          <a:lstStyle/>
          <a:p>
            <a:endParaRPr lang="en-US" sz="1050" dirty="0"/>
          </a:p>
        </p:txBody>
      </p:sp>
    </p:spTree>
    <p:extLst>
      <p:ext uri="{BB962C8B-B14F-4D97-AF65-F5344CB8AC3E}">
        <p14:creationId xmlns:p14="http://schemas.microsoft.com/office/powerpoint/2010/main" val="41627031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5715000" cy="609600"/>
          </a:xfrm>
        </p:spPr>
        <p:txBody>
          <a:bodyPr/>
          <a:lstStyle/>
          <a:p>
            <a:r>
              <a:rPr lang="en-US" dirty="0" smtClean="0"/>
              <a:t>Common Breaches</a:t>
            </a:r>
            <a:endParaRPr lang="en-US" dirty="0"/>
          </a:p>
        </p:txBody>
      </p:sp>
      <p:sp>
        <p:nvSpPr>
          <p:cNvPr id="3" name="Content Placeholder 2"/>
          <p:cNvSpPr>
            <a:spLocks noGrp="1"/>
          </p:cNvSpPr>
          <p:nvPr>
            <p:ph idx="1"/>
          </p:nvPr>
        </p:nvSpPr>
        <p:spPr>
          <a:xfrm>
            <a:off x="533400" y="1828800"/>
            <a:ext cx="8153400" cy="4555093"/>
          </a:xfrm>
        </p:spPr>
        <p:txBody>
          <a:bodyPr>
            <a:normAutofit/>
          </a:bodyPr>
          <a:lstStyle/>
          <a:p>
            <a:pPr marL="0" indent="0">
              <a:buNone/>
            </a:pPr>
            <a:r>
              <a:rPr lang="en-US" sz="2400" dirty="0" smtClean="0"/>
              <a:t>Here are some examples of common unauthorized uses and disclosures of PHI that must be reported to the Privacy Officer:</a:t>
            </a:r>
          </a:p>
          <a:p>
            <a:pPr>
              <a:spcBef>
                <a:spcPts val="1200"/>
              </a:spcBef>
            </a:pPr>
            <a:r>
              <a:rPr lang="en-US" sz="1800" dirty="0" smtClean="0">
                <a:solidFill>
                  <a:schemeClr val="accent6"/>
                </a:solidFill>
              </a:rPr>
              <a:t>Fax sent to wrong number</a:t>
            </a:r>
            <a:endParaRPr lang="en-US" sz="1800" dirty="0">
              <a:solidFill>
                <a:schemeClr val="accent6"/>
              </a:solidFill>
            </a:endParaRPr>
          </a:p>
          <a:p>
            <a:pPr>
              <a:spcBef>
                <a:spcPts val="1200"/>
              </a:spcBef>
            </a:pPr>
            <a:r>
              <a:rPr lang="en-US" sz="1800" dirty="0" smtClean="0">
                <a:solidFill>
                  <a:schemeClr val="accent6"/>
                </a:solidFill>
              </a:rPr>
              <a:t>Patient statements or discharge papers given to wrong patient</a:t>
            </a:r>
          </a:p>
          <a:p>
            <a:pPr>
              <a:spcBef>
                <a:spcPts val="1200"/>
              </a:spcBef>
            </a:pPr>
            <a:r>
              <a:rPr lang="en-US" sz="1800" dirty="0" smtClean="0">
                <a:solidFill>
                  <a:schemeClr val="accent6"/>
                </a:solidFill>
              </a:rPr>
              <a:t>Envelopes not sealed or having the wrong mailed label affixed</a:t>
            </a:r>
          </a:p>
          <a:p>
            <a:pPr>
              <a:spcBef>
                <a:spcPts val="1200"/>
              </a:spcBef>
            </a:pPr>
            <a:r>
              <a:rPr lang="en-US" sz="1800" dirty="0" smtClean="0">
                <a:solidFill>
                  <a:schemeClr val="accent6"/>
                </a:solidFill>
              </a:rPr>
              <a:t>Unencrypted mobile devices or storage media</a:t>
            </a:r>
          </a:p>
          <a:p>
            <a:pPr>
              <a:spcBef>
                <a:spcPts val="1200"/>
              </a:spcBef>
            </a:pPr>
            <a:r>
              <a:rPr lang="en-US" sz="1800" dirty="0" smtClean="0">
                <a:solidFill>
                  <a:schemeClr val="accent6"/>
                </a:solidFill>
              </a:rPr>
              <a:t>Unauthorized patient pictures or information posted on social media websites</a:t>
            </a:r>
          </a:p>
          <a:p>
            <a:pPr>
              <a:spcBef>
                <a:spcPts val="1200"/>
              </a:spcBef>
            </a:pPr>
            <a:r>
              <a:rPr lang="en-US" sz="1800" dirty="0" smtClean="0">
                <a:solidFill>
                  <a:schemeClr val="accent6"/>
                </a:solidFill>
              </a:rPr>
              <a:t>Disposing of patient information incorrectly</a:t>
            </a:r>
          </a:p>
          <a:p>
            <a:pPr>
              <a:spcBef>
                <a:spcPts val="1200"/>
              </a:spcBef>
            </a:pPr>
            <a:r>
              <a:rPr lang="en-US" sz="1800" dirty="0" smtClean="0">
                <a:solidFill>
                  <a:schemeClr val="accent6"/>
                </a:solidFill>
              </a:rPr>
              <a:t>Accessing patient information that is not job-related</a:t>
            </a:r>
          </a:p>
          <a:p>
            <a:pPr>
              <a:spcBef>
                <a:spcPts val="1200"/>
              </a:spcBef>
            </a:pPr>
            <a:r>
              <a:rPr lang="en-US" sz="1800" dirty="0" smtClean="0">
                <a:solidFill>
                  <a:schemeClr val="accent6"/>
                </a:solidFill>
              </a:rPr>
              <a:t>Giving information and not obtaining information at registration process</a:t>
            </a:r>
          </a:p>
        </p:txBody>
      </p:sp>
    </p:spTree>
    <p:extLst>
      <p:ext uri="{BB962C8B-B14F-4D97-AF65-F5344CB8AC3E}">
        <p14:creationId xmlns:p14="http://schemas.microsoft.com/office/powerpoint/2010/main" val="369668593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1004455"/>
            <a:ext cx="7200900" cy="762000"/>
          </a:xfrm>
        </p:spPr>
        <p:txBody>
          <a:bodyPr>
            <a:normAutofit/>
          </a:bodyPr>
          <a:lstStyle/>
          <a:p>
            <a:r>
              <a:rPr lang="en-US" sz="2800" dirty="0" smtClean="0"/>
              <a:t>Why Report Privacy Concerns?</a:t>
            </a:r>
            <a:endParaRPr lang="en-US" sz="2800" dirty="0"/>
          </a:p>
        </p:txBody>
      </p:sp>
      <p:sp>
        <p:nvSpPr>
          <p:cNvPr id="3" name="Content Placeholder 2"/>
          <p:cNvSpPr>
            <a:spLocks noGrp="1"/>
          </p:cNvSpPr>
          <p:nvPr>
            <p:ph idx="1"/>
          </p:nvPr>
        </p:nvSpPr>
        <p:spPr>
          <a:xfrm>
            <a:off x="429491" y="2133600"/>
            <a:ext cx="8229600" cy="4054575"/>
          </a:xfrm>
        </p:spPr>
        <p:txBody>
          <a:bodyPr>
            <a:normAutofit/>
          </a:bodyPr>
          <a:lstStyle/>
          <a:p>
            <a:pPr algn="just"/>
            <a:r>
              <a:rPr lang="en-US" sz="2000" dirty="0" smtClean="0"/>
              <a:t>King’s Daughters is required by law to report breaches to the Department of Health and Human Services, Office of Civil Rights.</a:t>
            </a:r>
          </a:p>
          <a:p>
            <a:pPr algn="just"/>
            <a:r>
              <a:rPr lang="en-US" sz="2000" dirty="0" smtClean="0"/>
              <a:t>When </a:t>
            </a:r>
            <a:r>
              <a:rPr lang="en-US" sz="2000" dirty="0"/>
              <a:t>King’s Daughters reports </a:t>
            </a:r>
            <a:r>
              <a:rPr lang="en-US" sz="2000" dirty="0" smtClean="0"/>
              <a:t>a breach, we are essentially reporting a violation of the Privacy Rule (HIPAA).</a:t>
            </a:r>
          </a:p>
          <a:p>
            <a:pPr algn="just"/>
            <a:r>
              <a:rPr lang="en-US" sz="2000" dirty="0" smtClean="0"/>
              <a:t>If HHS suspects that the breach or violation resulted from </a:t>
            </a:r>
            <a:r>
              <a:rPr lang="en-US" sz="2000" i="1" dirty="0" smtClean="0"/>
              <a:t>“willful neglect,”</a:t>
            </a:r>
            <a:r>
              <a:rPr lang="en-US" sz="2000" dirty="0" smtClean="0"/>
              <a:t> they will conduct a compliance review.</a:t>
            </a:r>
          </a:p>
          <a:p>
            <a:pPr algn="just"/>
            <a:r>
              <a:rPr lang="en-US" sz="2000" dirty="0" smtClean="0"/>
              <a:t>A fine of up to $50,000 per violation can be assigned for each HIPAA</a:t>
            </a:r>
            <a:r>
              <a:rPr lang="en-US" sz="2000" dirty="0"/>
              <a:t> </a:t>
            </a:r>
            <a:r>
              <a:rPr lang="en-US" sz="2000" dirty="0" smtClean="0"/>
              <a:t>violation</a:t>
            </a:r>
            <a:endParaRPr lang="en-US" sz="2000" dirty="0"/>
          </a:p>
        </p:txBody>
      </p:sp>
    </p:spTree>
    <p:extLst>
      <p:ext uri="{BB962C8B-B14F-4D97-AF65-F5344CB8AC3E}">
        <p14:creationId xmlns:p14="http://schemas.microsoft.com/office/powerpoint/2010/main" val="272651569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82" y="838200"/>
            <a:ext cx="7200900" cy="838200"/>
          </a:xfrm>
        </p:spPr>
        <p:txBody>
          <a:bodyPr>
            <a:normAutofit/>
          </a:bodyPr>
          <a:lstStyle/>
          <a:p>
            <a:r>
              <a:rPr lang="en-US" dirty="0" smtClean="0">
                <a:solidFill>
                  <a:schemeClr val="accent6"/>
                </a:solidFill>
                <a:latin typeface="Arial" panose="020B0604020202020204" pitchFamily="34" charset="0"/>
                <a:cs typeface="Arial" panose="020B0604020202020204" pitchFamily="34" charset="0"/>
              </a:rPr>
              <a:t>User Credentials</a:t>
            </a:r>
            <a:endParaRPr lang="en-US"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3890296"/>
          </a:xfrm>
        </p:spPr>
        <p:txBody>
          <a:bodyPr/>
          <a:lstStyle/>
          <a:p>
            <a:pPr>
              <a:lnSpc>
                <a:spcPct val="80000"/>
              </a:lnSpc>
            </a:pPr>
            <a:r>
              <a:rPr lang="en-US" altLang="en-US" b="1" dirty="0">
                <a:solidFill>
                  <a:schemeClr val="accent6"/>
                </a:solidFill>
                <a:latin typeface="Arial" panose="020B0604020202020204" pitchFamily="34" charset="0"/>
                <a:cs typeface="Arial" panose="020B0604020202020204" pitchFamily="34" charset="0"/>
              </a:rPr>
              <a:t>Only log on to computer systems with your own user ID and password. </a:t>
            </a:r>
            <a:r>
              <a:rPr lang="en-US" altLang="en-US" b="1" u="sng" dirty="0">
                <a:solidFill>
                  <a:schemeClr val="accent6"/>
                </a:solidFill>
                <a:latin typeface="Arial" panose="020B0604020202020204" pitchFamily="34" charset="0"/>
                <a:cs typeface="Arial" panose="020B0604020202020204" pitchFamily="34" charset="0"/>
              </a:rPr>
              <a:t>Never</a:t>
            </a:r>
            <a:r>
              <a:rPr lang="en-US" altLang="en-US" b="1" dirty="0">
                <a:solidFill>
                  <a:schemeClr val="accent6"/>
                </a:solidFill>
                <a:latin typeface="Arial" panose="020B0604020202020204" pitchFamily="34" charset="0"/>
                <a:cs typeface="Arial" panose="020B0604020202020204" pitchFamily="34" charset="0"/>
              </a:rPr>
              <a:t> use someone else’s</a:t>
            </a:r>
            <a:r>
              <a:rPr lang="en-US" altLang="en-US" dirty="0">
                <a:solidFill>
                  <a:schemeClr val="accent6"/>
                </a:solidFill>
                <a:latin typeface="Arial" panose="020B0604020202020204" pitchFamily="34" charset="0"/>
                <a:cs typeface="Arial" panose="020B0604020202020204" pitchFamily="34" charset="0"/>
              </a:rPr>
              <a:t>.</a:t>
            </a:r>
          </a:p>
          <a:p>
            <a:pPr>
              <a:lnSpc>
                <a:spcPct val="80000"/>
              </a:lnSpc>
            </a:pPr>
            <a:r>
              <a:rPr lang="en-US" altLang="en-US" dirty="0">
                <a:latin typeface="Arial" panose="020B0604020202020204" pitchFamily="34" charset="0"/>
                <a:cs typeface="Arial" panose="020B0604020202020204" pitchFamily="34" charset="0"/>
              </a:rPr>
              <a:t>You will be held responsible for all activity under your user </a:t>
            </a:r>
            <a:r>
              <a:rPr lang="en-US" altLang="en-US" dirty="0" smtClean="0">
                <a:latin typeface="Arial" panose="020B0604020202020204" pitchFamily="34" charset="0"/>
                <a:cs typeface="Arial" panose="020B0604020202020204" pitchFamily="34" charset="0"/>
              </a:rPr>
              <a:t>ID</a:t>
            </a:r>
          </a:p>
          <a:p>
            <a:pPr>
              <a:lnSpc>
                <a:spcPct val="80000"/>
              </a:lnSpc>
            </a:pPr>
            <a:r>
              <a:rPr lang="en-US" altLang="en-US" dirty="0" smtClean="0">
                <a:latin typeface="Arial" panose="020B0604020202020204" pitchFamily="34" charset="0"/>
                <a:cs typeface="Arial" panose="020B0604020202020204" pitchFamily="34" charset="0"/>
              </a:rPr>
              <a:t>Log off from work stations when you walk away from it</a:t>
            </a:r>
            <a:endParaRPr lang="en-US" altLang="en-US" dirty="0">
              <a:latin typeface="Arial" panose="020B0604020202020204" pitchFamily="34" charset="0"/>
              <a:cs typeface="Arial" panose="020B0604020202020204" pitchFamily="34" charset="0"/>
            </a:endParaRPr>
          </a:p>
          <a:p>
            <a:pPr>
              <a:lnSpc>
                <a:spcPct val="80000"/>
              </a:lnSpc>
            </a:pPr>
            <a:r>
              <a:rPr lang="en-US" altLang="en-US" dirty="0">
                <a:latin typeface="Arial" panose="020B0604020202020204" pitchFamily="34" charset="0"/>
                <a:cs typeface="Arial" panose="020B0604020202020204" pitchFamily="34" charset="0"/>
              </a:rPr>
              <a:t>Do not share passwords, ID badges, or other access credentials with anyone.</a:t>
            </a:r>
          </a:p>
          <a:p>
            <a:pPr>
              <a:lnSpc>
                <a:spcPct val="80000"/>
              </a:lnSpc>
            </a:pPr>
            <a:r>
              <a:rPr lang="en-US" altLang="en-US" dirty="0">
                <a:latin typeface="Arial" panose="020B0604020202020204" pitchFamily="34" charset="0"/>
                <a:cs typeface="Arial" panose="020B0604020202020204" pitchFamily="34" charset="0"/>
              </a:rPr>
              <a:t>Password complexity is an important deterrent to unauthorized access.  </a:t>
            </a:r>
          </a:p>
        </p:txBody>
      </p:sp>
    </p:spTree>
    <p:extLst>
      <p:ext uri="{BB962C8B-B14F-4D97-AF65-F5344CB8AC3E}">
        <p14:creationId xmlns:p14="http://schemas.microsoft.com/office/powerpoint/2010/main" val="383971289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715000" cy="685800"/>
          </a:xfrm>
        </p:spPr>
        <p:txBody>
          <a:bodyPr/>
          <a:lstStyle/>
          <a:p>
            <a:r>
              <a:rPr lang="en-US" dirty="0" smtClean="0"/>
              <a:t>Work E-mail Accounts</a:t>
            </a:r>
            <a:endParaRPr lang="en-US" dirty="0"/>
          </a:p>
        </p:txBody>
      </p:sp>
      <p:sp>
        <p:nvSpPr>
          <p:cNvPr id="3" name="Content Placeholder 2"/>
          <p:cNvSpPr>
            <a:spLocks noGrp="1"/>
          </p:cNvSpPr>
          <p:nvPr>
            <p:ph idx="1"/>
          </p:nvPr>
        </p:nvSpPr>
        <p:spPr>
          <a:xfrm>
            <a:off x="609600" y="1905000"/>
            <a:ext cx="8001000" cy="2462213"/>
          </a:xfrm>
        </p:spPr>
        <p:txBody>
          <a:bodyPr>
            <a:normAutofit fontScale="92500"/>
          </a:bodyPr>
          <a:lstStyle/>
          <a:p>
            <a:pPr marL="0" indent="0">
              <a:buNone/>
            </a:pPr>
            <a:r>
              <a:rPr lang="en-US" sz="2000" b="1" u="sng" dirty="0" smtClean="0"/>
              <a:t>DO NOT USE YOUR WORK EMAIL FOR PERSONAL BUSINESS</a:t>
            </a:r>
            <a:endParaRPr lang="en-US" sz="2000" u="sng" dirty="0" smtClean="0"/>
          </a:p>
          <a:p>
            <a:pPr>
              <a:spcBef>
                <a:spcPts val="2400"/>
              </a:spcBef>
            </a:pPr>
            <a:r>
              <a:rPr lang="en-US" sz="2000" dirty="0" smtClean="0"/>
              <a:t>KDHS provides every employee with an email address.  Just because it has your name on it, doesn’t mean it’s for your personal use.</a:t>
            </a:r>
          </a:p>
          <a:p>
            <a:pPr>
              <a:spcBef>
                <a:spcPts val="2400"/>
              </a:spcBef>
            </a:pPr>
            <a:r>
              <a:rPr lang="en-US" sz="2000" dirty="0" smtClean="0"/>
              <a:t>You may be tempted to use this convenient new address everywhere. However, corporate email accounts are easy targets for spam and viruses.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267200"/>
            <a:ext cx="4648200" cy="2000250"/>
          </a:xfrm>
          <a:prstGeom prst="rect">
            <a:avLst/>
          </a:prstGeom>
        </p:spPr>
      </p:pic>
    </p:spTree>
    <p:extLst>
      <p:ext uri="{BB962C8B-B14F-4D97-AF65-F5344CB8AC3E}">
        <p14:creationId xmlns:p14="http://schemas.microsoft.com/office/powerpoint/2010/main" val="188689394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248400" cy="1295400"/>
          </a:xfrm>
        </p:spPr>
        <p:txBody>
          <a:bodyPr>
            <a:normAutofit/>
          </a:bodyPr>
          <a:lstStyle/>
          <a:p>
            <a:r>
              <a:rPr lang="en-US" sz="2800" dirty="0" smtClean="0"/>
              <a:t>Seven Elements of the </a:t>
            </a:r>
            <a:br>
              <a:rPr lang="en-US" sz="2800" dirty="0" smtClean="0"/>
            </a:br>
            <a:r>
              <a:rPr lang="en-US" sz="2800" dirty="0" smtClean="0"/>
              <a:t>OIG Model Compliance Program</a:t>
            </a:r>
            <a:endParaRPr lang="en-US" sz="2800" dirty="0"/>
          </a:p>
        </p:txBody>
      </p:sp>
      <p:graphicFrame>
        <p:nvGraphicFramePr>
          <p:cNvPr id="5" name="Diagram 4"/>
          <p:cNvGraphicFramePr/>
          <p:nvPr>
            <p:custDataLst>
              <p:tags r:id="rId2"/>
            </p:custDataLst>
            <p:extLst/>
          </p:nvPr>
        </p:nvGraphicFramePr>
        <p:xfrm>
          <a:off x="381000" y="1981200"/>
          <a:ext cx="8534400" cy="3251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71164121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004"/>
            <a:ext cx="7581900" cy="747117"/>
          </a:xfrm>
        </p:spPr>
        <p:txBody>
          <a:bodyPr>
            <a:normAutofit/>
          </a:bodyPr>
          <a:lstStyle/>
          <a:p>
            <a:r>
              <a:rPr lang="en-US" sz="3000" dirty="0"/>
              <a:t>Email Security and Protection</a:t>
            </a:r>
          </a:p>
        </p:txBody>
      </p:sp>
      <p:sp>
        <p:nvSpPr>
          <p:cNvPr id="3" name="Content Placeholder 2"/>
          <p:cNvSpPr>
            <a:spLocks noGrp="1"/>
          </p:cNvSpPr>
          <p:nvPr>
            <p:ph idx="1"/>
          </p:nvPr>
        </p:nvSpPr>
        <p:spPr>
          <a:xfrm>
            <a:off x="457200" y="2057400"/>
            <a:ext cx="8229600" cy="3733800"/>
          </a:xfrm>
        </p:spPr>
        <p:txBody>
          <a:bodyPr>
            <a:normAutofit/>
          </a:bodyPr>
          <a:lstStyle/>
          <a:p>
            <a:r>
              <a:rPr lang="en-US" altLang="en-US" sz="2100" dirty="0"/>
              <a:t>Do not send confidential information in an email, in either the message or in an attachment, unless the communication line is secure </a:t>
            </a:r>
            <a:r>
              <a:rPr lang="en-US" altLang="en-US" sz="2100" dirty="0" smtClean="0"/>
              <a:t>and encrypted</a:t>
            </a:r>
            <a:r>
              <a:rPr lang="en-US" altLang="en-US" sz="2100" dirty="0"/>
              <a:t>. </a:t>
            </a:r>
            <a:endParaRPr lang="en-US" altLang="en-US" sz="2100" dirty="0" smtClean="0"/>
          </a:p>
          <a:p>
            <a:endParaRPr lang="en-US" altLang="en-US" sz="2000" dirty="0"/>
          </a:p>
          <a:p>
            <a:pPr marL="0" indent="0">
              <a:buNone/>
            </a:pPr>
            <a:r>
              <a:rPr lang="en-US" altLang="en-US" sz="2000" dirty="0" smtClean="0"/>
              <a:t>       </a:t>
            </a:r>
            <a:endParaRPr lang="en-US" altLang="en-US" sz="2000" dirty="0"/>
          </a:p>
          <a:p>
            <a:r>
              <a:rPr lang="en-US" altLang="en-US" sz="2000" dirty="0" smtClean="0"/>
              <a:t>If </a:t>
            </a:r>
            <a:r>
              <a:rPr lang="en-US" altLang="en-US" sz="2000" dirty="0"/>
              <a:t>you do not know the sender of an email </a:t>
            </a:r>
            <a:r>
              <a:rPr lang="en-US" altLang="en-US" sz="2000" b="1" i="1" dirty="0"/>
              <a:t>do not </a:t>
            </a:r>
            <a:r>
              <a:rPr lang="en-US" altLang="en-US" sz="2000" dirty="0"/>
              <a:t>open the email, if you inadvertently open the email </a:t>
            </a:r>
            <a:r>
              <a:rPr lang="en-US" altLang="en-US" sz="2000" b="1" i="1" dirty="0" smtClean="0"/>
              <a:t>do </a:t>
            </a:r>
            <a:r>
              <a:rPr lang="en-US" altLang="en-US" sz="2000" b="1" i="1" dirty="0"/>
              <a:t>not </a:t>
            </a:r>
            <a:r>
              <a:rPr lang="en-US" altLang="en-US" sz="2000" dirty="0"/>
              <a:t>open attachments or select any </a:t>
            </a:r>
            <a:r>
              <a:rPr lang="en-US" altLang="en-US" sz="2000" dirty="0" smtClean="0"/>
              <a:t>hyperlinks.</a:t>
            </a:r>
          </a:p>
        </p:txBody>
      </p:sp>
      <p:sp>
        <p:nvSpPr>
          <p:cNvPr id="4" name="Rectangle 3"/>
          <p:cNvSpPr/>
          <p:nvPr/>
        </p:nvSpPr>
        <p:spPr>
          <a:xfrm>
            <a:off x="3505200" y="3352800"/>
            <a:ext cx="2971801" cy="769441"/>
          </a:xfrm>
          <a:prstGeom prst="rect">
            <a:avLst/>
          </a:prstGeom>
        </p:spPr>
        <p:txBody>
          <a:bodyPr wrap="square">
            <a:spAutoFit/>
          </a:bodyPr>
          <a:lstStyle/>
          <a:p>
            <a:r>
              <a:rPr lang="en-US" sz="4400" dirty="0">
                <a:solidFill>
                  <a:schemeClr val="accent6"/>
                </a:solidFill>
              </a:rPr>
              <a:t>[</a:t>
            </a:r>
            <a:r>
              <a:rPr lang="en-US" sz="4400" dirty="0" smtClean="0">
                <a:solidFill>
                  <a:schemeClr val="accent6"/>
                </a:solidFill>
              </a:rPr>
              <a:t>Encrypt]</a:t>
            </a:r>
            <a:endParaRPr lang="en-US" sz="4400" dirty="0">
              <a:solidFill>
                <a:schemeClr val="accent6"/>
              </a:solidFill>
            </a:endParaRPr>
          </a:p>
        </p:txBody>
      </p:sp>
    </p:spTree>
    <p:extLst>
      <p:ext uri="{BB962C8B-B14F-4D97-AF65-F5344CB8AC3E}">
        <p14:creationId xmlns:p14="http://schemas.microsoft.com/office/powerpoint/2010/main" val="308954207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a:t>
            </a:r>
            <a:endParaRPr lang="en-US" dirty="0"/>
          </a:p>
        </p:txBody>
      </p:sp>
      <p:sp>
        <p:nvSpPr>
          <p:cNvPr id="3" name="Content Placeholder 2"/>
          <p:cNvSpPr>
            <a:spLocks noGrp="1"/>
          </p:cNvSpPr>
          <p:nvPr>
            <p:ph idx="1"/>
          </p:nvPr>
        </p:nvSpPr>
        <p:spPr>
          <a:xfrm>
            <a:off x="457200" y="1828800"/>
            <a:ext cx="6553200" cy="3886200"/>
          </a:xfrm>
        </p:spPr>
        <p:txBody>
          <a:bodyPr>
            <a:normAutofit/>
          </a:bodyPr>
          <a:lstStyle/>
          <a:p>
            <a:pPr marL="0" indent="0" algn="just">
              <a:buNone/>
            </a:pPr>
            <a:r>
              <a:rPr lang="en-US" dirty="0" smtClean="0"/>
              <a:t>In this type of attack, hackers impersonate a real company to obtain your login credentials.  </a:t>
            </a:r>
          </a:p>
          <a:p>
            <a:pPr marL="0" indent="0" algn="just">
              <a:buNone/>
            </a:pPr>
            <a:r>
              <a:rPr lang="en-US" dirty="0" smtClean="0"/>
              <a:t>You may receive an e-mail asking you to verify your account details with a link that takes you to an imposter login screen which delivers our information directly to the attackers.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626" y="3886200"/>
            <a:ext cx="3439774" cy="2676144"/>
          </a:xfrm>
          <a:prstGeom prst="rect">
            <a:avLst/>
          </a:prstGeom>
        </p:spPr>
      </p:pic>
    </p:spTree>
    <p:extLst>
      <p:ext uri="{BB962C8B-B14F-4D97-AF65-F5344CB8AC3E}">
        <p14:creationId xmlns:p14="http://schemas.microsoft.com/office/powerpoint/2010/main" val="334664441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200900" cy="838200"/>
          </a:xfrm>
        </p:spPr>
        <p:txBody>
          <a:bodyPr/>
          <a:lstStyle/>
          <a:p>
            <a:r>
              <a:rPr lang="en-US" dirty="0" smtClean="0"/>
              <a:t>What can you do?</a:t>
            </a:r>
            <a:endParaRPr lang="en-US" dirty="0"/>
          </a:p>
        </p:txBody>
      </p:sp>
      <p:sp>
        <p:nvSpPr>
          <p:cNvPr id="3" name="Content Placeholder 2"/>
          <p:cNvSpPr>
            <a:spLocks noGrp="1"/>
          </p:cNvSpPr>
          <p:nvPr>
            <p:ph idx="1"/>
          </p:nvPr>
        </p:nvSpPr>
        <p:spPr>
          <a:xfrm>
            <a:off x="533400" y="1828800"/>
            <a:ext cx="8001000" cy="4848227"/>
          </a:xfrm>
        </p:spPr>
        <p:txBody>
          <a:bodyPr>
            <a:normAutofit/>
          </a:bodyPr>
          <a:lstStyle/>
          <a:p>
            <a:pPr marL="0" indent="0">
              <a:buNone/>
            </a:pPr>
            <a:r>
              <a:rPr lang="en-US" sz="1800" dirty="0" smtClean="0"/>
              <a:t>To avoid these phishing schemes, observe the following email best practices:</a:t>
            </a:r>
          </a:p>
          <a:p>
            <a:pPr>
              <a:spcBef>
                <a:spcPts val="1200"/>
              </a:spcBef>
            </a:pPr>
            <a:r>
              <a:rPr lang="en-US" sz="1800" dirty="0" smtClean="0"/>
              <a:t>Do not click on links or attachments from senders you do not recognize.  Be especially wary of </a:t>
            </a:r>
            <a:r>
              <a:rPr lang="en-US" sz="1800" i="1" dirty="0" smtClean="0"/>
              <a:t>.zip </a:t>
            </a:r>
            <a:r>
              <a:rPr lang="en-US" sz="1800" dirty="0" smtClean="0"/>
              <a:t>or other compressed or executable file types.</a:t>
            </a:r>
          </a:p>
          <a:p>
            <a:pPr>
              <a:spcBef>
                <a:spcPts val="1200"/>
              </a:spcBef>
            </a:pPr>
            <a:r>
              <a:rPr lang="en-US" sz="1800" dirty="0" smtClean="0"/>
              <a:t>Do not provide sensitive personal information (like usernames and passwords) over email.</a:t>
            </a:r>
          </a:p>
          <a:p>
            <a:pPr>
              <a:spcBef>
                <a:spcPts val="1200"/>
              </a:spcBef>
            </a:pPr>
            <a:r>
              <a:rPr lang="en-US" sz="1800" dirty="0" smtClean="0"/>
              <a:t>Do not open any shared document that you’re not expecting to receive.</a:t>
            </a:r>
          </a:p>
          <a:p>
            <a:pPr>
              <a:spcBef>
                <a:spcPts val="1200"/>
              </a:spcBef>
            </a:pPr>
            <a:r>
              <a:rPr lang="en-US" sz="1800" dirty="0" smtClean="0"/>
              <a:t>Be especially cautious when opening attachments or clicking links if you receive an email containing a warning banner indicating that it originated from an external source.  If an email is from an @kdmc.net or @kdmc.kdhs.us email address and it has the warning banner below, this is an indication of a phishing email attempt that has spoofed our email domain:</a:t>
            </a:r>
          </a:p>
          <a:p>
            <a:pPr marL="0" indent="0">
              <a:spcBef>
                <a:spcPts val="1200"/>
              </a:spcBef>
              <a:buNone/>
            </a:pPr>
            <a:r>
              <a:rPr lang="en-US" sz="1800" i="1" dirty="0" smtClean="0">
                <a:solidFill>
                  <a:srgbClr val="FF0000"/>
                </a:solidFill>
              </a:rPr>
              <a:t>***This is an email from an External Source – DO NOT click on unsolicited links or attachments from an unknown sender.  Never provide your User ID or Password***</a:t>
            </a:r>
          </a:p>
          <a:p>
            <a:pPr marL="0" indent="-914400">
              <a:spcBef>
                <a:spcPts val="1200"/>
              </a:spcBef>
              <a:buNone/>
            </a:pPr>
            <a:endParaRPr lang="en-US" sz="1800" dirty="0" smtClean="0"/>
          </a:p>
          <a:p>
            <a:pPr>
              <a:spcBef>
                <a:spcPts val="1200"/>
              </a:spcBef>
            </a:pPr>
            <a:endParaRPr lang="en-US" sz="2000" dirty="0"/>
          </a:p>
        </p:txBody>
      </p:sp>
    </p:spTree>
    <p:extLst>
      <p:ext uri="{BB962C8B-B14F-4D97-AF65-F5344CB8AC3E}">
        <p14:creationId xmlns:p14="http://schemas.microsoft.com/office/powerpoint/2010/main" val="17398544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witter-facebook-pinterest-google-instagram.png"/>
          <p:cNvPicPr>
            <a:picLocks noGrp="1" noChangeAspect="1"/>
          </p:cNvPicPr>
          <p:nvPr>
            <p:ph sz="half" idx="1"/>
          </p:nvPr>
        </p:nvPicPr>
        <p:blipFill>
          <a:blip r:embed="rId2" cstate="print"/>
          <a:stretch>
            <a:fillRect/>
          </a:stretch>
        </p:blipFill>
        <p:spPr>
          <a:xfrm>
            <a:off x="4191000" y="2209800"/>
            <a:ext cx="4038600" cy="4038600"/>
          </a:xfrm>
        </p:spPr>
      </p:pic>
      <p:sp>
        <p:nvSpPr>
          <p:cNvPr id="5" name="Content Placeholder 4"/>
          <p:cNvSpPr>
            <a:spLocks noGrp="1"/>
          </p:cNvSpPr>
          <p:nvPr>
            <p:ph sz="half" idx="2"/>
          </p:nvPr>
        </p:nvSpPr>
        <p:spPr/>
        <p:txBody>
          <a:bodyPr>
            <a:normAutofit/>
          </a:bodyPr>
          <a:lstStyle/>
          <a:p>
            <a:endParaRPr lang="en-US" sz="3600" dirty="0" smtClean="0"/>
          </a:p>
          <a:p>
            <a:endParaRPr lang="en-US" sz="3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676400"/>
            <a:ext cx="3124200" cy="22530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75" y="4208318"/>
            <a:ext cx="2762250" cy="1841500"/>
          </a:xfrm>
          <a:prstGeom prst="rect">
            <a:avLst/>
          </a:prstGeom>
          <a:effectLst>
            <a:softEdge rad="63500"/>
          </a:effectLst>
        </p:spPr>
      </p:pic>
      <p:sp>
        <p:nvSpPr>
          <p:cNvPr id="3" name="TextBox 2"/>
          <p:cNvSpPr txBox="1"/>
          <p:nvPr/>
        </p:nvSpPr>
        <p:spPr>
          <a:xfrm>
            <a:off x="304800" y="1076980"/>
            <a:ext cx="4953000" cy="523220"/>
          </a:xfrm>
          <a:prstGeom prst="rect">
            <a:avLst/>
          </a:prstGeom>
          <a:noFill/>
        </p:spPr>
        <p:txBody>
          <a:bodyPr wrap="square" rtlCol="0">
            <a:spAutoFit/>
          </a:bodyPr>
          <a:lstStyle/>
          <a:p>
            <a:r>
              <a:rPr lang="en-US" sz="2800" b="1" dirty="0" smtClean="0">
                <a:solidFill>
                  <a:schemeClr val="accent6"/>
                </a:solidFill>
                <a:latin typeface="Arial" panose="020B0604020202020204" pitchFamily="34" charset="0"/>
                <a:cs typeface="Arial" panose="020B0604020202020204" pitchFamily="34" charset="0"/>
              </a:rPr>
              <a:t>The Impact of Social Media</a:t>
            </a:r>
            <a:endParaRPr lang="en-US" sz="28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74961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15000" cy="1371600"/>
          </a:xfrm>
        </p:spPr>
        <p:txBody>
          <a:bodyPr>
            <a:normAutofit/>
          </a:bodyPr>
          <a:lstStyle/>
          <a:p>
            <a:r>
              <a:rPr lang="en-US" sz="5000" b="1" dirty="0" smtClean="0">
                <a:ln w="18000">
                  <a:solidFill>
                    <a:srgbClr val="00B050"/>
                  </a:solidFill>
                  <a:prstDash val="solid"/>
                  <a:miter lim="800000"/>
                </a:ln>
                <a:solidFill>
                  <a:srgbClr val="00B050"/>
                </a:solidFill>
                <a:effectLst>
                  <a:outerShdw blurRad="25500" dist="23000" dir="7020000" algn="tl">
                    <a:srgbClr val="000000">
                      <a:alpha val="50000"/>
                    </a:srgbClr>
                  </a:outerShdw>
                </a:effectLst>
              </a:rPr>
              <a:t>The Good</a:t>
            </a:r>
            <a:br>
              <a:rPr lang="en-US" sz="5000" b="1" dirty="0" smtClean="0">
                <a:ln w="18000">
                  <a:solidFill>
                    <a:srgbClr val="00B050"/>
                  </a:solidFill>
                  <a:prstDash val="solid"/>
                  <a:miter lim="800000"/>
                </a:ln>
                <a:solidFill>
                  <a:srgbClr val="00B050"/>
                </a:solidFill>
                <a:effectLst>
                  <a:outerShdw blurRad="25500" dist="23000" dir="7020000" algn="tl">
                    <a:srgbClr val="000000">
                      <a:alpha val="50000"/>
                    </a:srgbClr>
                  </a:outerShdw>
                </a:effectLst>
              </a:rPr>
            </a:br>
            <a:r>
              <a:rPr lang="en-US" dirty="0" smtClean="0"/>
              <a:t>Healthcare Social Media</a:t>
            </a:r>
            <a:endParaRPr lang="en-US" dirty="0"/>
          </a:p>
        </p:txBody>
      </p:sp>
      <p:sp>
        <p:nvSpPr>
          <p:cNvPr id="3" name="Content Placeholder 2"/>
          <p:cNvSpPr>
            <a:spLocks noGrp="1"/>
          </p:cNvSpPr>
          <p:nvPr>
            <p:ph idx="1"/>
          </p:nvPr>
        </p:nvSpPr>
        <p:spPr>
          <a:xfrm>
            <a:off x="457200" y="1981200"/>
            <a:ext cx="8229600" cy="1630190"/>
          </a:xfrm>
        </p:spPr>
        <p:txBody>
          <a:bodyPr>
            <a:noAutofit/>
          </a:bodyPr>
          <a:lstStyle/>
          <a:p>
            <a:pPr>
              <a:buFont typeface="Wingdings" panose="05000000000000000000" pitchFamily="2" charset="2"/>
              <a:buChar char="§"/>
            </a:pPr>
            <a:r>
              <a:rPr lang="en-US" sz="2000" dirty="0" smtClean="0"/>
              <a:t>Communicating with customers and patients quickly and inexpensively</a:t>
            </a:r>
          </a:p>
          <a:p>
            <a:pPr>
              <a:buFont typeface="Wingdings" panose="05000000000000000000" pitchFamily="2" charset="2"/>
              <a:buChar char="§"/>
            </a:pPr>
            <a:r>
              <a:rPr lang="en-US" sz="2000" dirty="0" smtClean="0"/>
              <a:t>Promoting wellness programs</a:t>
            </a:r>
          </a:p>
          <a:p>
            <a:pPr>
              <a:buFont typeface="Wingdings" panose="05000000000000000000" pitchFamily="2" charset="2"/>
              <a:buChar char="§"/>
            </a:pPr>
            <a:r>
              <a:rPr lang="en-US" sz="2000" dirty="0" smtClean="0"/>
              <a:t>Provide health education</a:t>
            </a:r>
          </a:p>
          <a:p>
            <a:pPr>
              <a:buFont typeface="Wingdings" panose="05000000000000000000" pitchFamily="2" charset="2"/>
              <a:buChar char="§"/>
            </a:pPr>
            <a:r>
              <a:rPr lang="en-US" sz="2000" dirty="0" smtClean="0"/>
              <a:t>Marketing new services</a:t>
            </a:r>
          </a:p>
          <a:p>
            <a:pPr>
              <a:buFont typeface="Wingdings" panose="05000000000000000000" pitchFamily="2" charset="2"/>
              <a:buChar char="§"/>
            </a:pPr>
            <a:r>
              <a:rPr lang="en-US" sz="2000" dirty="0" smtClean="0"/>
              <a:t>Announcing the latest achievements </a:t>
            </a:r>
          </a:p>
          <a:p>
            <a:pPr>
              <a:buFont typeface="Wingdings" panose="05000000000000000000" pitchFamily="2" charset="2"/>
              <a:buChar char="§"/>
            </a:pPr>
            <a:r>
              <a:rPr lang="en-US" sz="2000" dirty="0" smtClean="0"/>
              <a:t>Communicating mission and vision</a:t>
            </a:r>
          </a:p>
          <a:p>
            <a:pPr>
              <a:buFont typeface="Wingdings" panose="05000000000000000000" pitchFamily="2" charset="2"/>
              <a:buChar char="§"/>
            </a:pPr>
            <a:r>
              <a:rPr lang="en-US" sz="2000" dirty="0" smtClean="0"/>
              <a:t>Recruitment</a:t>
            </a:r>
            <a:endParaRPr lang="en-US" sz="2000" dirty="0"/>
          </a:p>
        </p:txBody>
      </p:sp>
    </p:spTree>
    <p:extLst>
      <p:ext uri="{BB962C8B-B14F-4D97-AF65-F5344CB8AC3E}">
        <p14:creationId xmlns:p14="http://schemas.microsoft.com/office/powerpoint/2010/main" val="352094916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rPr>
              <a:t>The Bad </a:t>
            </a:r>
            <a:r>
              <a:rPr lang="en-US" dirty="0"/>
              <a:t/>
            </a:r>
            <a:br>
              <a:rPr lang="en-US" dirty="0"/>
            </a:br>
            <a:r>
              <a:rPr lang="en-US" dirty="0" smtClean="0"/>
              <a:t>Healthcare Social Media</a:t>
            </a:r>
            <a:endParaRPr lang="en-US" dirty="0"/>
          </a:p>
        </p:txBody>
      </p:sp>
      <p:sp>
        <p:nvSpPr>
          <p:cNvPr id="3" name="Content Placeholder 2"/>
          <p:cNvSpPr>
            <a:spLocks noGrp="1"/>
          </p:cNvSpPr>
          <p:nvPr>
            <p:ph idx="1"/>
          </p:nvPr>
        </p:nvSpPr>
        <p:spPr>
          <a:xfrm>
            <a:off x="457200" y="2057400"/>
            <a:ext cx="8229600" cy="1538883"/>
          </a:xfrm>
        </p:spPr>
        <p:txBody>
          <a:bodyPr/>
          <a:lstStyle/>
          <a:p>
            <a:pPr>
              <a:buFont typeface="Wingdings" pitchFamily="2" charset="2"/>
              <a:buChar char="§"/>
            </a:pPr>
            <a:r>
              <a:rPr lang="en-US" sz="2000" dirty="0" smtClean="0"/>
              <a:t>Inability to screen for inappropriate content</a:t>
            </a:r>
          </a:p>
          <a:p>
            <a:pPr>
              <a:buFont typeface="Wingdings" pitchFamily="2" charset="2"/>
              <a:buChar char="§"/>
            </a:pPr>
            <a:r>
              <a:rPr lang="en-US" sz="2000" dirty="0" smtClean="0"/>
              <a:t>Risks are internal (employees, medical staff, contractors, or volunteers)</a:t>
            </a:r>
          </a:p>
          <a:p>
            <a:pPr>
              <a:buFont typeface="Wingdings" pitchFamily="2" charset="2"/>
              <a:buChar char="§"/>
            </a:pPr>
            <a:r>
              <a:rPr lang="en-US" sz="2000" dirty="0" smtClean="0"/>
              <a:t>Potential for violation of patient’s privacy</a:t>
            </a:r>
          </a:p>
        </p:txBody>
      </p:sp>
    </p:spTree>
    <p:extLst>
      <p:ext uri="{BB962C8B-B14F-4D97-AF65-F5344CB8AC3E}">
        <p14:creationId xmlns:p14="http://schemas.microsoft.com/office/powerpoint/2010/main" val="1340937866"/>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9497" y="1724386"/>
            <a:ext cx="955368" cy="1198753"/>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1666" y="1694321"/>
            <a:ext cx="1284844" cy="119321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4655" y="1753860"/>
            <a:ext cx="1107152" cy="109727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360" y="1695498"/>
            <a:ext cx="1328758" cy="121400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383" y="1769339"/>
            <a:ext cx="827207" cy="1066321"/>
          </a:xfrm>
          <a:prstGeom prst="rect">
            <a:avLst/>
          </a:prstGeom>
        </p:spPr>
      </p:pic>
      <p:sp>
        <p:nvSpPr>
          <p:cNvPr id="16" name="TextBox 15"/>
          <p:cNvSpPr txBox="1"/>
          <p:nvPr/>
        </p:nvSpPr>
        <p:spPr>
          <a:xfrm>
            <a:off x="622552" y="2923139"/>
            <a:ext cx="8390137" cy="923330"/>
          </a:xfrm>
          <a:prstGeom prst="rect">
            <a:avLst/>
          </a:prstGeom>
          <a:noFill/>
        </p:spPr>
        <p:txBody>
          <a:bodyPr wrap="square" rtlCol="0">
            <a:spAutoFit/>
          </a:bodyPr>
          <a:lstStyle/>
          <a:p>
            <a:r>
              <a:rPr lang="en-US" b="1" dirty="0" smtClean="0">
                <a:solidFill>
                  <a:schemeClr val="accent6"/>
                </a:solidFill>
              </a:rPr>
              <a:t>Social Media:  </a:t>
            </a:r>
            <a:r>
              <a:rPr lang="en-US" b="1" u="sng" dirty="0" smtClean="0">
                <a:solidFill>
                  <a:schemeClr val="accent6"/>
                </a:solidFill>
              </a:rPr>
              <a:t>Never</a:t>
            </a:r>
            <a:r>
              <a:rPr lang="en-US" dirty="0" smtClean="0">
                <a:solidFill>
                  <a:schemeClr val="accent6"/>
                </a:solidFill>
              </a:rPr>
              <a:t> share PHI on any form of social media (Facebook, YouTube, Instagram, Twitter, Snapchat, Marco Polo, or others). Remember photos are a patient identifier! </a:t>
            </a:r>
            <a:endParaRPr lang="en-US" dirty="0">
              <a:solidFill>
                <a:schemeClr val="accent6"/>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235" y="4150210"/>
            <a:ext cx="1102312" cy="1011867"/>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5360" y="4150210"/>
            <a:ext cx="1155815" cy="993527"/>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6479" y="4140372"/>
            <a:ext cx="1500061" cy="1003440"/>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16759" y="4150210"/>
            <a:ext cx="1289888" cy="983764"/>
          </a:xfrm>
          <a:prstGeom prst="rect">
            <a:avLst/>
          </a:prstGeom>
        </p:spPr>
      </p:pic>
      <p:sp>
        <p:nvSpPr>
          <p:cNvPr id="21" name="TextBox 20"/>
          <p:cNvSpPr txBox="1"/>
          <p:nvPr/>
        </p:nvSpPr>
        <p:spPr>
          <a:xfrm>
            <a:off x="617736" y="5334000"/>
            <a:ext cx="8382000" cy="1200329"/>
          </a:xfrm>
          <a:prstGeom prst="rect">
            <a:avLst/>
          </a:prstGeom>
          <a:noFill/>
        </p:spPr>
        <p:txBody>
          <a:bodyPr wrap="square" rtlCol="0">
            <a:spAutoFit/>
          </a:bodyPr>
          <a:lstStyle/>
          <a:p>
            <a:r>
              <a:rPr lang="en-US" b="1" dirty="0" smtClean="0">
                <a:solidFill>
                  <a:schemeClr val="accent6"/>
                </a:solidFill>
              </a:rPr>
              <a:t>News Media:  </a:t>
            </a:r>
            <a:r>
              <a:rPr lang="en-US" b="1" u="sng" dirty="0" smtClean="0">
                <a:solidFill>
                  <a:schemeClr val="accent6"/>
                </a:solidFill>
              </a:rPr>
              <a:t>Never</a:t>
            </a:r>
            <a:r>
              <a:rPr lang="en-US" dirty="0" smtClean="0">
                <a:solidFill>
                  <a:schemeClr val="accent6"/>
                </a:solidFill>
              </a:rPr>
              <a:t> share PHI with any member of the news media. All media requests must be referred to team members who are authorized to speak on behalf of the organization. For King’s Daughters this is our marketing department team – Tom Dearing or Elaine Corbitt – or their designee. </a:t>
            </a:r>
            <a:endParaRPr lang="en-US" dirty="0">
              <a:solidFill>
                <a:schemeClr val="accent6"/>
              </a:solidFill>
            </a:endParaRP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72070" y="1804650"/>
            <a:ext cx="1028377" cy="1028377"/>
          </a:xfrm>
          <a:prstGeom prst="rect">
            <a:avLst/>
          </a:prstGeom>
        </p:spPr>
      </p:pic>
    </p:spTree>
    <p:extLst>
      <p:ext uri="{BB962C8B-B14F-4D97-AF65-F5344CB8AC3E}">
        <p14:creationId xmlns:p14="http://schemas.microsoft.com/office/powerpoint/2010/main" val="3453091777"/>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custDataLst>
              <p:tags r:id="rId2"/>
            </p:custDataLst>
            <p:extLst>
              <p:ext uri="{D42A27DB-BD31-4B8C-83A1-F6EECF244321}">
                <p14:modId xmlns:p14="http://schemas.microsoft.com/office/powerpoint/2010/main" val="300896811"/>
              </p:ext>
            </p:extLst>
          </p:nvPr>
        </p:nvGraphicFramePr>
        <p:xfrm>
          <a:off x="1295400" y="1600200"/>
          <a:ext cx="6553199" cy="518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06863612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5715000" cy="762000"/>
          </a:xfrm>
        </p:spPr>
        <p:txBody>
          <a:bodyPr/>
          <a:lstStyle/>
          <a:p>
            <a:r>
              <a:rPr lang="en-US" dirty="0" smtClean="0"/>
              <a:t>Code of Conduct</a:t>
            </a:r>
            <a:endParaRPr lang="en-US" dirty="0"/>
          </a:p>
        </p:txBody>
      </p:sp>
      <p:sp>
        <p:nvSpPr>
          <p:cNvPr id="3" name="Content Placeholder 2"/>
          <p:cNvSpPr>
            <a:spLocks noGrp="1"/>
          </p:cNvSpPr>
          <p:nvPr>
            <p:ph idx="1"/>
          </p:nvPr>
        </p:nvSpPr>
        <p:spPr>
          <a:xfrm>
            <a:off x="457200" y="1981200"/>
            <a:ext cx="8229600" cy="4724400"/>
          </a:xfrm>
        </p:spPr>
        <p:txBody>
          <a:bodyPr>
            <a:normAutofit fontScale="77500" lnSpcReduction="20000"/>
          </a:bodyPr>
          <a:lstStyle/>
          <a:p>
            <a:r>
              <a:rPr lang="en-US" dirty="0" smtClean="0"/>
              <a:t>King’s Daughters Health System is committed to honest and ethical behavior and to conducting our business with integrity. The practice of behaving honestly, ethically and with integrity is an individual responsibility. We make decisions about how to conduct ourselves every day as we go about our work. Each of us is accountable for the actions that we choose to take.</a:t>
            </a:r>
          </a:p>
          <a:p>
            <a:r>
              <a:rPr lang="en-US" dirty="0" smtClean="0"/>
              <a:t>The Health System’s Code of Conduct is the keystone of its corporate integrity philosophy and communicates its ethical business standards. The Code of Conduct serves as a cultural compass for team members, management, vendors/contractors, volunteers and others who interact with the Health System. It is an essential element of our Compliance &amp; Integrity Program. </a:t>
            </a:r>
          </a:p>
          <a:p>
            <a:r>
              <a:rPr lang="en-US" dirty="0" smtClean="0"/>
              <a:t>The Compliance &amp; Integrity Department oversees the Health System’s Compliance &amp; Integrity Program and ensures the Health System maintains its commitment to conducting our business with integrity. The Compliance &amp; Integrity Program is a partnership among all of us to make the right business choices.</a:t>
            </a:r>
          </a:p>
          <a:p>
            <a:endParaRPr lang="en-US" dirty="0"/>
          </a:p>
        </p:txBody>
      </p:sp>
    </p:spTree>
    <p:custDataLst>
      <p:tags r:id="rId1"/>
    </p:custDataLst>
    <p:extLst>
      <p:ext uri="{BB962C8B-B14F-4D97-AF65-F5344CB8AC3E}">
        <p14:creationId xmlns:p14="http://schemas.microsoft.com/office/powerpoint/2010/main" val="3044403383"/>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667" y="1828800"/>
            <a:ext cx="3015343" cy="196211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194456"/>
            <a:ext cx="3010967" cy="1837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4990033" y="1828800"/>
            <a:ext cx="4189575" cy="1600438"/>
          </a:xfrm>
          <a:prstGeom prst="rect">
            <a:avLst/>
          </a:prstGeom>
          <a:noFill/>
        </p:spPr>
        <p:txBody>
          <a:bodyPr wrap="square" rtlCol="0">
            <a:spAutoFit/>
          </a:bodyPr>
          <a:lstStyle/>
          <a:p>
            <a:r>
              <a:rPr lang="en-US" sz="1400" dirty="0" smtClean="0">
                <a:solidFill>
                  <a:schemeClr val="accent6"/>
                </a:solidFill>
                <a:latin typeface="Arial" panose="020B0604020202020204" pitchFamily="34" charset="0"/>
                <a:cs typeface="Arial" panose="020B0604020202020204" pitchFamily="34" charset="0"/>
              </a:rPr>
              <a:t>Team members are asked to report potential conflicts of interest:</a:t>
            </a:r>
          </a:p>
          <a:p>
            <a:endParaRPr lang="en-US" sz="1400"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Upon hiring / on boarding process</a:t>
            </a:r>
          </a:p>
          <a:p>
            <a:pPr marL="285750" indent="-2857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Any time a conflict develops (don’t wait until each year’s annual training)</a:t>
            </a:r>
          </a:p>
          <a:p>
            <a:pPr marL="285750" indent="-2857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During annual compliance training</a:t>
            </a:r>
            <a:endParaRPr lang="en-US" sz="1400" dirty="0">
              <a:solidFill>
                <a:schemeClr val="accent6"/>
              </a:solidFill>
              <a:latin typeface="Arial" panose="020B0604020202020204" pitchFamily="34" charset="0"/>
              <a:cs typeface="Arial" panose="020B0604020202020204" pitchFamily="34" charset="0"/>
            </a:endParaRPr>
          </a:p>
        </p:txBody>
      </p:sp>
      <p:sp>
        <p:nvSpPr>
          <p:cNvPr id="5" name="TextBox 4"/>
          <p:cNvSpPr txBox="1"/>
          <p:nvPr/>
        </p:nvSpPr>
        <p:spPr>
          <a:xfrm>
            <a:off x="588652" y="3989834"/>
            <a:ext cx="4113375" cy="2246769"/>
          </a:xfrm>
          <a:prstGeom prst="rect">
            <a:avLst/>
          </a:prstGeom>
          <a:noFill/>
        </p:spPr>
        <p:txBody>
          <a:bodyPr wrap="square" rtlCol="0">
            <a:spAutoFit/>
          </a:bodyPr>
          <a:lstStyle/>
          <a:p>
            <a:r>
              <a:rPr lang="en-US" sz="1400" dirty="0" smtClean="0">
                <a:solidFill>
                  <a:schemeClr val="accent6"/>
                </a:solidFill>
                <a:latin typeface="Arial" panose="020B0604020202020204" pitchFamily="34" charset="0"/>
                <a:cs typeface="Arial" panose="020B0604020202020204" pitchFamily="34" charset="0"/>
              </a:rPr>
              <a:t>TM may not use their positions to profit personally at the expense of the Health System.</a:t>
            </a:r>
          </a:p>
          <a:p>
            <a:endParaRPr lang="en-US" sz="1400" dirty="0">
              <a:solidFill>
                <a:schemeClr val="accent6"/>
              </a:solidFill>
              <a:latin typeface="Arial" panose="020B0604020202020204" pitchFamily="34" charset="0"/>
              <a:cs typeface="Arial" panose="020B0604020202020204" pitchFamily="34" charset="0"/>
            </a:endParaRPr>
          </a:p>
          <a:p>
            <a:r>
              <a:rPr lang="en-US" sz="1400" dirty="0" smtClean="0">
                <a:solidFill>
                  <a:schemeClr val="accent6"/>
                </a:solidFill>
                <a:latin typeface="Arial" panose="020B0604020202020204" pitchFamily="34" charset="0"/>
                <a:cs typeface="Arial" panose="020B0604020202020204" pitchFamily="34" charset="0"/>
              </a:rPr>
              <a:t>Examples of Potential Conflicts:</a:t>
            </a:r>
          </a:p>
          <a:p>
            <a:pPr marL="285750" indent="-2857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Provide consulting services to competitor</a:t>
            </a:r>
          </a:p>
          <a:p>
            <a:pPr marL="285750" indent="-2857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Responsible for purchasing medical devices and you own a medical device company</a:t>
            </a:r>
          </a:p>
          <a:p>
            <a:pPr marL="285750" indent="-2857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Directly supervising a close family member or in a position to make decisions to benefit the family member</a:t>
            </a:r>
          </a:p>
        </p:txBody>
      </p:sp>
    </p:spTree>
    <p:extLst>
      <p:ext uri="{BB962C8B-B14F-4D97-AF65-F5344CB8AC3E}">
        <p14:creationId xmlns:p14="http://schemas.microsoft.com/office/powerpoint/2010/main" val="97921228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715000" cy="609600"/>
          </a:xfrm>
        </p:spPr>
        <p:txBody>
          <a:bodyPr/>
          <a:lstStyle/>
          <a:p>
            <a:r>
              <a:rPr lang="en-US" sz="2400" dirty="0" smtClean="0"/>
              <a:t>Corporate Compliance &amp; Integrity Team </a:t>
            </a:r>
            <a:endParaRPr lang="en-US" sz="2400" dirty="0"/>
          </a:p>
        </p:txBody>
      </p:sp>
      <p:pic>
        <p:nvPicPr>
          <p:cNvPr id="1026" name="Picture 2" descr="C:\Users\20003532\Pictures\HEATHERMARCUM39040 - PhotoSha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47455"/>
            <a:ext cx="2512646" cy="30121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4823" y="5486400"/>
            <a:ext cx="3733800" cy="707886"/>
          </a:xfrm>
          <a:prstGeom prst="rect">
            <a:avLst/>
          </a:prstGeom>
          <a:noFill/>
        </p:spPr>
        <p:txBody>
          <a:bodyPr wrap="square" rtlCol="0">
            <a:spAutoFit/>
          </a:bodyPr>
          <a:lstStyle/>
          <a:p>
            <a:pPr algn="ctr"/>
            <a:r>
              <a:rPr lang="en-US" sz="2000" dirty="0" smtClean="0">
                <a:solidFill>
                  <a:schemeClr val="accent6"/>
                </a:solidFill>
              </a:rPr>
              <a:t>Heather Marcum</a:t>
            </a:r>
          </a:p>
          <a:p>
            <a:pPr algn="ctr"/>
            <a:r>
              <a:rPr lang="en-US" sz="2000" dirty="0" smtClean="0">
                <a:solidFill>
                  <a:schemeClr val="accent6"/>
                </a:solidFill>
              </a:rPr>
              <a:t>Ext. 80161</a:t>
            </a:r>
            <a:endParaRPr lang="en-US" sz="2000" dirty="0">
              <a:solidFill>
                <a:schemeClr val="accent6"/>
              </a:solidFill>
            </a:endParaRPr>
          </a:p>
        </p:txBody>
      </p:sp>
      <p:sp>
        <p:nvSpPr>
          <p:cNvPr id="6" name="TextBox 5"/>
          <p:cNvSpPr txBox="1"/>
          <p:nvPr/>
        </p:nvSpPr>
        <p:spPr>
          <a:xfrm>
            <a:off x="4648200" y="5486400"/>
            <a:ext cx="3581400" cy="707886"/>
          </a:xfrm>
          <a:prstGeom prst="rect">
            <a:avLst/>
          </a:prstGeom>
          <a:noFill/>
        </p:spPr>
        <p:txBody>
          <a:bodyPr wrap="square" rtlCol="0">
            <a:spAutoFit/>
          </a:bodyPr>
          <a:lstStyle/>
          <a:p>
            <a:pPr algn="ctr"/>
            <a:r>
              <a:rPr lang="en-US" sz="2000" dirty="0" smtClean="0">
                <a:solidFill>
                  <a:schemeClr val="accent6"/>
                </a:solidFill>
              </a:rPr>
              <a:t>Mona Thompson</a:t>
            </a:r>
          </a:p>
          <a:p>
            <a:pPr algn="ctr"/>
            <a:r>
              <a:rPr lang="en-US" sz="2000" dirty="0" smtClean="0">
                <a:solidFill>
                  <a:schemeClr val="accent6"/>
                </a:solidFill>
              </a:rPr>
              <a:t>Ext. 84496</a:t>
            </a:r>
            <a:endParaRPr lang="en-US" sz="2000" dirty="0">
              <a:solidFill>
                <a:schemeClr val="accent6"/>
              </a:solidFill>
            </a:endParaRPr>
          </a:p>
        </p:txBody>
      </p:sp>
      <p:pic>
        <p:nvPicPr>
          <p:cNvPr id="7" name="Picture 2" descr="C:\Users\20003532\AppData\Local\Microsoft\Windows\Temporary Internet Files\Content.Outlook\2SKEZLJ4\MonaThompson41967 - PhotoShare (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2514600" cy="301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41295"/>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4400"/>
            <a:ext cx="8153400" cy="1200329"/>
          </a:xfrm>
          <a:prstGeom prst="rect">
            <a:avLst/>
          </a:prstGeom>
          <a:noFill/>
        </p:spPr>
        <p:txBody>
          <a:bodyPr wrap="square" rtlCol="0">
            <a:spAutoFit/>
          </a:bodyPr>
          <a:lstStyle/>
          <a:p>
            <a:endParaRPr lang="en-US" dirty="0" smtClean="0"/>
          </a:p>
          <a:p>
            <a:endParaRPr lang="en-US" dirty="0" smtClean="0"/>
          </a:p>
          <a:p>
            <a:endParaRPr lang="en-US" dirty="0"/>
          </a:p>
          <a:p>
            <a:endParaRPr lang="en-US" dirty="0"/>
          </a:p>
        </p:txBody>
      </p:sp>
      <p:sp>
        <p:nvSpPr>
          <p:cNvPr id="3" name="Title 2"/>
          <p:cNvSpPr>
            <a:spLocks noGrp="1"/>
          </p:cNvSpPr>
          <p:nvPr>
            <p:ph type="title"/>
          </p:nvPr>
        </p:nvSpPr>
        <p:spPr>
          <a:xfrm>
            <a:off x="457200" y="914400"/>
            <a:ext cx="7200900" cy="838200"/>
          </a:xfrm>
        </p:spPr>
        <p:txBody>
          <a:bodyPr>
            <a:normAutofit/>
          </a:bodyPr>
          <a:lstStyle/>
          <a:p>
            <a:r>
              <a:rPr lang="en-US" b="1" dirty="0" smtClean="0"/>
              <a:t>Gifts and Gratuities</a:t>
            </a:r>
            <a:endParaRPr lang="en-US" b="1" dirty="0"/>
          </a:p>
        </p:txBody>
      </p:sp>
      <p:sp>
        <p:nvSpPr>
          <p:cNvPr id="6" name="TextBox 5"/>
          <p:cNvSpPr txBox="1"/>
          <p:nvPr/>
        </p:nvSpPr>
        <p:spPr>
          <a:xfrm>
            <a:off x="457200" y="1711569"/>
            <a:ext cx="8153400" cy="5324535"/>
          </a:xfrm>
          <a:prstGeom prst="rect">
            <a:avLst/>
          </a:prstGeom>
          <a:noFill/>
        </p:spPr>
        <p:txBody>
          <a:bodyPr wrap="square" rtlCol="0">
            <a:spAutoFit/>
          </a:bodyPr>
          <a:lstStyle/>
          <a:p>
            <a:r>
              <a:rPr lang="en-US" sz="1700" dirty="0">
                <a:solidFill>
                  <a:schemeClr val="accent6"/>
                </a:solidFill>
                <a:latin typeface="Arial" panose="020B0604020202020204" pitchFamily="34" charset="0"/>
                <a:cs typeface="Arial" panose="020B0604020202020204" pitchFamily="34" charset="0"/>
              </a:rPr>
              <a:t>King’s Daughters Code of Conduct identifies:</a:t>
            </a:r>
          </a:p>
          <a:p>
            <a:r>
              <a:rPr lang="en-US" sz="1700" dirty="0">
                <a:solidFill>
                  <a:schemeClr val="accent6"/>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Team members may accept unsolicited business courtesies from vendors, excluding cash, up to $</a:t>
            </a:r>
            <a:r>
              <a:rPr lang="en-US" sz="1700" dirty="0" smtClean="0">
                <a:solidFill>
                  <a:schemeClr val="accent6"/>
                </a:solidFill>
                <a:latin typeface="Arial" panose="020B0604020202020204" pitchFamily="34" charset="0"/>
                <a:cs typeface="Arial" panose="020B0604020202020204" pitchFamily="34" charset="0"/>
              </a:rPr>
              <a:t>50.00 (For this reason, we are most often unable to accept vendor offers for complimentary conference attendance).</a:t>
            </a:r>
            <a:endParaRPr lang="en-US" sz="1700" dirty="0">
              <a:solidFill>
                <a:schemeClr val="accent6"/>
              </a:solidFill>
              <a:latin typeface="Arial" panose="020B0604020202020204" pitchFamily="34" charset="0"/>
              <a:cs typeface="Arial" panose="020B0604020202020204" pitchFamily="34" charset="0"/>
            </a:endParaRPr>
          </a:p>
          <a:p>
            <a:r>
              <a:rPr lang="en-US" sz="1700" dirty="0">
                <a:solidFill>
                  <a:schemeClr val="accent6"/>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Team members and contracted providers may accept an unsolicited gift, excluding cash, from a patient or a patient’s family member of less than $100.00.</a:t>
            </a:r>
          </a:p>
          <a:p>
            <a:r>
              <a:rPr lang="en-US" sz="1700" dirty="0">
                <a:solidFill>
                  <a:schemeClr val="accent6"/>
                </a:solidFill>
                <a:latin typeface="Arial" panose="020B0604020202020204" pitchFamily="34" charset="0"/>
                <a:cs typeface="Arial" panose="020B0604020202020204" pitchFamily="34" charset="0"/>
              </a:rPr>
              <a:t> </a:t>
            </a:r>
          </a:p>
          <a:p>
            <a:r>
              <a:rPr lang="en-US" sz="1700" b="1" i="1" dirty="0">
                <a:solidFill>
                  <a:schemeClr val="accent6"/>
                </a:solidFill>
                <a:latin typeface="Arial" panose="020B0604020202020204" pitchFamily="34" charset="0"/>
                <a:cs typeface="Arial" panose="020B0604020202020204" pitchFamily="34" charset="0"/>
              </a:rPr>
              <a:t>NOTE:  </a:t>
            </a:r>
            <a:r>
              <a:rPr lang="en-US" sz="1700" b="1" i="1" dirty="0" err="1">
                <a:solidFill>
                  <a:schemeClr val="accent6"/>
                </a:solidFill>
                <a:latin typeface="Arial" panose="020B0604020202020204" pitchFamily="34" charset="0"/>
                <a:cs typeface="Arial" panose="020B0604020202020204" pitchFamily="34" charset="0"/>
              </a:rPr>
              <a:t>Mastercard</a:t>
            </a:r>
            <a:r>
              <a:rPr lang="en-US" sz="1700" b="1" i="1" dirty="0">
                <a:solidFill>
                  <a:schemeClr val="accent6"/>
                </a:solidFill>
                <a:latin typeface="Arial" panose="020B0604020202020204" pitchFamily="34" charset="0"/>
                <a:cs typeface="Arial" panose="020B0604020202020204" pitchFamily="34" charset="0"/>
              </a:rPr>
              <a:t> and/or Visa gift cards are considered cash.</a:t>
            </a:r>
            <a:r>
              <a:rPr lang="en-US" sz="1700" b="1" dirty="0">
                <a:solidFill>
                  <a:schemeClr val="accent6"/>
                </a:solidFill>
                <a:latin typeface="Arial" panose="020B0604020202020204" pitchFamily="34" charset="0"/>
                <a:cs typeface="Arial" panose="020B0604020202020204" pitchFamily="34" charset="0"/>
              </a:rPr>
              <a:t> </a:t>
            </a:r>
            <a:endParaRPr lang="en-US" sz="1700" dirty="0">
              <a:solidFill>
                <a:schemeClr val="accent6"/>
              </a:solidFill>
              <a:latin typeface="Arial" panose="020B0604020202020204" pitchFamily="34" charset="0"/>
              <a:cs typeface="Arial" panose="020B0604020202020204" pitchFamily="34" charset="0"/>
            </a:endParaRPr>
          </a:p>
          <a:p>
            <a:r>
              <a:rPr lang="en-US" sz="1700" b="1" dirty="0">
                <a:solidFill>
                  <a:schemeClr val="accent6"/>
                </a:solidFill>
                <a:latin typeface="Arial" panose="020B0604020202020204" pitchFamily="34" charset="0"/>
                <a:cs typeface="Arial" panose="020B0604020202020204" pitchFamily="34" charset="0"/>
              </a:rPr>
              <a:t> </a:t>
            </a:r>
            <a:endParaRPr lang="en-US" sz="1700" dirty="0">
              <a:solidFill>
                <a:schemeClr val="accent6"/>
              </a:solidFill>
              <a:latin typeface="Arial" panose="020B0604020202020204" pitchFamily="34" charset="0"/>
              <a:cs typeface="Arial" panose="020B0604020202020204" pitchFamily="34" charset="0"/>
            </a:endParaRPr>
          </a:p>
          <a:p>
            <a:r>
              <a:rPr lang="en-US" sz="1700" dirty="0">
                <a:solidFill>
                  <a:schemeClr val="accent6"/>
                </a:solidFill>
                <a:latin typeface="Arial" panose="020B0604020202020204" pitchFamily="34" charset="0"/>
                <a:cs typeface="Arial" panose="020B0604020202020204" pitchFamily="34" charset="0"/>
              </a:rPr>
              <a:t>Examples of acceptable gifts are:</a:t>
            </a:r>
          </a:p>
          <a:p>
            <a:r>
              <a:rPr lang="en-US" sz="1700" dirty="0">
                <a:solidFill>
                  <a:schemeClr val="accent6"/>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$25.00 gift cards for Starbucks, Texas Roadhouse, Cheddars</a:t>
            </a:r>
          </a:p>
          <a:p>
            <a:pPr marL="285750" lvl="0" indent="-285750">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$50.00 Cinemark movie pass</a:t>
            </a:r>
          </a:p>
          <a:p>
            <a:pPr marL="285750" lvl="0" indent="-285750">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Flower arrangement, candle</a:t>
            </a:r>
          </a:p>
          <a:p>
            <a:pPr marL="285750" lvl="0" indent="-285750">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Edible Arrangements bouquet, a cake from Tipton’s or cookies from Sweet Caroline’s</a:t>
            </a:r>
          </a:p>
          <a:p>
            <a:endParaRPr lang="en-US" sz="17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43151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95400"/>
            <a:ext cx="5715000" cy="1219200"/>
          </a:xfrm>
        </p:spPr>
        <p:txBody>
          <a:bodyPr>
            <a:normAutofit fontScale="90000"/>
          </a:bodyPr>
          <a:lstStyle/>
          <a:p>
            <a:r>
              <a:rPr lang="en-US" b="1" dirty="0"/>
              <a:t>Gifts to Medical Staff and/or Immediate Family</a:t>
            </a:r>
            <a:r>
              <a:rPr lang="en-US" dirty="0"/>
              <a:t/>
            </a:r>
            <a:br>
              <a:rPr lang="en-US" dirty="0"/>
            </a:br>
            <a:r>
              <a:rPr lang="en-US" dirty="0"/>
              <a:t/>
            </a:r>
            <a:br>
              <a:rPr lang="en-US" dirty="0"/>
            </a:br>
            <a:endParaRPr lang="en-US" dirty="0"/>
          </a:p>
        </p:txBody>
      </p:sp>
      <p:sp>
        <p:nvSpPr>
          <p:cNvPr id="4" name="Content Placeholder 3"/>
          <p:cNvSpPr>
            <a:spLocks noGrp="1"/>
          </p:cNvSpPr>
          <p:nvPr>
            <p:ph idx="1"/>
          </p:nvPr>
        </p:nvSpPr>
        <p:spPr>
          <a:xfrm>
            <a:off x="457200" y="1874982"/>
            <a:ext cx="8077200" cy="4419600"/>
          </a:xfrm>
        </p:spPr>
        <p:txBody>
          <a:bodyPr>
            <a:normAutofit fontScale="92500" lnSpcReduction="10000"/>
          </a:bodyPr>
          <a:lstStyle/>
          <a:p>
            <a:pPr marL="285750" indent="-285750">
              <a:buFont typeface="Arial" panose="020B0604020202020204" pitchFamily="34" charset="0"/>
              <a:buChar char="•"/>
            </a:pPr>
            <a:r>
              <a:rPr lang="en-US" dirty="0"/>
              <a:t>Non-monetary compensation to physicians and </a:t>
            </a:r>
            <a:r>
              <a:rPr lang="en-US" dirty="0" smtClean="0"/>
              <a:t>their immediate family is regulated by </a:t>
            </a:r>
            <a:r>
              <a:rPr lang="en-US" dirty="0"/>
              <a:t>CMS</a:t>
            </a:r>
          </a:p>
          <a:p>
            <a:pPr marL="285750" indent="-285750">
              <a:buFont typeface="Arial" panose="020B0604020202020204" pitchFamily="34" charset="0"/>
              <a:buChar char="•"/>
            </a:pPr>
            <a:r>
              <a:rPr lang="en-US" dirty="0"/>
              <a:t>Examples </a:t>
            </a:r>
            <a:r>
              <a:rPr lang="en-US" dirty="0" smtClean="0"/>
              <a:t>of non-monetary compensation are</a:t>
            </a:r>
            <a:r>
              <a:rPr lang="en-US" dirty="0"/>
              <a:t>:  non-working meals, gift baskets, physician appreciation events, holiday parties, sporting </a:t>
            </a:r>
            <a:r>
              <a:rPr lang="en-US" dirty="0" smtClean="0"/>
              <a:t>events</a:t>
            </a:r>
          </a:p>
          <a:p>
            <a:pPr marL="285750" indent="-285750">
              <a:buFont typeface="Arial" panose="020B0604020202020204" pitchFamily="34" charset="0"/>
              <a:buChar char="•"/>
            </a:pPr>
            <a:r>
              <a:rPr lang="en-US" dirty="0" smtClean="0"/>
              <a:t>Medical </a:t>
            </a:r>
            <a:r>
              <a:rPr lang="en-US" dirty="0"/>
              <a:t>Staff Office tracks </a:t>
            </a:r>
            <a:r>
              <a:rPr lang="en-US" dirty="0" smtClean="0"/>
              <a:t>non-monetary compensation to physicians</a:t>
            </a:r>
            <a:endParaRPr lang="en-US" dirty="0"/>
          </a:p>
          <a:p>
            <a:pPr marL="285750" indent="-285750">
              <a:buFont typeface="Arial" panose="020B0604020202020204" pitchFamily="34" charset="0"/>
              <a:buChar char="•"/>
            </a:pPr>
            <a:r>
              <a:rPr lang="en-US" dirty="0"/>
              <a:t>$416 annual limit </a:t>
            </a:r>
            <a:r>
              <a:rPr lang="en-US" dirty="0" smtClean="0"/>
              <a:t>this year</a:t>
            </a:r>
          </a:p>
          <a:p>
            <a:pPr marL="285750" indent="-285750">
              <a:buFont typeface="Arial" panose="020B0604020202020204" pitchFamily="34" charset="0"/>
              <a:buChar char="•"/>
            </a:pPr>
            <a:r>
              <a:rPr lang="en-US" dirty="0" smtClean="0"/>
              <a:t>Please report any gift to a provider or provider family member to Medical Staff Office</a:t>
            </a:r>
            <a:endParaRPr lang="en-US" dirty="0"/>
          </a:p>
          <a:p>
            <a:endParaRPr lang="en-US" dirty="0"/>
          </a:p>
        </p:txBody>
      </p:sp>
    </p:spTree>
    <p:extLst>
      <p:ext uri="{BB962C8B-B14F-4D97-AF65-F5344CB8AC3E}">
        <p14:creationId xmlns:p14="http://schemas.microsoft.com/office/powerpoint/2010/main" val="3297569661"/>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47800"/>
            <a:ext cx="8077200" cy="609600"/>
          </a:xfrm>
        </p:spPr>
        <p:txBody>
          <a:bodyPr>
            <a:normAutofit fontScale="90000"/>
          </a:bodyPr>
          <a:lstStyle/>
          <a:p>
            <a:r>
              <a:rPr lang="en-US" sz="3100" b="1" dirty="0"/>
              <a:t>Workplace / </a:t>
            </a:r>
            <a:r>
              <a:rPr lang="en-US" sz="3100" b="1" dirty="0" smtClean="0"/>
              <a:t>Sexual </a:t>
            </a:r>
            <a:r>
              <a:rPr lang="en-US" sz="3100" dirty="0" smtClean="0"/>
              <a:t>H</a:t>
            </a:r>
            <a:r>
              <a:rPr lang="en-US" sz="3100" b="1" dirty="0" smtClean="0"/>
              <a:t>arassment </a:t>
            </a:r>
            <a:br>
              <a:rPr lang="en-US" sz="3100" b="1" dirty="0" smtClean="0"/>
            </a:br>
            <a:r>
              <a:rPr lang="en-US" sz="3100" b="1" dirty="0" smtClean="0"/>
              <a:t>policy J(4</a:t>
            </a:r>
            <a:r>
              <a:rPr lang="en-US" sz="3100" b="1" dirty="0"/>
              <a:t>)</a:t>
            </a:r>
            <a:r>
              <a:rPr lang="en-US" b="1" dirty="0"/>
              <a:t/>
            </a:r>
            <a:br>
              <a:rPr lang="en-US" b="1" dirty="0"/>
            </a:br>
            <a:endParaRPr lang="en-US" b="1" dirty="0"/>
          </a:p>
        </p:txBody>
      </p:sp>
      <p:sp>
        <p:nvSpPr>
          <p:cNvPr id="6" name="Content Placeholder 5"/>
          <p:cNvSpPr>
            <a:spLocks noGrp="1"/>
          </p:cNvSpPr>
          <p:nvPr>
            <p:ph idx="1"/>
          </p:nvPr>
        </p:nvSpPr>
        <p:spPr>
          <a:xfrm>
            <a:off x="468745" y="1828800"/>
            <a:ext cx="8153400" cy="3733800"/>
          </a:xfrm>
        </p:spPr>
        <p:txBody>
          <a:bodyPr>
            <a:noAutofit/>
          </a:bodyPr>
          <a:lstStyle/>
          <a:p>
            <a:pPr marL="0" indent="0">
              <a:spcBef>
                <a:spcPts val="0"/>
              </a:spcBef>
              <a:spcAft>
                <a:spcPts val="0"/>
              </a:spcAft>
              <a:buNone/>
            </a:pPr>
            <a:r>
              <a:rPr lang="en-US" sz="1800" dirty="0" smtClean="0"/>
              <a:t>King’s Daughters strives </a:t>
            </a:r>
            <a:r>
              <a:rPr lang="en-US" sz="1800" dirty="0"/>
              <a:t>to maintain a workplace that fosters mutual team member’s respect and promotes harmonious, productive working relationships. In providing a productive working environment, </a:t>
            </a:r>
            <a:r>
              <a:rPr lang="en-US" sz="1800" dirty="0" smtClean="0"/>
              <a:t>King’s Daughters </a:t>
            </a:r>
            <a:r>
              <a:rPr lang="en-US" sz="1800" dirty="0"/>
              <a:t>believes that its team members should be able to enjoy a workplace free from all forms of discrimination, including harassment on the basis of race, color, religion, gender, national origin, age, disability, veteran status, uniformed service, marital status, pregnancy, sexual orientation, gender identity, or any other status or characteristic protected by law</a:t>
            </a:r>
            <a:r>
              <a:rPr lang="en-US" sz="1800" dirty="0" smtClean="0"/>
              <a:t>. </a:t>
            </a:r>
          </a:p>
          <a:p>
            <a:pPr marL="0" indent="0">
              <a:spcBef>
                <a:spcPts val="0"/>
              </a:spcBef>
              <a:spcAft>
                <a:spcPts val="0"/>
              </a:spcAft>
              <a:buNone/>
            </a:pPr>
            <a:endParaRPr lang="en-US" sz="1800" dirty="0"/>
          </a:p>
          <a:p>
            <a:pPr marL="0" indent="0">
              <a:spcBef>
                <a:spcPts val="0"/>
              </a:spcBef>
              <a:spcAft>
                <a:spcPts val="0"/>
              </a:spcAft>
              <a:buNone/>
            </a:pPr>
            <a:r>
              <a:rPr lang="en-US" sz="1800" dirty="0" smtClean="0"/>
              <a:t>It </a:t>
            </a:r>
            <a:r>
              <a:rPr lang="en-US" sz="1800" dirty="0"/>
              <a:t>is </a:t>
            </a:r>
            <a:r>
              <a:rPr lang="en-US" sz="1800" dirty="0" smtClean="0"/>
              <a:t>King’s Daughters policy </a:t>
            </a:r>
            <a:r>
              <a:rPr lang="en-US" sz="1800" dirty="0"/>
              <a:t>to provide an environment free from such harassment. </a:t>
            </a:r>
          </a:p>
          <a:p>
            <a:pPr marL="0" indent="0">
              <a:spcBef>
                <a:spcPts val="0"/>
              </a:spcBef>
              <a:spcAft>
                <a:spcPts val="0"/>
              </a:spcAft>
              <a:buNone/>
            </a:pPr>
            <a:endParaRPr lang="en-US" sz="1800" dirty="0" smtClean="0"/>
          </a:p>
          <a:p>
            <a:pPr marL="0" indent="0">
              <a:spcBef>
                <a:spcPts val="0"/>
              </a:spcBef>
              <a:spcAft>
                <a:spcPts val="0"/>
              </a:spcAft>
              <a:buNone/>
            </a:pPr>
            <a:r>
              <a:rPr lang="en-US" sz="1800" dirty="0" smtClean="0"/>
              <a:t>It </a:t>
            </a:r>
            <a:r>
              <a:rPr lang="en-US" sz="1800" dirty="0"/>
              <a:t>is </a:t>
            </a:r>
            <a:r>
              <a:rPr lang="en-US" sz="1800" dirty="0" smtClean="0"/>
              <a:t>a violation of policy for </a:t>
            </a:r>
            <a:r>
              <a:rPr lang="en-US" sz="1800" dirty="0"/>
              <a:t>any team member, whether a manager, supervisor or co-worker, to harass another team member. Harassment of third parties by </a:t>
            </a:r>
            <a:r>
              <a:rPr lang="en-US" sz="1800" dirty="0" smtClean="0"/>
              <a:t>King’s Daughters </a:t>
            </a:r>
            <a:r>
              <a:rPr lang="en-US" sz="1800" dirty="0"/>
              <a:t>team members, or harassment by third parties of </a:t>
            </a:r>
            <a:r>
              <a:rPr lang="en-US" sz="1800" dirty="0" smtClean="0"/>
              <a:t>King’s Daughters </a:t>
            </a:r>
            <a:r>
              <a:rPr lang="en-US" sz="1800" dirty="0"/>
              <a:t>team members, is also prohibited. </a:t>
            </a:r>
          </a:p>
        </p:txBody>
      </p:sp>
    </p:spTree>
    <p:extLst>
      <p:ext uri="{BB962C8B-B14F-4D97-AF65-F5344CB8AC3E}">
        <p14:creationId xmlns:p14="http://schemas.microsoft.com/office/powerpoint/2010/main" val="1632785074"/>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1463964"/>
            <a:ext cx="8305800" cy="533400"/>
          </a:xfrm>
        </p:spPr>
        <p:txBody>
          <a:bodyPr>
            <a:normAutofit fontScale="90000"/>
          </a:bodyPr>
          <a:lstStyle/>
          <a:p>
            <a:r>
              <a:rPr lang="en-US" sz="2800" dirty="0"/>
              <a:t>Workplace / Sexual Harassment </a:t>
            </a:r>
            <a:br>
              <a:rPr lang="en-US" sz="2800" dirty="0"/>
            </a:br>
            <a:r>
              <a:rPr lang="en-US" sz="2800" dirty="0"/>
              <a:t>policy J(4)</a:t>
            </a:r>
            <a:br>
              <a:rPr lang="en-US" sz="2800" dirty="0"/>
            </a:br>
            <a:endParaRPr lang="en-US" sz="2800" dirty="0"/>
          </a:p>
        </p:txBody>
      </p:sp>
      <p:sp>
        <p:nvSpPr>
          <p:cNvPr id="3" name="Content Placeholder 2"/>
          <p:cNvSpPr>
            <a:spLocks noGrp="1"/>
          </p:cNvSpPr>
          <p:nvPr>
            <p:ph idx="1"/>
          </p:nvPr>
        </p:nvSpPr>
        <p:spPr>
          <a:xfrm>
            <a:off x="498764" y="1905000"/>
            <a:ext cx="8153400" cy="4724400"/>
          </a:xfrm>
        </p:spPr>
        <p:txBody>
          <a:bodyPr>
            <a:normAutofit/>
          </a:bodyPr>
          <a:lstStyle/>
          <a:p>
            <a:pPr marL="0" indent="0">
              <a:spcBef>
                <a:spcPts val="0"/>
              </a:spcBef>
              <a:spcAft>
                <a:spcPts val="0"/>
              </a:spcAft>
              <a:buNone/>
            </a:pPr>
            <a:r>
              <a:rPr lang="en-US" sz="1600" dirty="0" smtClean="0"/>
              <a:t>Prohibited </a:t>
            </a:r>
            <a:r>
              <a:rPr lang="en-US" sz="1600" dirty="0"/>
              <a:t>harassment occurs when verbal or physical conduct that defames or shows hostility toward an individual because of his or her race, color, religion, gender, national origin, age, disability, veteran status, sexual orientation, gender identity, or any status protected by law, or that of the individual’s relatives, friends or associates, which creates or is intended to create an intimidating, hostile or offensive working environment, interferes or is intended to interfere with an individual’s work performance, or otherwise adversely affects an individual’s employment opportunities. </a:t>
            </a:r>
          </a:p>
          <a:p>
            <a:pPr marL="0" indent="0">
              <a:spcBef>
                <a:spcPts val="0"/>
              </a:spcBef>
              <a:spcAft>
                <a:spcPts val="0"/>
              </a:spcAft>
              <a:buNone/>
            </a:pPr>
            <a:endParaRPr lang="en-US" sz="1600" dirty="0"/>
          </a:p>
          <a:p>
            <a:pPr marL="0" indent="0">
              <a:spcBef>
                <a:spcPts val="0"/>
              </a:spcBef>
              <a:spcAft>
                <a:spcPts val="0"/>
              </a:spcAft>
              <a:buNone/>
            </a:pPr>
            <a:r>
              <a:rPr lang="en-US" sz="1600" dirty="0" smtClean="0"/>
              <a:t>Sexual </a:t>
            </a:r>
            <a:r>
              <a:rPr lang="en-US" sz="1600" dirty="0"/>
              <a:t>and other unlawful harassment also includes any acts, statements, or suggestions indicating that a team member’s job security, professional advancement, salary, benefits, work assignment, or other conditions of employment depend on tolerating sexual harassment or that employment will be adversely affected by refusing to condone sexual harassment anywhere in the workplace. It also includes any acts, statements, or suggestions that a team </a:t>
            </a:r>
            <a:r>
              <a:rPr lang="en-US" sz="1600" dirty="0" smtClean="0"/>
              <a:t>member’s </a:t>
            </a:r>
            <a:r>
              <a:rPr lang="en-US" sz="1600" dirty="0"/>
              <a:t>physical attractiveness or perceived lack of physical attractiveness in the eyes of the harasser is a factor in obtaining and securing professional opportunities. </a:t>
            </a:r>
          </a:p>
        </p:txBody>
      </p:sp>
    </p:spTree>
    <p:extLst>
      <p:ext uri="{BB962C8B-B14F-4D97-AF65-F5344CB8AC3E}">
        <p14:creationId xmlns:p14="http://schemas.microsoft.com/office/powerpoint/2010/main" val="95288741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1562100"/>
            <a:ext cx="8153400" cy="533400"/>
          </a:xfrm>
        </p:spPr>
        <p:txBody>
          <a:bodyPr>
            <a:normAutofit fontScale="90000"/>
          </a:bodyPr>
          <a:lstStyle/>
          <a:p>
            <a:r>
              <a:rPr lang="en-US" sz="3100" dirty="0"/>
              <a:t>Workplace / Sexual Harassment </a:t>
            </a:r>
            <a:br>
              <a:rPr lang="en-US" sz="3100" dirty="0"/>
            </a:br>
            <a:r>
              <a:rPr lang="en-US" sz="3100" dirty="0"/>
              <a:t>policy J(4)</a:t>
            </a:r>
            <a:r>
              <a:rPr lang="en-US" sz="2800" dirty="0"/>
              <a:t/>
            </a:r>
            <a:br>
              <a:rPr lang="en-US" sz="2800" dirty="0"/>
            </a:br>
            <a:endParaRPr lang="en-US" b="1" dirty="0"/>
          </a:p>
        </p:txBody>
      </p:sp>
      <p:sp>
        <p:nvSpPr>
          <p:cNvPr id="2" name="TextBox 1"/>
          <p:cNvSpPr txBox="1"/>
          <p:nvPr/>
        </p:nvSpPr>
        <p:spPr>
          <a:xfrm>
            <a:off x="419100" y="1864816"/>
            <a:ext cx="8343900" cy="4770537"/>
          </a:xfrm>
          <a:prstGeom prst="rect">
            <a:avLst/>
          </a:prstGeom>
          <a:noFill/>
        </p:spPr>
        <p:txBody>
          <a:bodyPr wrap="square" rtlCol="0">
            <a:spAutoFit/>
          </a:bodyPr>
          <a:lstStyle/>
          <a:p>
            <a:r>
              <a:rPr lang="en-US" sz="1400" b="1" dirty="0" smtClean="0">
                <a:solidFill>
                  <a:schemeClr val="accent6"/>
                </a:solidFill>
                <a:latin typeface="Arial" panose="020B0604020202020204" pitchFamily="34" charset="0"/>
                <a:cs typeface="Arial" panose="020B0604020202020204" pitchFamily="34" charset="0"/>
              </a:rPr>
              <a:t>*Prohibited conduct may include, but is not limited to:</a:t>
            </a:r>
          </a:p>
          <a:p>
            <a:endParaRPr lang="en-US" sz="1400" b="1" dirty="0" smtClean="0">
              <a:solidFill>
                <a:schemeClr val="accent6"/>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Epithets, slurs, negative stereotyping or threatening, intimidating or hostile acts which relate to race, color, religion, gender, national origin, age, disability, veteran status, sexual orientation, gender identity, or any other status protected by law;</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Written or graphic material that defames or shows hostility or aversion toward an individual or group;</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Repeated unwelcome flirtations, advances, or propositions;</a:t>
            </a:r>
            <a:endParaRPr lang="en-US" sz="1400" dirty="0">
              <a:solidFill>
                <a:schemeClr val="accent6"/>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Racial Slurs; </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Sexually graphic or degrading comments about a team member’s appearance, dress, or anatomy;</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Display of graphic, sexually suggestive objects or pictures;</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Repeated unwelcome dirty jokes or offensive gestures;</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Graphic descriptions of one’s own sexual experiences;</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The unwelcome use of familiarities or diminutives, such as “honey,” “sweetheart,” “darling,” “dear,” or “baby”; this can include referring to adult women as “girls”;</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Practical jokes aimed at anyone because of their inclusion in a legally protected class (e.g. race, religion, national origin, ethnicity, gender, etc.);</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Leering, whistling, and catcalls;</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Unwelcome physical contact:  touching, hugging, kissing, patting, pinching, tugging at clothing, etc.;</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Physical or sexual assault;</a:t>
            </a:r>
          </a:p>
          <a:p>
            <a:pPr marL="171450"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Jokes about physical or mental disabilities/impairments.</a:t>
            </a:r>
          </a:p>
          <a:p>
            <a:endParaRPr lang="en-US" sz="1200" dirty="0" smtClean="0">
              <a:solidFill>
                <a:schemeClr val="accent6"/>
              </a:solidFill>
              <a:latin typeface="Arial" panose="020B0604020202020204" pitchFamily="34" charset="0"/>
              <a:cs typeface="Arial" panose="020B0604020202020204" pitchFamily="34" charset="0"/>
            </a:endParaRPr>
          </a:p>
          <a:p>
            <a:endParaRPr lang="en-US" sz="1200" dirty="0" smtClean="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866"/>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85900"/>
            <a:ext cx="8153400" cy="533400"/>
          </a:xfrm>
        </p:spPr>
        <p:txBody>
          <a:bodyPr>
            <a:normAutofit fontScale="90000"/>
          </a:bodyPr>
          <a:lstStyle/>
          <a:p>
            <a:r>
              <a:rPr lang="en-US" sz="3100" dirty="0"/>
              <a:t>Workplace / Sexual Harassment </a:t>
            </a:r>
            <a:br>
              <a:rPr lang="en-US" sz="3100" dirty="0"/>
            </a:br>
            <a:r>
              <a:rPr lang="en-US" sz="3100" dirty="0"/>
              <a:t>policy J(4)</a:t>
            </a:r>
            <a:r>
              <a:rPr lang="en-US" sz="2800" dirty="0"/>
              <a:t/>
            </a:r>
            <a:br>
              <a:rPr lang="en-US" sz="2800" dirty="0"/>
            </a:br>
            <a:endParaRPr lang="en-US" b="1" dirty="0"/>
          </a:p>
        </p:txBody>
      </p:sp>
      <p:sp>
        <p:nvSpPr>
          <p:cNvPr id="5" name="Content Placeholder 4"/>
          <p:cNvSpPr>
            <a:spLocks noGrp="1"/>
          </p:cNvSpPr>
          <p:nvPr>
            <p:ph sz="half" idx="2"/>
          </p:nvPr>
        </p:nvSpPr>
        <p:spPr>
          <a:xfrm>
            <a:off x="457200" y="1676400"/>
            <a:ext cx="8382000" cy="4838700"/>
          </a:xfrm>
        </p:spPr>
        <p:txBody>
          <a:bodyPr>
            <a:noAutofit/>
          </a:bodyPr>
          <a:lstStyle/>
          <a:p>
            <a:pPr marL="0" indent="0">
              <a:buNone/>
            </a:pPr>
            <a:r>
              <a:rPr lang="en-US" sz="1400" b="1" dirty="0" smtClean="0"/>
              <a:t>Your responsibilities:</a:t>
            </a:r>
          </a:p>
          <a:p>
            <a:pPr marL="0" indent="0">
              <a:buNone/>
            </a:pPr>
            <a:r>
              <a:rPr lang="en-US" sz="1400" dirty="0"/>
              <a:t>Any team member who believes that he or she has been </a:t>
            </a:r>
            <a:r>
              <a:rPr lang="en-US" sz="1400" dirty="0" smtClean="0"/>
              <a:t>unlawfully </a:t>
            </a:r>
            <a:r>
              <a:rPr lang="en-US" sz="1400" dirty="0"/>
              <a:t>harassed or discriminated against, and/or any team member who observes unlawful harassment or discrimination of any type, should </a:t>
            </a:r>
            <a:r>
              <a:rPr lang="en-US" sz="1400" dirty="0" smtClean="0"/>
              <a:t>report </a:t>
            </a:r>
            <a:r>
              <a:rPr lang="en-US" sz="1400" dirty="0"/>
              <a:t>the conduct </a:t>
            </a:r>
            <a:r>
              <a:rPr lang="en-US" sz="1400" dirty="0" smtClean="0"/>
              <a:t>immediately</a:t>
            </a:r>
            <a:endParaRPr lang="en-US" sz="1400" dirty="0"/>
          </a:p>
          <a:p>
            <a:pPr marL="0" indent="0">
              <a:buNone/>
            </a:pPr>
            <a:r>
              <a:rPr lang="en-US" sz="1400" dirty="0" smtClean="0"/>
              <a:t>Upon </a:t>
            </a:r>
            <a:r>
              <a:rPr lang="en-US" sz="1400" dirty="0"/>
              <a:t>receiving a report of harassment or discrimination, </a:t>
            </a:r>
            <a:r>
              <a:rPr lang="en-US" sz="1400" dirty="0" smtClean="0"/>
              <a:t>King’s Daughters will </a:t>
            </a:r>
            <a:r>
              <a:rPr lang="en-US" sz="1400" dirty="0"/>
              <a:t>conduct a thorough and impartial investigation </a:t>
            </a:r>
            <a:r>
              <a:rPr lang="en-US" sz="1400" dirty="0" smtClean="0"/>
              <a:t>and </a:t>
            </a:r>
            <a:r>
              <a:rPr lang="en-US" sz="1400" dirty="0"/>
              <a:t>take appropriate action. All team members are expected to cooperate with an investigation of any type of harassment or discrimination and are required to provide truthful and complete information</a:t>
            </a:r>
            <a:r>
              <a:rPr lang="en-US" sz="1400" dirty="0" smtClean="0"/>
              <a:t>.</a:t>
            </a:r>
          </a:p>
          <a:p>
            <a:pPr marL="0" indent="0">
              <a:buNone/>
            </a:pPr>
            <a:r>
              <a:rPr lang="en-US" sz="1400" dirty="0" smtClean="0"/>
              <a:t>Any </a:t>
            </a:r>
            <a:r>
              <a:rPr lang="en-US" sz="1400" dirty="0"/>
              <a:t>team member of </a:t>
            </a:r>
            <a:r>
              <a:rPr lang="en-US" sz="1400" dirty="0" smtClean="0"/>
              <a:t>King’s Daughters who </a:t>
            </a:r>
            <a:r>
              <a:rPr lang="en-US" sz="1400" dirty="0"/>
              <a:t>has been found, after appropriate investigation, to have harassed or discriminated against another team member in violation of this policy will be subject to disciplinary action up to and including termination</a:t>
            </a:r>
            <a:r>
              <a:rPr lang="en-US" sz="1400" dirty="0" smtClean="0"/>
              <a:t>.</a:t>
            </a:r>
          </a:p>
          <a:p>
            <a:pPr marL="0" indent="0">
              <a:buNone/>
            </a:pPr>
            <a:r>
              <a:rPr lang="en-US" sz="1400" dirty="0" smtClean="0"/>
              <a:t>No </a:t>
            </a:r>
            <a:r>
              <a:rPr lang="en-US" sz="1400" dirty="0"/>
              <a:t>team member will be subjected to any form of reprisal or retaliation for filing a good faith complaint of harassment or discrimination, or otherwise bringing good faith concerns to </a:t>
            </a:r>
            <a:r>
              <a:rPr lang="en-US" sz="1400" dirty="0" smtClean="0"/>
              <a:t>King’s Daughters attention</a:t>
            </a:r>
            <a:r>
              <a:rPr lang="en-US" sz="1400" dirty="0"/>
              <a:t>, or for participating in or cooperating in good faith with an investigation of alleged discrimination or harassment. If, however, after investigating any complaint of harassment or unlawful discrimination, </a:t>
            </a:r>
            <a:r>
              <a:rPr lang="en-US" sz="1400" dirty="0" smtClean="0"/>
              <a:t>it is determined </a:t>
            </a:r>
            <a:r>
              <a:rPr lang="en-US" sz="1400" dirty="0"/>
              <a:t>the complaint was not honest or not made in good faith, or that an team member provided false information regarding the complaint, disciplinary action may be taken against the individual who filed the dishonest or bad faith complaint or who gave the false information</a:t>
            </a:r>
            <a:r>
              <a:rPr lang="en-US" sz="1400" dirty="0" smtClean="0"/>
              <a:t>.</a:t>
            </a:r>
            <a:endParaRPr lang="en-US" sz="1400" dirty="0"/>
          </a:p>
        </p:txBody>
      </p:sp>
    </p:spTree>
    <p:extLst>
      <p:ext uri="{BB962C8B-B14F-4D97-AF65-F5344CB8AC3E}">
        <p14:creationId xmlns:p14="http://schemas.microsoft.com/office/powerpoint/2010/main" val="2211086045"/>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14400"/>
            <a:ext cx="4267200" cy="3662541"/>
          </a:xfrm>
          <a:prstGeom prst="rect">
            <a:avLst/>
          </a:prstGeom>
          <a:noFill/>
        </p:spPr>
        <p:txBody>
          <a:bodyPr wrap="square" rtlCol="0">
            <a:spAutoFit/>
          </a:bodyPr>
          <a:lstStyle/>
          <a:p>
            <a:r>
              <a:rPr lang="en-US" sz="4000" b="1" dirty="0" smtClean="0">
                <a:solidFill>
                  <a:schemeClr val="accent6"/>
                </a:solidFill>
                <a:latin typeface="Arial" panose="020B0604020202020204" pitchFamily="34" charset="0"/>
                <a:cs typeface="Arial" panose="020B0604020202020204" pitchFamily="34" charset="0"/>
              </a:rPr>
              <a:t>Intent</a:t>
            </a:r>
          </a:p>
          <a:p>
            <a:endParaRPr lang="en-US" sz="2400" dirty="0" smtClean="0">
              <a:solidFill>
                <a:schemeClr val="accent6"/>
              </a:solidFill>
              <a:latin typeface="Arial" panose="020B0604020202020204" pitchFamily="34" charset="0"/>
              <a:cs typeface="Arial" panose="020B0604020202020204" pitchFamily="34" charset="0"/>
            </a:endParaRPr>
          </a:p>
          <a:p>
            <a:r>
              <a:rPr lang="en-US" sz="2400" b="1" dirty="0" smtClean="0">
                <a:solidFill>
                  <a:schemeClr val="accent6"/>
                </a:solidFill>
                <a:latin typeface="Arial" panose="020B0604020202020204" pitchFamily="34" charset="0"/>
                <a:cs typeface="Arial" panose="020B0604020202020204" pitchFamily="34" charset="0"/>
              </a:rPr>
              <a:t>Behavior may </a:t>
            </a:r>
            <a:r>
              <a:rPr lang="en-US" sz="2400" b="1" dirty="0">
                <a:solidFill>
                  <a:schemeClr val="accent6"/>
                </a:solidFill>
                <a:latin typeface="Arial" panose="020B0604020202020204" pitchFamily="34" charset="0"/>
                <a:cs typeface="Arial" panose="020B0604020202020204" pitchFamily="34" charset="0"/>
              </a:rPr>
              <a:t>not </a:t>
            </a:r>
            <a:r>
              <a:rPr lang="en-US" sz="2400" b="1" dirty="0" smtClean="0">
                <a:solidFill>
                  <a:schemeClr val="accent6"/>
                </a:solidFill>
                <a:latin typeface="Arial" panose="020B0604020202020204" pitchFamily="34" charset="0"/>
                <a:cs typeface="Arial" panose="020B0604020202020204" pitchFamily="34" charset="0"/>
              </a:rPr>
              <a:t>be intended as harassment</a:t>
            </a:r>
            <a:r>
              <a:rPr lang="en-US" sz="2400" b="1" dirty="0">
                <a:solidFill>
                  <a:schemeClr val="accent6"/>
                </a:solidFill>
                <a:latin typeface="Arial" panose="020B0604020202020204" pitchFamily="34" charset="0"/>
                <a:cs typeface="Arial" panose="020B0604020202020204" pitchFamily="34" charset="0"/>
              </a:rPr>
              <a:t>, </a:t>
            </a:r>
            <a:r>
              <a:rPr lang="en-US" sz="2400" b="1" dirty="0" smtClean="0">
                <a:solidFill>
                  <a:schemeClr val="accent6"/>
                </a:solidFill>
                <a:latin typeface="Arial" panose="020B0604020202020204" pitchFamily="34" charset="0"/>
                <a:cs typeface="Arial" panose="020B0604020202020204" pitchFamily="34" charset="0"/>
              </a:rPr>
              <a:t>but </a:t>
            </a:r>
            <a:r>
              <a:rPr lang="en-US" sz="2400" b="1" dirty="0">
                <a:solidFill>
                  <a:schemeClr val="accent6"/>
                </a:solidFill>
                <a:latin typeface="Arial" panose="020B0604020202020204" pitchFamily="34" charset="0"/>
                <a:cs typeface="Arial" panose="020B0604020202020204" pitchFamily="34" charset="0"/>
              </a:rPr>
              <a:t>it’s </a:t>
            </a:r>
            <a:r>
              <a:rPr lang="en-US" sz="2400" b="1" dirty="0" smtClean="0">
                <a:solidFill>
                  <a:schemeClr val="accent6"/>
                </a:solidFill>
                <a:latin typeface="Arial" panose="020B0604020202020204" pitchFamily="34" charset="0"/>
                <a:cs typeface="Arial" panose="020B0604020202020204" pitchFamily="34" charset="0"/>
              </a:rPr>
              <a:t>the impact and perception of the receiving person, </a:t>
            </a:r>
            <a:r>
              <a:rPr lang="en-US" sz="2400" b="1" dirty="0">
                <a:solidFill>
                  <a:schemeClr val="accent6"/>
                </a:solidFill>
                <a:latin typeface="Arial" panose="020B0604020202020204" pitchFamily="34" charset="0"/>
                <a:cs typeface="Arial" panose="020B0604020202020204" pitchFamily="34" charset="0"/>
              </a:rPr>
              <a:t>not the </a:t>
            </a:r>
            <a:r>
              <a:rPr lang="en-US" sz="2400" b="1" dirty="0" smtClean="0">
                <a:solidFill>
                  <a:schemeClr val="accent6"/>
                </a:solidFill>
                <a:latin typeface="Arial" panose="020B0604020202020204" pitchFamily="34" charset="0"/>
                <a:cs typeface="Arial" panose="020B0604020202020204" pitchFamily="34" charset="0"/>
              </a:rPr>
              <a:t>intent of the person displaying the conduct, </a:t>
            </a:r>
            <a:r>
              <a:rPr lang="en-US" sz="2400" b="1" dirty="0">
                <a:solidFill>
                  <a:schemeClr val="accent6"/>
                </a:solidFill>
                <a:latin typeface="Arial" panose="020B0604020202020204" pitchFamily="34" charset="0"/>
                <a:cs typeface="Arial" panose="020B0604020202020204" pitchFamily="34" charset="0"/>
              </a:rPr>
              <a:t>that </a:t>
            </a:r>
            <a:r>
              <a:rPr lang="en-US" sz="2400" b="1" dirty="0" smtClean="0">
                <a:solidFill>
                  <a:schemeClr val="accent6"/>
                </a:solidFill>
                <a:latin typeface="Arial" panose="020B0604020202020204" pitchFamily="34" charset="0"/>
                <a:cs typeface="Arial" panose="020B0604020202020204" pitchFamily="34" charset="0"/>
              </a:rPr>
              <a:t>matters.</a:t>
            </a:r>
            <a:endParaRPr lang="en-US" sz="2400" dirty="0">
              <a:solidFill>
                <a:schemeClr val="accent6"/>
              </a:solidFill>
              <a:latin typeface="Arial" panose="020B0604020202020204" pitchFamily="34" charset="0"/>
              <a:cs typeface="Arial" panose="020B0604020202020204" pitchFamily="34" charset="0"/>
            </a:endParaRPr>
          </a:p>
        </p:txBody>
      </p:sp>
      <p:pic>
        <p:nvPicPr>
          <p:cNvPr id="14338" name="Picture 2" descr="http://www.stopworkplaceharassmentnow.com/wp-content/uploads/2012/07/S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ightynurse.com/wp-content/uploads/2013/08/sex-hara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434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1335"/>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476" y="4724400"/>
            <a:ext cx="1954924" cy="1828800"/>
          </a:xfrm>
          <a:prstGeom prst="rect">
            <a:avLst/>
          </a:prstGeom>
        </p:spPr>
      </p:pic>
      <p:sp>
        <p:nvSpPr>
          <p:cNvPr id="3" name="TextBox 2"/>
          <p:cNvSpPr txBox="1"/>
          <p:nvPr/>
        </p:nvSpPr>
        <p:spPr>
          <a:xfrm>
            <a:off x="417945" y="3459018"/>
            <a:ext cx="8534400" cy="369332"/>
          </a:xfrm>
          <a:prstGeom prst="rect">
            <a:avLst/>
          </a:prstGeom>
          <a:noFill/>
        </p:spPr>
        <p:txBody>
          <a:bodyPr wrap="square" rtlCol="0">
            <a:spAutoFit/>
          </a:bodyPr>
          <a:lstStyle/>
          <a:p>
            <a:endParaRPr lang="en-US" dirty="0"/>
          </a:p>
        </p:txBody>
      </p:sp>
      <p:sp>
        <p:nvSpPr>
          <p:cNvPr id="4" name="Rectangle 3"/>
          <p:cNvSpPr/>
          <p:nvPr/>
        </p:nvSpPr>
        <p:spPr>
          <a:xfrm>
            <a:off x="381000" y="1143000"/>
            <a:ext cx="6248400" cy="5155257"/>
          </a:xfrm>
          <a:prstGeom prst="rect">
            <a:avLst/>
          </a:prstGeom>
        </p:spPr>
        <p:txBody>
          <a:bodyPr wrap="square">
            <a:spAutoFit/>
          </a:bodyPr>
          <a:lstStyle/>
          <a:p>
            <a:pPr algn="just">
              <a:spcBef>
                <a:spcPts val="1800"/>
              </a:spcBef>
            </a:pPr>
            <a:r>
              <a:rPr lang="en-US" sz="2800" b="1" dirty="0" smtClean="0">
                <a:solidFill>
                  <a:schemeClr val="accent6"/>
                </a:solidFill>
                <a:latin typeface="Arial" panose="020B0604020202020204" pitchFamily="34" charset="0"/>
                <a:cs typeface="Arial" panose="020B0604020202020204" pitchFamily="34" charset="0"/>
              </a:rPr>
              <a:t>Non-Exempt Time and Attendance</a:t>
            </a:r>
          </a:p>
          <a:p>
            <a:pPr algn="just">
              <a:spcBef>
                <a:spcPts val="1800"/>
              </a:spcBef>
            </a:pPr>
            <a:r>
              <a:rPr lang="en-US" sz="1400" b="1" u="sng" dirty="0" smtClean="0">
                <a:solidFill>
                  <a:schemeClr val="accent6"/>
                </a:solidFill>
                <a:latin typeface="Arial" panose="020B0604020202020204" pitchFamily="34" charset="0"/>
                <a:cs typeface="Arial" panose="020B0604020202020204" pitchFamily="34" charset="0"/>
              </a:rPr>
              <a:t>Do</a:t>
            </a:r>
            <a:r>
              <a:rPr lang="en-US" sz="1400" dirty="0" smtClean="0">
                <a:solidFill>
                  <a:schemeClr val="accent6"/>
                </a:solidFill>
                <a:latin typeface="Arial" panose="020B0604020202020204" pitchFamily="34" charset="0"/>
                <a:cs typeface="Arial" panose="020B0604020202020204" pitchFamily="34" charset="0"/>
              </a:rPr>
              <a:t> </a:t>
            </a:r>
            <a:r>
              <a:rPr lang="en-US" sz="1400" dirty="0">
                <a:solidFill>
                  <a:schemeClr val="accent6"/>
                </a:solidFill>
                <a:latin typeface="Arial" panose="020B0604020202020204" pitchFamily="34" charset="0"/>
                <a:cs typeface="Arial" panose="020B0604020202020204" pitchFamily="34" charset="0"/>
              </a:rPr>
              <a:t>make sure all of your time is tracked and </a:t>
            </a:r>
            <a:r>
              <a:rPr lang="en-US" sz="1400" dirty="0" smtClean="0">
                <a:solidFill>
                  <a:schemeClr val="accent6"/>
                </a:solidFill>
                <a:latin typeface="Arial" panose="020B0604020202020204" pitchFamily="34" charset="0"/>
                <a:cs typeface="Arial" panose="020B0604020202020204" pitchFamily="34" charset="0"/>
              </a:rPr>
              <a:t>reported.</a:t>
            </a:r>
            <a:endParaRPr lang="en-US" sz="1400" dirty="0">
              <a:solidFill>
                <a:schemeClr val="accent6"/>
              </a:solidFill>
              <a:latin typeface="Arial" panose="020B0604020202020204" pitchFamily="34" charset="0"/>
              <a:cs typeface="Arial" panose="020B0604020202020204" pitchFamily="34" charset="0"/>
            </a:endParaRPr>
          </a:p>
          <a:p>
            <a:pPr algn="just">
              <a:spcBef>
                <a:spcPts val="1800"/>
              </a:spcBef>
            </a:pPr>
            <a:r>
              <a:rPr lang="en-US" sz="1400" b="1" u="sng" dirty="0">
                <a:solidFill>
                  <a:schemeClr val="accent6"/>
                </a:solidFill>
                <a:latin typeface="Arial" panose="020B0604020202020204" pitchFamily="34" charset="0"/>
                <a:cs typeface="Arial" panose="020B0604020202020204" pitchFamily="34" charset="0"/>
              </a:rPr>
              <a:t>Do</a:t>
            </a:r>
            <a:r>
              <a:rPr lang="en-US" sz="1400" dirty="0">
                <a:solidFill>
                  <a:schemeClr val="accent6"/>
                </a:solidFill>
                <a:latin typeface="Arial" panose="020B0604020202020204" pitchFamily="34" charset="0"/>
                <a:cs typeface="Arial" panose="020B0604020202020204" pitchFamily="34" charset="0"/>
              </a:rPr>
              <a:t> seek prior approval before working </a:t>
            </a:r>
            <a:r>
              <a:rPr lang="en-US" sz="1400" dirty="0" smtClean="0">
                <a:solidFill>
                  <a:schemeClr val="accent6"/>
                </a:solidFill>
                <a:latin typeface="Arial" panose="020B0604020202020204" pitchFamily="34" charset="0"/>
                <a:cs typeface="Arial" panose="020B0604020202020204" pitchFamily="34" charset="0"/>
              </a:rPr>
              <a:t>overtime. </a:t>
            </a:r>
            <a:endParaRPr lang="en-US" sz="1400" dirty="0">
              <a:solidFill>
                <a:schemeClr val="accent6"/>
              </a:solidFill>
              <a:latin typeface="Arial" panose="020B0604020202020204" pitchFamily="34" charset="0"/>
              <a:cs typeface="Arial" panose="020B0604020202020204" pitchFamily="34" charset="0"/>
            </a:endParaRPr>
          </a:p>
          <a:p>
            <a:pPr algn="just">
              <a:spcBef>
                <a:spcPts val="1800"/>
              </a:spcBef>
            </a:pPr>
            <a:r>
              <a:rPr lang="en-US" sz="1400" b="1" u="sng" dirty="0">
                <a:solidFill>
                  <a:schemeClr val="accent6"/>
                </a:solidFill>
                <a:latin typeface="Arial" panose="020B0604020202020204" pitchFamily="34" charset="0"/>
                <a:cs typeface="Arial" panose="020B0604020202020204" pitchFamily="34" charset="0"/>
              </a:rPr>
              <a:t>Do</a:t>
            </a:r>
            <a:r>
              <a:rPr lang="en-US" sz="1400" dirty="0">
                <a:solidFill>
                  <a:schemeClr val="accent6"/>
                </a:solidFill>
                <a:latin typeface="Arial" panose="020B0604020202020204" pitchFamily="34" charset="0"/>
                <a:cs typeface="Arial" panose="020B0604020202020204" pitchFamily="34" charset="0"/>
              </a:rPr>
              <a:t> immediately report to your supervisor if you work outside of your normal working hours, even if without prior </a:t>
            </a:r>
            <a:r>
              <a:rPr lang="en-US" sz="1400" dirty="0" smtClean="0">
                <a:solidFill>
                  <a:schemeClr val="accent6"/>
                </a:solidFill>
                <a:latin typeface="Arial" panose="020B0604020202020204" pitchFamily="34" charset="0"/>
                <a:cs typeface="Arial" panose="020B0604020202020204" pitchFamily="34" charset="0"/>
              </a:rPr>
              <a:t>permission.</a:t>
            </a:r>
            <a:endParaRPr lang="en-US" sz="1400" dirty="0">
              <a:solidFill>
                <a:schemeClr val="accent6"/>
              </a:solidFill>
              <a:latin typeface="Arial" panose="020B0604020202020204" pitchFamily="34" charset="0"/>
              <a:cs typeface="Arial" panose="020B0604020202020204" pitchFamily="34" charset="0"/>
            </a:endParaRPr>
          </a:p>
          <a:p>
            <a:pPr algn="just">
              <a:spcBef>
                <a:spcPts val="1800"/>
              </a:spcBef>
            </a:pPr>
            <a:r>
              <a:rPr lang="en-US" sz="1400" b="1" u="sng" dirty="0">
                <a:solidFill>
                  <a:schemeClr val="accent6"/>
                </a:solidFill>
                <a:latin typeface="Arial" panose="020B0604020202020204" pitchFamily="34" charset="0"/>
                <a:cs typeface="Arial" panose="020B0604020202020204" pitchFamily="34" charset="0"/>
              </a:rPr>
              <a:t>Do</a:t>
            </a:r>
            <a:r>
              <a:rPr lang="en-US" sz="1400" dirty="0">
                <a:solidFill>
                  <a:schemeClr val="accent6"/>
                </a:solidFill>
                <a:latin typeface="Arial" panose="020B0604020202020204" pitchFamily="34" charset="0"/>
                <a:cs typeface="Arial" panose="020B0604020202020204" pitchFamily="34" charset="0"/>
              </a:rPr>
              <a:t> ask any question you </a:t>
            </a:r>
            <a:r>
              <a:rPr lang="en-US" sz="1400" dirty="0" smtClean="0">
                <a:solidFill>
                  <a:schemeClr val="accent6"/>
                </a:solidFill>
                <a:latin typeface="Arial" panose="020B0604020202020204" pitchFamily="34" charset="0"/>
                <a:cs typeface="Arial" panose="020B0604020202020204" pitchFamily="34" charset="0"/>
              </a:rPr>
              <a:t>have.</a:t>
            </a:r>
            <a:endParaRPr lang="en-US" sz="1400" dirty="0">
              <a:solidFill>
                <a:schemeClr val="accent6"/>
              </a:solidFill>
              <a:latin typeface="Arial" panose="020B0604020202020204" pitchFamily="34" charset="0"/>
              <a:cs typeface="Arial" panose="020B0604020202020204" pitchFamily="34" charset="0"/>
            </a:endParaRPr>
          </a:p>
          <a:p>
            <a:endParaRPr lang="en-US" sz="1400" dirty="0">
              <a:solidFill>
                <a:schemeClr val="accent6"/>
              </a:solidFill>
              <a:latin typeface="Arial" panose="020B0604020202020204" pitchFamily="34" charset="0"/>
              <a:cs typeface="Arial" panose="020B0604020202020204" pitchFamily="34" charset="0"/>
            </a:endParaRPr>
          </a:p>
          <a:p>
            <a:r>
              <a:rPr lang="en-US" sz="1400" b="1" u="sng" dirty="0">
                <a:solidFill>
                  <a:schemeClr val="accent6"/>
                </a:solidFill>
                <a:latin typeface="Arial" panose="020B0604020202020204" pitchFamily="34" charset="0"/>
                <a:cs typeface="Arial" panose="020B0604020202020204" pitchFamily="34" charset="0"/>
              </a:rPr>
              <a:t>Do </a:t>
            </a:r>
            <a:r>
              <a:rPr lang="en-US" sz="1400" dirty="0">
                <a:solidFill>
                  <a:schemeClr val="accent6"/>
                </a:solidFill>
                <a:latin typeface="Arial" panose="020B0604020202020204" pitchFamily="34" charset="0"/>
                <a:cs typeface="Arial" panose="020B0604020202020204" pitchFamily="34" charset="0"/>
              </a:rPr>
              <a:t>record your time accurately via Quick Badge. </a:t>
            </a:r>
            <a:endParaRPr lang="en-US" sz="1400" b="1" u="sng" dirty="0" smtClean="0">
              <a:solidFill>
                <a:schemeClr val="accent6"/>
              </a:solidFill>
              <a:latin typeface="Arial" panose="020B0604020202020204" pitchFamily="34" charset="0"/>
              <a:cs typeface="Arial" panose="020B0604020202020204" pitchFamily="34" charset="0"/>
            </a:endParaRPr>
          </a:p>
          <a:p>
            <a:pPr algn="just">
              <a:spcBef>
                <a:spcPts val="1800"/>
              </a:spcBef>
            </a:pPr>
            <a:r>
              <a:rPr lang="en-US" sz="1400" b="1" u="sng" dirty="0" smtClean="0">
                <a:solidFill>
                  <a:schemeClr val="accent6"/>
                </a:solidFill>
                <a:latin typeface="Arial" panose="020B0604020202020204" pitchFamily="34" charset="0"/>
                <a:cs typeface="Arial" panose="020B0604020202020204" pitchFamily="34" charset="0"/>
              </a:rPr>
              <a:t>Do not</a:t>
            </a:r>
            <a:r>
              <a:rPr lang="en-US" sz="1400" dirty="0" smtClean="0">
                <a:solidFill>
                  <a:schemeClr val="accent6"/>
                </a:solidFill>
                <a:latin typeface="Arial" panose="020B0604020202020204" pitchFamily="34" charset="0"/>
                <a:cs typeface="Arial" panose="020B0604020202020204" pitchFamily="34" charset="0"/>
              </a:rPr>
              <a:t> </a:t>
            </a:r>
            <a:r>
              <a:rPr lang="en-US" sz="1400" dirty="0">
                <a:solidFill>
                  <a:schemeClr val="accent6"/>
                </a:solidFill>
                <a:latin typeface="Arial" panose="020B0604020202020204" pitchFamily="34" charset="0"/>
                <a:cs typeface="Arial" panose="020B0604020202020204" pitchFamily="34" charset="0"/>
              </a:rPr>
              <a:t>work when you are clocked-out, before or after your scheduled shift, or at </a:t>
            </a:r>
            <a:r>
              <a:rPr lang="en-US" sz="1400" dirty="0" smtClean="0">
                <a:solidFill>
                  <a:schemeClr val="accent6"/>
                </a:solidFill>
                <a:latin typeface="Arial" panose="020B0604020202020204" pitchFamily="34" charset="0"/>
                <a:cs typeface="Arial" panose="020B0604020202020204" pitchFamily="34" charset="0"/>
              </a:rPr>
              <a:t>home.</a:t>
            </a:r>
            <a:endParaRPr lang="en-US" sz="1400" dirty="0">
              <a:solidFill>
                <a:schemeClr val="accent6"/>
              </a:solidFill>
              <a:latin typeface="Arial" panose="020B0604020202020204" pitchFamily="34" charset="0"/>
              <a:cs typeface="Arial" panose="020B0604020202020204" pitchFamily="34" charset="0"/>
            </a:endParaRPr>
          </a:p>
          <a:p>
            <a:pPr algn="just">
              <a:spcBef>
                <a:spcPts val="1800"/>
              </a:spcBef>
            </a:pPr>
            <a:r>
              <a:rPr lang="en-US" sz="1400" b="1" u="sng" dirty="0" smtClean="0">
                <a:solidFill>
                  <a:schemeClr val="accent6"/>
                </a:solidFill>
                <a:latin typeface="Arial" panose="020B0604020202020204" pitchFamily="34" charset="0"/>
                <a:cs typeface="Arial" panose="020B0604020202020204" pitchFamily="34" charset="0"/>
              </a:rPr>
              <a:t>Do not</a:t>
            </a:r>
            <a:r>
              <a:rPr lang="en-US" sz="1400" dirty="0" smtClean="0">
                <a:solidFill>
                  <a:schemeClr val="accent6"/>
                </a:solidFill>
                <a:latin typeface="Arial" panose="020B0604020202020204" pitchFamily="34" charset="0"/>
                <a:cs typeface="Arial" panose="020B0604020202020204" pitchFamily="34" charset="0"/>
              </a:rPr>
              <a:t> </a:t>
            </a:r>
            <a:r>
              <a:rPr lang="en-US" sz="1400" dirty="0">
                <a:solidFill>
                  <a:schemeClr val="accent6"/>
                </a:solidFill>
                <a:latin typeface="Arial" panose="020B0604020202020204" pitchFamily="34" charset="0"/>
                <a:cs typeface="Arial" panose="020B0604020202020204" pitchFamily="34" charset="0"/>
              </a:rPr>
              <a:t>work during your meal </a:t>
            </a:r>
            <a:r>
              <a:rPr lang="en-US" sz="1400" dirty="0" smtClean="0">
                <a:solidFill>
                  <a:schemeClr val="accent6"/>
                </a:solidFill>
                <a:latin typeface="Arial" panose="020B0604020202020204" pitchFamily="34" charset="0"/>
                <a:cs typeface="Arial" panose="020B0604020202020204" pitchFamily="34" charset="0"/>
              </a:rPr>
              <a:t>periods.</a:t>
            </a:r>
            <a:endParaRPr lang="en-US" sz="1400" dirty="0">
              <a:solidFill>
                <a:schemeClr val="accent6"/>
              </a:solidFill>
              <a:latin typeface="Arial" panose="020B0604020202020204" pitchFamily="34" charset="0"/>
              <a:cs typeface="Arial" panose="020B0604020202020204" pitchFamily="34" charset="0"/>
            </a:endParaRPr>
          </a:p>
          <a:p>
            <a:pPr algn="just">
              <a:spcBef>
                <a:spcPts val="1800"/>
              </a:spcBef>
            </a:pPr>
            <a:r>
              <a:rPr lang="en-US" sz="1400" b="1" u="sng" dirty="0" smtClean="0">
                <a:solidFill>
                  <a:schemeClr val="accent6"/>
                </a:solidFill>
                <a:latin typeface="Arial" panose="020B0604020202020204" pitchFamily="34" charset="0"/>
                <a:cs typeface="Arial" panose="020B0604020202020204" pitchFamily="34" charset="0"/>
              </a:rPr>
              <a:t>Do not</a:t>
            </a:r>
            <a:r>
              <a:rPr lang="en-US" sz="1400" dirty="0" smtClean="0">
                <a:solidFill>
                  <a:schemeClr val="accent6"/>
                </a:solidFill>
                <a:latin typeface="Arial" panose="020B0604020202020204" pitchFamily="34" charset="0"/>
                <a:cs typeface="Arial" panose="020B0604020202020204" pitchFamily="34" charset="0"/>
              </a:rPr>
              <a:t> </a:t>
            </a:r>
            <a:r>
              <a:rPr lang="en-US" sz="1400" dirty="0">
                <a:solidFill>
                  <a:schemeClr val="accent6"/>
                </a:solidFill>
                <a:latin typeface="Arial" panose="020B0604020202020204" pitchFamily="34" charset="0"/>
                <a:cs typeface="Arial" panose="020B0604020202020204" pitchFamily="34" charset="0"/>
              </a:rPr>
              <a:t>take work-related calls, texts or emails after work </a:t>
            </a:r>
            <a:r>
              <a:rPr lang="en-US" sz="1400" dirty="0" smtClean="0">
                <a:solidFill>
                  <a:schemeClr val="accent6"/>
                </a:solidFill>
                <a:latin typeface="Arial" panose="020B0604020202020204" pitchFamily="34" charset="0"/>
                <a:cs typeface="Arial" panose="020B0604020202020204" pitchFamily="34" charset="0"/>
              </a:rPr>
              <a:t>hours.</a:t>
            </a:r>
            <a:endParaRPr lang="en-US" sz="1400" dirty="0">
              <a:solidFill>
                <a:schemeClr val="accent6"/>
              </a:solidFill>
              <a:latin typeface="Arial" panose="020B0604020202020204" pitchFamily="34" charset="0"/>
              <a:cs typeface="Arial" panose="020B0604020202020204" pitchFamily="34" charset="0"/>
            </a:endParaRPr>
          </a:p>
          <a:p>
            <a:endParaRPr lang="en-US" sz="1400" dirty="0">
              <a:solidFill>
                <a:schemeClr val="accent6"/>
              </a:solidFill>
              <a:latin typeface="Arial" panose="020B0604020202020204" pitchFamily="34" charset="0"/>
              <a:cs typeface="Arial" panose="020B0604020202020204" pitchFamily="34" charset="0"/>
            </a:endParaRPr>
          </a:p>
          <a:p>
            <a:r>
              <a:rPr lang="en-US" sz="1400" b="1" u="sng" dirty="0" smtClean="0">
                <a:solidFill>
                  <a:schemeClr val="accent6"/>
                </a:solidFill>
                <a:latin typeface="Arial" panose="020B0604020202020204" pitchFamily="34" charset="0"/>
                <a:cs typeface="Arial" panose="020B0604020202020204" pitchFamily="34" charset="0"/>
              </a:rPr>
              <a:t>Do not </a:t>
            </a:r>
            <a:r>
              <a:rPr lang="en-US" sz="1400" dirty="0" smtClean="0">
                <a:solidFill>
                  <a:schemeClr val="accent6"/>
                </a:solidFill>
                <a:latin typeface="Arial" panose="020B0604020202020204" pitchFamily="34" charset="0"/>
                <a:cs typeface="Arial" panose="020B0604020202020204" pitchFamily="34" charset="0"/>
              </a:rPr>
              <a:t> ask </a:t>
            </a:r>
            <a:r>
              <a:rPr lang="en-US" sz="1400" dirty="0">
                <a:solidFill>
                  <a:schemeClr val="accent6"/>
                </a:solidFill>
                <a:latin typeface="Arial" panose="020B0604020202020204" pitchFamily="34" charset="0"/>
                <a:cs typeface="Arial" panose="020B0604020202020204" pitchFamily="34" charset="0"/>
              </a:rPr>
              <a:t>someone else to clock </a:t>
            </a:r>
            <a:r>
              <a:rPr lang="en-US" sz="1400" dirty="0" smtClean="0">
                <a:solidFill>
                  <a:schemeClr val="accent6"/>
                </a:solidFill>
                <a:latin typeface="Arial" panose="020B0604020202020204" pitchFamily="34" charset="0"/>
                <a:cs typeface="Arial" panose="020B0604020202020204" pitchFamily="34" charset="0"/>
              </a:rPr>
              <a:t>you in or out </a:t>
            </a:r>
            <a:r>
              <a:rPr lang="en-US" sz="1400" dirty="0">
                <a:solidFill>
                  <a:schemeClr val="accent6"/>
                </a:solidFill>
                <a:latin typeface="Arial" panose="020B0604020202020204" pitchFamily="34" charset="0"/>
                <a:cs typeface="Arial" panose="020B0604020202020204" pitchFamily="34" charset="0"/>
              </a:rPr>
              <a:t>or </a:t>
            </a:r>
            <a:r>
              <a:rPr lang="en-US" sz="1400" dirty="0" smtClean="0">
                <a:solidFill>
                  <a:schemeClr val="accent6"/>
                </a:solidFill>
                <a:latin typeface="Arial" panose="020B0604020202020204" pitchFamily="34" charset="0"/>
                <a:cs typeface="Arial" panose="020B0604020202020204" pitchFamily="34" charset="0"/>
              </a:rPr>
              <a:t>give your </a:t>
            </a:r>
            <a:r>
              <a:rPr lang="en-US" sz="1400" dirty="0">
                <a:solidFill>
                  <a:schemeClr val="accent6"/>
                </a:solidFill>
                <a:latin typeface="Arial" panose="020B0604020202020204" pitchFamily="34" charset="0"/>
                <a:cs typeface="Arial" panose="020B0604020202020204" pitchFamily="34" charset="0"/>
              </a:rPr>
              <a:t>user name and password to another </a:t>
            </a:r>
            <a:r>
              <a:rPr lang="en-US" sz="1400" dirty="0" smtClean="0">
                <a:solidFill>
                  <a:schemeClr val="accent6"/>
                </a:solidFill>
                <a:latin typeface="Arial" panose="020B0604020202020204" pitchFamily="34" charset="0"/>
                <a:cs typeface="Arial" panose="020B0604020202020204" pitchFamily="34" charset="0"/>
              </a:rPr>
              <a:t>person.</a:t>
            </a:r>
            <a:endParaRPr lang="en-US" sz="1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764910"/>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114800"/>
            <a:ext cx="8610600" cy="2585323"/>
          </a:xfrm>
          <a:prstGeom prst="rect">
            <a:avLst/>
          </a:prstGeom>
          <a:noFill/>
        </p:spPr>
        <p:txBody>
          <a:bodyPr wrap="square" rtlCol="0">
            <a:spAutoFit/>
          </a:bodyPr>
          <a:lstStyle/>
          <a:p>
            <a:pPr algn="just"/>
            <a:r>
              <a:rPr lang="en-US" dirty="0" smtClean="0">
                <a:solidFill>
                  <a:schemeClr val="accent6"/>
                </a:solidFill>
                <a:latin typeface="Arial" panose="020B0604020202020204" pitchFamily="34" charset="0"/>
                <a:cs typeface="Arial" panose="020B0604020202020204" pitchFamily="34" charset="0"/>
              </a:rPr>
              <a:t>Abuse, neglect, exploitation know no boundaries. Any patient, at any age can become a victim, although people who depend on others for their emotional and physical health are at high risk.</a:t>
            </a:r>
          </a:p>
          <a:p>
            <a:pPr algn="just"/>
            <a:endParaRPr lang="en-US" dirty="0">
              <a:solidFill>
                <a:schemeClr val="accent6"/>
              </a:solidFill>
              <a:latin typeface="Arial" panose="020B0604020202020204" pitchFamily="34" charset="0"/>
              <a:cs typeface="Arial" panose="020B0604020202020204" pitchFamily="34" charset="0"/>
            </a:endParaRPr>
          </a:p>
          <a:p>
            <a:pPr algn="just"/>
            <a:r>
              <a:rPr lang="en-US" dirty="0" smtClean="0">
                <a:solidFill>
                  <a:schemeClr val="accent6"/>
                </a:solidFill>
                <a:latin typeface="Arial" panose="020B0604020202020204" pitchFamily="34" charset="0"/>
                <a:cs typeface="Arial" panose="020B0604020202020204" pitchFamily="34" charset="0"/>
              </a:rPr>
              <a:t>Everyone has a responsibility to immediately report suspected cases of abuse, neglect, domestic violence, sexual assault, or exploitation to Social Services.</a:t>
            </a:r>
          </a:p>
          <a:p>
            <a:pPr algn="just"/>
            <a:endParaRPr lang="en-US" dirty="0">
              <a:solidFill>
                <a:schemeClr val="accent6"/>
              </a:solidFill>
              <a:latin typeface="Arial" panose="020B0604020202020204" pitchFamily="34" charset="0"/>
              <a:cs typeface="Arial" panose="020B0604020202020204" pitchFamily="34" charset="0"/>
            </a:endParaRPr>
          </a:p>
          <a:p>
            <a:pPr algn="just"/>
            <a:r>
              <a:rPr lang="en-US" dirty="0" smtClean="0">
                <a:solidFill>
                  <a:schemeClr val="accent6"/>
                </a:solidFill>
                <a:latin typeface="Arial" panose="020B0604020202020204" pitchFamily="34" charset="0"/>
                <a:cs typeface="Arial" panose="020B0604020202020204" pitchFamily="34" charset="0"/>
              </a:rPr>
              <a:t>Social worker is on call 24/7 and can be reached through the switch board operator.</a:t>
            </a:r>
            <a:endParaRPr lang="en-US" dirty="0">
              <a:solidFill>
                <a:schemeClr val="accent6"/>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752600"/>
            <a:ext cx="2362200" cy="2224596"/>
          </a:xfrm>
          <a:prstGeom prst="rect">
            <a:avLst/>
          </a:prstGeom>
        </p:spPr>
      </p:pic>
      <p:sp>
        <p:nvSpPr>
          <p:cNvPr id="6" name="TextBox 5"/>
          <p:cNvSpPr txBox="1"/>
          <p:nvPr/>
        </p:nvSpPr>
        <p:spPr>
          <a:xfrm>
            <a:off x="369455" y="1143000"/>
            <a:ext cx="3200400" cy="523220"/>
          </a:xfrm>
          <a:prstGeom prst="rect">
            <a:avLst/>
          </a:prstGeom>
          <a:noFill/>
        </p:spPr>
        <p:txBody>
          <a:bodyPr wrap="square" rtlCol="0">
            <a:spAutoFit/>
          </a:bodyPr>
          <a:lstStyle/>
          <a:p>
            <a:r>
              <a:rPr lang="en-US" sz="2800" b="1" dirty="0" smtClean="0">
                <a:solidFill>
                  <a:schemeClr val="accent6"/>
                </a:solidFill>
                <a:latin typeface="Arial" panose="020B0604020202020204" pitchFamily="34" charset="0"/>
                <a:cs typeface="Arial" panose="020B0604020202020204" pitchFamily="34" charset="0"/>
              </a:rPr>
              <a:t>Abuse</a:t>
            </a:r>
            <a:endParaRPr lang="en-US" sz="28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142606"/>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654" y="4211015"/>
            <a:ext cx="3733801" cy="2361150"/>
          </a:xfrm>
          <a:prstGeom prst="rect">
            <a:avLst/>
          </a:prstGeom>
        </p:spPr>
      </p:pic>
      <p:sp>
        <p:nvSpPr>
          <p:cNvPr id="5" name="TextBox 4"/>
          <p:cNvSpPr txBox="1"/>
          <p:nvPr/>
        </p:nvSpPr>
        <p:spPr>
          <a:xfrm>
            <a:off x="369455" y="1905000"/>
            <a:ext cx="8458200" cy="2308324"/>
          </a:xfrm>
          <a:prstGeom prst="rect">
            <a:avLst/>
          </a:prstGeom>
          <a:noFill/>
        </p:spPr>
        <p:txBody>
          <a:bodyPr wrap="square" rtlCol="0">
            <a:spAutoFit/>
          </a:bodyPr>
          <a:lstStyle/>
          <a:p>
            <a:pPr algn="just"/>
            <a:r>
              <a:rPr lang="en-US" dirty="0">
                <a:solidFill>
                  <a:schemeClr val="accent6"/>
                </a:solidFill>
                <a:latin typeface="Arial" panose="020B0604020202020204" pitchFamily="34" charset="0"/>
                <a:cs typeface="Arial" panose="020B0604020202020204" pitchFamily="34" charset="0"/>
              </a:rPr>
              <a:t>The </a:t>
            </a:r>
            <a:r>
              <a:rPr lang="en-US" b="1" dirty="0">
                <a:solidFill>
                  <a:schemeClr val="accent6"/>
                </a:solidFill>
                <a:latin typeface="Arial" panose="020B0604020202020204" pitchFamily="34" charset="0"/>
                <a:cs typeface="Arial" panose="020B0604020202020204" pitchFamily="34" charset="0"/>
              </a:rPr>
              <a:t>Elder</a:t>
            </a:r>
            <a:r>
              <a:rPr lang="en-US" dirty="0">
                <a:solidFill>
                  <a:schemeClr val="accent6"/>
                </a:solidFill>
                <a:latin typeface="Arial" panose="020B0604020202020204" pitchFamily="34" charset="0"/>
                <a:cs typeface="Arial" panose="020B0604020202020204" pitchFamily="34" charset="0"/>
              </a:rPr>
              <a:t> </a:t>
            </a:r>
            <a:r>
              <a:rPr lang="en-US" b="1" dirty="0">
                <a:solidFill>
                  <a:schemeClr val="accent6"/>
                </a:solidFill>
                <a:latin typeface="Arial" panose="020B0604020202020204" pitchFamily="34" charset="0"/>
                <a:cs typeface="Arial" panose="020B0604020202020204" pitchFamily="34" charset="0"/>
              </a:rPr>
              <a:t>Justice</a:t>
            </a:r>
            <a:r>
              <a:rPr lang="en-US" dirty="0">
                <a:solidFill>
                  <a:schemeClr val="accent6"/>
                </a:solidFill>
                <a:latin typeface="Arial" panose="020B0604020202020204" pitchFamily="34" charset="0"/>
                <a:cs typeface="Arial" panose="020B0604020202020204" pitchFamily="34" charset="0"/>
              </a:rPr>
              <a:t> </a:t>
            </a:r>
            <a:r>
              <a:rPr lang="en-US" b="1" dirty="0">
                <a:solidFill>
                  <a:schemeClr val="accent6"/>
                </a:solidFill>
                <a:latin typeface="Arial" panose="020B0604020202020204" pitchFamily="34" charset="0"/>
                <a:cs typeface="Arial" panose="020B0604020202020204" pitchFamily="34" charset="0"/>
              </a:rPr>
              <a:t>Act</a:t>
            </a:r>
            <a:r>
              <a:rPr lang="en-US" dirty="0">
                <a:solidFill>
                  <a:schemeClr val="accent6"/>
                </a:solidFill>
                <a:latin typeface="Arial" panose="020B0604020202020204" pitchFamily="34" charset="0"/>
                <a:cs typeface="Arial" panose="020B0604020202020204" pitchFamily="34" charset="0"/>
              </a:rPr>
              <a:t> was enacted in March of 2010 to protect the elderly from abuse, exploitation and neglect. The Act requires certain residential care facilities to notify staff of the Elder Justice Act reporting requirements. Under these requirements, </a:t>
            </a:r>
            <a:r>
              <a:rPr lang="en-US" dirty="0" smtClean="0">
                <a:solidFill>
                  <a:schemeClr val="accent6"/>
                </a:solidFill>
                <a:latin typeface="Arial" panose="020B0604020202020204" pitchFamily="34" charset="0"/>
                <a:cs typeface="Arial" panose="020B0604020202020204" pitchFamily="34" charset="0"/>
              </a:rPr>
              <a:t>suspected abuse, exploitation, and neglect of elderly residents in a care facility must be reported in a very short time period.</a:t>
            </a:r>
          </a:p>
          <a:p>
            <a:pPr algn="just"/>
            <a:endParaRPr lang="en-US" dirty="0" smtClean="0">
              <a:solidFill>
                <a:schemeClr val="accent6"/>
              </a:solidFill>
              <a:latin typeface="Arial" panose="020B0604020202020204" pitchFamily="34" charset="0"/>
              <a:cs typeface="Arial" panose="020B0604020202020204" pitchFamily="34" charset="0"/>
            </a:endParaRPr>
          </a:p>
          <a:p>
            <a:pPr algn="just"/>
            <a:r>
              <a:rPr lang="en-US" dirty="0" smtClean="0">
                <a:solidFill>
                  <a:schemeClr val="accent6"/>
                </a:solidFill>
                <a:latin typeface="Arial" panose="020B0604020202020204" pitchFamily="34" charset="0"/>
                <a:cs typeface="Arial" panose="020B0604020202020204" pitchFamily="34" charset="0"/>
              </a:rPr>
              <a:t>Team members of TCU and Kingsbrook will receive additional training on these reporting requirements.</a:t>
            </a:r>
            <a:endParaRPr lang="en-US" dirty="0">
              <a:solidFill>
                <a:schemeClr val="accent6"/>
              </a:solidFill>
              <a:latin typeface="Arial" panose="020B0604020202020204" pitchFamily="34" charset="0"/>
              <a:cs typeface="Arial" panose="020B0604020202020204" pitchFamily="34" charset="0"/>
            </a:endParaRPr>
          </a:p>
        </p:txBody>
      </p:sp>
      <p:sp>
        <p:nvSpPr>
          <p:cNvPr id="2" name="TextBox 1"/>
          <p:cNvSpPr txBox="1"/>
          <p:nvPr/>
        </p:nvSpPr>
        <p:spPr>
          <a:xfrm>
            <a:off x="369455" y="1143000"/>
            <a:ext cx="3200400" cy="523220"/>
          </a:xfrm>
          <a:prstGeom prst="rect">
            <a:avLst/>
          </a:prstGeom>
          <a:noFill/>
        </p:spPr>
        <p:txBody>
          <a:bodyPr wrap="square" rtlCol="0">
            <a:spAutoFit/>
          </a:bodyPr>
          <a:lstStyle/>
          <a:p>
            <a:r>
              <a:rPr lang="en-US" sz="2800" b="1" dirty="0" smtClean="0">
                <a:solidFill>
                  <a:schemeClr val="accent6"/>
                </a:solidFill>
                <a:latin typeface="Arial" panose="020B0604020202020204" pitchFamily="34" charset="0"/>
                <a:cs typeface="Arial" panose="020B0604020202020204" pitchFamily="34" charset="0"/>
              </a:rPr>
              <a:t>Elder Justice Act</a:t>
            </a:r>
            <a:endParaRPr lang="en-US" sz="28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7404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715000" cy="609600"/>
          </a:xfrm>
        </p:spPr>
        <p:txBody>
          <a:bodyPr>
            <a:noAutofit/>
          </a:bodyPr>
          <a:lstStyle/>
          <a:p>
            <a:r>
              <a:rPr lang="en-US" sz="2800" dirty="0" smtClean="0"/>
              <a:t>How do I report suspected compliance violations?</a:t>
            </a:r>
            <a:endParaRPr lang="en-US" sz="2800" dirty="0"/>
          </a:p>
        </p:txBody>
      </p:sp>
      <p:sp>
        <p:nvSpPr>
          <p:cNvPr id="5" name="Content Placeholder 2"/>
          <p:cNvSpPr txBox="1">
            <a:spLocks/>
          </p:cNvSpPr>
          <p:nvPr/>
        </p:nvSpPr>
        <p:spPr>
          <a:xfrm>
            <a:off x="304800" y="1676400"/>
            <a:ext cx="8503920" cy="5029200"/>
          </a:xfrm>
          <a:prstGeom prst="rect">
            <a:avLst/>
          </a:prstGeom>
        </p:spPr>
        <p:txBody>
          <a:bodyPr vert="horz">
            <a:normAutofit fontScale="70000" lnSpcReduction="20000"/>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All </a:t>
            </a:r>
            <a:r>
              <a:rPr lang="en-US" dirty="0" smtClean="0">
                <a:solidFill>
                  <a:sysClr val="windowText" lastClr="000000"/>
                </a:solidFill>
                <a:latin typeface="Arial" panose="020B0604020202020204" pitchFamily="34" charset="0"/>
                <a:cs typeface="Arial" panose="020B0604020202020204" pitchFamily="34" charset="0"/>
              </a:rPr>
              <a:t>King’s Daughters</a:t>
            </a: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team members, providers, and contractors/vendors are </a:t>
            </a:r>
            <a:r>
              <a:rPr kumimoji="0" lang="en-US" sz="2700" b="1" i="0" u="sng"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required</a:t>
            </a: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to report concerns about actual, potential or perceived misconduct to the Compliance &amp; Integrity Department.  One may use any of the following reporting tools:</a:t>
            </a: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endPar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Call the Compliance Hotline at (606) 408-4145 or (877) 327-4145;</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Call the Lighthouse Services Hotline at (844) 940-0003 which is an independent third-party hotline provider contracted by the Health System as an additional anonymous reporting tool;</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Complete the Compliance Concern Form found on the intranet;</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Contact Vice President/Chief Compliance Officer, Mona Thompson</a:t>
            </a:r>
            <a:r>
              <a:rPr kumimoji="0" lang="en-US" sz="2700" b="0" i="0" u="none" strike="noStrike" kern="1200" cap="none" spc="0" normalizeH="0" noProof="0" dirty="0" smtClean="0">
                <a:ln>
                  <a:noFill/>
                </a:ln>
                <a:solidFill>
                  <a:schemeClr val="accent6"/>
                </a:solidFill>
                <a:effectLst/>
                <a:uLnTx/>
                <a:uFillTx/>
                <a:latin typeface="Arial" panose="020B0604020202020204" pitchFamily="34" charset="0"/>
                <a:cs typeface="Arial" panose="020B0604020202020204" pitchFamily="34" charset="0"/>
              </a:rPr>
              <a:t> @ </a:t>
            </a: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(606)</a:t>
            </a:r>
            <a:r>
              <a:rPr kumimoji="0" lang="en-US" sz="2700" b="0" i="0" u="none" strike="noStrike" kern="1200" cap="none" spc="0" normalizeH="0" noProof="0" dirty="0" smtClean="0">
                <a:ln>
                  <a:noFill/>
                </a:ln>
                <a:solidFill>
                  <a:schemeClr val="accent6"/>
                </a:solidFill>
                <a:effectLst/>
                <a:uLnTx/>
                <a:uFillTx/>
                <a:latin typeface="Arial" panose="020B0604020202020204" pitchFamily="34" charset="0"/>
                <a:cs typeface="Arial" panose="020B0604020202020204" pitchFamily="34" charset="0"/>
              </a:rPr>
              <a:t> </a:t>
            </a: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408-4496;</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Contact Compliance Officer, Heather Marcum @ (606)</a:t>
            </a:r>
            <a:r>
              <a:rPr kumimoji="0" lang="en-US" sz="2700" b="0" i="0" u="none" strike="noStrike" kern="1200" cap="none" spc="0" normalizeH="0" noProof="0" dirty="0" smtClean="0">
                <a:ln>
                  <a:noFill/>
                </a:ln>
                <a:solidFill>
                  <a:schemeClr val="accent6"/>
                </a:solidFill>
                <a:effectLst/>
                <a:uLnTx/>
                <a:uFillTx/>
                <a:latin typeface="Arial" panose="020B0604020202020204" pitchFamily="34" charset="0"/>
                <a:cs typeface="Arial" panose="020B0604020202020204" pitchFamily="34" charset="0"/>
              </a:rPr>
              <a:t> </a:t>
            </a: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408-0161; </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Contact your supervisor, director or Vice President;</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Email </a:t>
            </a:r>
            <a:r>
              <a:rPr kumimoji="0" lang="en-US" sz="2700" b="0" i="1"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hlinkClick r:id="rId4"/>
              </a:rPr>
              <a:t>corporatecompliance@kdmc.kdhs.us</a:t>
            </a: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 (not anonymous); </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Send written correspondence intercompany to 2201 Lexington Avenue, Ashland, KY  41101 Attn:  Compliance &amp; Integrity Department.</a:t>
            </a:r>
          </a:p>
          <a:p>
            <a:pPr marL="274320" marR="0" lvl="0" indent="-274320" algn="l" defTabSz="914400" rtl="0" eaLnBrk="1" fontAlgn="auto" latinLnBrk="0" hangingPunct="1">
              <a:lnSpc>
                <a:spcPct val="100000"/>
              </a:lnSpc>
              <a:spcBef>
                <a:spcPts val="7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custDataLst>
      <p:tags r:id="rId1"/>
    </p:custDataLst>
    <p:extLst>
      <p:ext uri="{BB962C8B-B14F-4D97-AF65-F5344CB8AC3E}">
        <p14:creationId xmlns:p14="http://schemas.microsoft.com/office/powerpoint/2010/main" val="1103706476"/>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200900" cy="685800"/>
          </a:xfrm>
        </p:spPr>
        <p:txBody>
          <a:bodyPr>
            <a:normAutofit fontScale="90000"/>
          </a:bodyPr>
          <a:lstStyle/>
          <a:p>
            <a:r>
              <a:rPr lang="en-US" dirty="0" smtClean="0"/>
              <a:t>Government or Accrediting </a:t>
            </a:r>
            <a:br>
              <a:rPr lang="en-US" dirty="0" smtClean="0"/>
            </a:br>
            <a:r>
              <a:rPr lang="en-US" dirty="0" smtClean="0"/>
              <a:t>Agency </a:t>
            </a:r>
            <a:r>
              <a:rPr lang="en-US" dirty="0"/>
              <a:t>C</a:t>
            </a:r>
            <a:r>
              <a:rPr lang="en-US" dirty="0" smtClean="0"/>
              <a:t>ontact</a:t>
            </a:r>
            <a:endParaRPr lang="en-US" dirty="0"/>
          </a:p>
        </p:txBody>
      </p:sp>
      <p:sp>
        <p:nvSpPr>
          <p:cNvPr id="3" name="Content Placeholder 2"/>
          <p:cNvSpPr>
            <a:spLocks noGrp="1"/>
          </p:cNvSpPr>
          <p:nvPr>
            <p:ph idx="1"/>
          </p:nvPr>
        </p:nvSpPr>
        <p:spPr>
          <a:xfrm>
            <a:off x="457200" y="2133600"/>
            <a:ext cx="8458200" cy="4114800"/>
          </a:xfrm>
        </p:spPr>
        <p:txBody>
          <a:bodyPr>
            <a:normAutofit/>
          </a:bodyPr>
          <a:lstStyle/>
          <a:p>
            <a:pPr lvl="0"/>
            <a:r>
              <a:rPr lang="en-US" sz="2000" dirty="0"/>
              <a:t>If an agency requests information or access, in writing or in person, notify Compliance or Risk Management</a:t>
            </a:r>
          </a:p>
          <a:p>
            <a:pPr lvl="0"/>
            <a:r>
              <a:rPr lang="en-US" sz="2000" dirty="0"/>
              <a:t>If an agency arrives at any location, notify </a:t>
            </a:r>
            <a:r>
              <a:rPr lang="en-US" sz="2000" dirty="0" smtClean="0"/>
              <a:t>Quality </a:t>
            </a:r>
            <a:r>
              <a:rPr lang="en-US" sz="2000" dirty="0"/>
              <a:t>or </a:t>
            </a:r>
            <a:r>
              <a:rPr lang="en-US" sz="2000" dirty="0" smtClean="0"/>
              <a:t>Accreditation</a:t>
            </a:r>
            <a:endParaRPr lang="en-US" sz="2000" dirty="0"/>
          </a:p>
          <a:p>
            <a:pPr lvl="0"/>
            <a:r>
              <a:rPr lang="en-US" sz="2000" dirty="0"/>
              <a:t>Always obtain Legal Services review PRIOR to signing any document on behalf of King’s Daughters </a:t>
            </a:r>
          </a:p>
        </p:txBody>
      </p:sp>
    </p:spTree>
    <p:extLst>
      <p:ext uri="{BB962C8B-B14F-4D97-AF65-F5344CB8AC3E}">
        <p14:creationId xmlns:p14="http://schemas.microsoft.com/office/powerpoint/2010/main" val="2431288466"/>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200900" cy="685800"/>
          </a:xfrm>
        </p:spPr>
        <p:txBody>
          <a:bodyPr>
            <a:normAutofit fontScale="90000"/>
          </a:bodyPr>
          <a:lstStyle/>
          <a:p>
            <a:r>
              <a:rPr lang="en-US" dirty="0" smtClean="0"/>
              <a:t>Government or Accrediting </a:t>
            </a:r>
            <a:br>
              <a:rPr lang="en-US" dirty="0" smtClean="0"/>
            </a:br>
            <a:r>
              <a:rPr lang="en-US" dirty="0" smtClean="0"/>
              <a:t>Agency </a:t>
            </a:r>
            <a:r>
              <a:rPr lang="en-US" dirty="0"/>
              <a:t>C</a:t>
            </a:r>
            <a:r>
              <a:rPr lang="en-US" dirty="0" smtClean="0"/>
              <a:t>ontact</a:t>
            </a:r>
            <a:endParaRPr lang="en-US" dirty="0"/>
          </a:p>
        </p:txBody>
      </p:sp>
      <p:sp>
        <p:nvSpPr>
          <p:cNvPr id="3" name="Content Placeholder 2"/>
          <p:cNvSpPr>
            <a:spLocks noGrp="1"/>
          </p:cNvSpPr>
          <p:nvPr>
            <p:ph idx="1"/>
          </p:nvPr>
        </p:nvSpPr>
        <p:spPr>
          <a:xfrm>
            <a:off x="457200" y="1752600"/>
            <a:ext cx="8458200" cy="4876800"/>
          </a:xfrm>
        </p:spPr>
        <p:txBody>
          <a:bodyPr>
            <a:normAutofit lnSpcReduction="10000"/>
          </a:bodyPr>
          <a:lstStyle/>
          <a:p>
            <a:r>
              <a:rPr lang="en-US" sz="1900" dirty="0" smtClean="0"/>
              <a:t>Administrative policy G(1) defines Purchasing and Expenditure Authority Limits</a:t>
            </a:r>
          </a:p>
          <a:p>
            <a:r>
              <a:rPr lang="en-US" sz="1900" dirty="0"/>
              <a:t>The Director of Material Management is the designated agent of King’s Daughters </a:t>
            </a:r>
            <a:r>
              <a:rPr lang="en-US" sz="1900" dirty="0" smtClean="0"/>
              <a:t>for </a:t>
            </a:r>
            <a:r>
              <a:rPr lang="en-US" sz="1900" dirty="0"/>
              <a:t>purchasing and is authorized to enter into such agreements on behalf of the </a:t>
            </a:r>
            <a:r>
              <a:rPr lang="en-US" sz="1900" dirty="0" smtClean="0"/>
              <a:t>Health System </a:t>
            </a:r>
            <a:r>
              <a:rPr lang="en-US" sz="1900" dirty="0"/>
              <a:t>within the scope </a:t>
            </a:r>
            <a:r>
              <a:rPr lang="en-US" sz="1900" dirty="0" smtClean="0"/>
              <a:t>of his/her position</a:t>
            </a:r>
          </a:p>
          <a:p>
            <a:r>
              <a:rPr lang="en-US" sz="1900" dirty="0" smtClean="0"/>
              <a:t>Other agreements, contracts, and documents requiring the signature of a King’s Daughters representative </a:t>
            </a:r>
            <a:r>
              <a:rPr lang="en-US" sz="1900" b="1" dirty="0" smtClean="0"/>
              <a:t>must</a:t>
            </a:r>
            <a:r>
              <a:rPr lang="en-US" sz="1900" dirty="0" smtClean="0"/>
              <a:t> be reviewed by the Legal Services Department before signing</a:t>
            </a:r>
          </a:p>
          <a:p>
            <a:r>
              <a:rPr lang="en-US" sz="2000" dirty="0"/>
              <a:t>The requirement for review before signing on behalf of the organization applies to any and all requests from government agencies, regulatory bodies, vendors, partners and/or licensing </a:t>
            </a:r>
            <a:r>
              <a:rPr lang="en-US" sz="2000" dirty="0" smtClean="0"/>
              <a:t>organizations</a:t>
            </a:r>
          </a:p>
          <a:p>
            <a:r>
              <a:rPr lang="en-US" sz="1900" dirty="0" smtClean="0"/>
              <a:t>If you have any questions regarding authorization to sign a document, DO NOT SIGN until your question is answered by Legal Services Department</a:t>
            </a:r>
            <a:endParaRPr lang="en-US" sz="1900" dirty="0"/>
          </a:p>
        </p:txBody>
      </p:sp>
    </p:spTree>
    <p:extLst>
      <p:ext uri="{BB962C8B-B14F-4D97-AF65-F5344CB8AC3E}">
        <p14:creationId xmlns:p14="http://schemas.microsoft.com/office/powerpoint/2010/main" val="3364427425"/>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5715000" cy="609600"/>
          </a:xfrm>
        </p:spPr>
        <p:txBody>
          <a:bodyPr>
            <a:noAutofit/>
          </a:bodyPr>
          <a:lstStyle/>
          <a:p>
            <a:r>
              <a:rPr lang="en-US" sz="2800" dirty="0" smtClean="0"/>
              <a:t>How do I report suspected compliance violations?</a:t>
            </a:r>
            <a:endParaRPr lang="en-US" sz="2800" dirty="0"/>
          </a:p>
        </p:txBody>
      </p:sp>
      <p:sp>
        <p:nvSpPr>
          <p:cNvPr id="5" name="Content Placeholder 2"/>
          <p:cNvSpPr txBox="1">
            <a:spLocks/>
          </p:cNvSpPr>
          <p:nvPr/>
        </p:nvSpPr>
        <p:spPr>
          <a:xfrm>
            <a:off x="304800" y="1676400"/>
            <a:ext cx="8503920" cy="5029200"/>
          </a:xfrm>
          <a:prstGeom prst="rect">
            <a:avLst/>
          </a:prstGeom>
        </p:spPr>
        <p:txBody>
          <a:bodyPr vert="horz">
            <a:normAutofit fontScale="70000" lnSpcReduction="20000"/>
          </a:bodyPr>
          <a:lstStyle>
            <a:lvl1pPr marL="274320" indent="-274320" algn="l" rtl="0" eaLnBrk="1" latinLnBrk="0" hangingPunct="1">
              <a:spcBef>
                <a:spcPct val="20000"/>
              </a:spcBef>
              <a:buClr>
                <a:schemeClr val="accent1">
                  <a:lumMod val="50000"/>
                </a:schemeClr>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ct val="20000"/>
              </a:spcBef>
              <a:buClr>
                <a:schemeClr val="accent1">
                  <a:lumMod val="50000"/>
                </a:schemeClr>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Font typeface="Wingdings 2"/>
              <a:buNone/>
              <a:tabLst/>
              <a:defRPr/>
            </a:pP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All </a:t>
            </a:r>
            <a:r>
              <a:rPr lang="en-US" dirty="0" smtClean="0">
                <a:solidFill>
                  <a:sysClr val="windowText" lastClr="000000"/>
                </a:solidFill>
                <a:latin typeface="Arial" panose="020B0604020202020204" pitchFamily="34" charset="0"/>
                <a:cs typeface="Arial" panose="020B0604020202020204" pitchFamily="34" charset="0"/>
              </a:rPr>
              <a:t>King’s Daughters</a:t>
            </a: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team members, providers, and contractors/vendors are </a:t>
            </a:r>
            <a:r>
              <a:rPr kumimoji="0" lang="en-US" sz="2700" b="1" i="0" u="sng"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required</a:t>
            </a:r>
            <a:r>
              <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to report concerns about actual, potential or perceived misconduct to the Compliance &amp; Integrity Department.  One may use any of the following reporting tools:</a:t>
            </a:r>
          </a:p>
          <a:p>
            <a:pPr marL="0" marR="0" lvl="0" indent="0" algn="just" defTabSz="914400" rtl="0" eaLnBrk="1" fontAlgn="auto" latinLnBrk="0" hangingPunct="1">
              <a:lnSpc>
                <a:spcPct val="100000"/>
              </a:lnSpc>
              <a:spcBef>
                <a:spcPct val="20000"/>
              </a:spcBef>
              <a:spcAft>
                <a:spcPts val="0"/>
              </a:spcAft>
              <a:buClr>
                <a:srgbClr val="4F81BD">
                  <a:lumMod val="50000"/>
                </a:srgbClr>
              </a:buClr>
              <a:buSzPct val="85000"/>
              <a:buNone/>
              <a:tabLst/>
              <a:defRPr/>
            </a:pPr>
            <a:endParaRPr kumimoji="0" lang="en-US" sz="27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Call the Compliance Hotline at (606) 408-4145 or (877) 327-4145;</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Call the Lighthouse Services Hotline at (844) 940-0003 which is an independent third-party hotline provider contracted by the Health System as an additional anonymous reporting tool;</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Complete the Compliance Concern Form found on the intranet;</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Contact Vice President/Chief Compliance Officer, Mona Thompson</a:t>
            </a:r>
            <a:r>
              <a:rPr kumimoji="0" lang="en-US" sz="2700" b="0" i="0" u="none" strike="noStrike" kern="1200" cap="none" spc="0" normalizeH="0" noProof="0" dirty="0" smtClean="0">
                <a:ln>
                  <a:noFill/>
                </a:ln>
                <a:solidFill>
                  <a:schemeClr val="accent6"/>
                </a:solidFill>
                <a:effectLst/>
                <a:uLnTx/>
                <a:uFillTx/>
                <a:latin typeface="Arial" panose="020B0604020202020204" pitchFamily="34" charset="0"/>
                <a:cs typeface="Arial" panose="020B0604020202020204" pitchFamily="34" charset="0"/>
              </a:rPr>
              <a:t> @ </a:t>
            </a: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(606)</a:t>
            </a:r>
            <a:r>
              <a:rPr kumimoji="0" lang="en-US" sz="2700" b="0" i="0" u="none" strike="noStrike" kern="1200" cap="none" spc="0" normalizeH="0" noProof="0" dirty="0" smtClean="0">
                <a:ln>
                  <a:noFill/>
                </a:ln>
                <a:solidFill>
                  <a:schemeClr val="accent6"/>
                </a:solidFill>
                <a:effectLst/>
                <a:uLnTx/>
                <a:uFillTx/>
                <a:latin typeface="Arial" panose="020B0604020202020204" pitchFamily="34" charset="0"/>
                <a:cs typeface="Arial" panose="020B0604020202020204" pitchFamily="34" charset="0"/>
              </a:rPr>
              <a:t> </a:t>
            </a: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408-4496;</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Contact Compliance Officer, Heather Marcum @ (606)</a:t>
            </a:r>
            <a:r>
              <a:rPr kumimoji="0" lang="en-US" sz="2700" b="0" i="0" u="none" strike="noStrike" kern="1200" cap="none" spc="0" normalizeH="0" noProof="0" dirty="0" smtClean="0">
                <a:ln>
                  <a:noFill/>
                </a:ln>
                <a:solidFill>
                  <a:schemeClr val="accent6"/>
                </a:solidFill>
                <a:effectLst/>
                <a:uLnTx/>
                <a:uFillTx/>
                <a:latin typeface="Arial" panose="020B0604020202020204" pitchFamily="34" charset="0"/>
                <a:cs typeface="Arial" panose="020B0604020202020204" pitchFamily="34" charset="0"/>
              </a:rPr>
              <a:t> </a:t>
            </a: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408-0161; </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Contact your supervisor, director or Vice President;</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Email </a:t>
            </a:r>
            <a:r>
              <a:rPr kumimoji="0" lang="en-US" sz="2700" b="0" i="1"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hlinkClick r:id="rId4"/>
              </a:rPr>
              <a:t>corporatecompliance@kdmc.kdhs.us</a:t>
            </a: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 (not anonymous); </a:t>
            </a:r>
          </a:p>
          <a:p>
            <a:pPr marL="285750" marR="0" lvl="0" indent="-285750" algn="just" defTabSz="914400" rtl="0" eaLnBrk="1" fontAlgn="auto" latinLnBrk="0" hangingPunct="1">
              <a:lnSpc>
                <a:spcPct val="100000"/>
              </a:lnSpc>
              <a:spcBef>
                <a:spcPts val="700"/>
              </a:spcBef>
              <a:spcAft>
                <a:spcPts val="0"/>
              </a:spcAft>
              <a:buClr>
                <a:srgbClr val="4F81BD">
                  <a:lumMod val="50000"/>
                </a:srgbClr>
              </a:buClr>
              <a:buSzPct val="85000"/>
              <a:buFont typeface="Arial" panose="020B0604020202020204" pitchFamily="34" charset="0"/>
              <a:buChar char="•"/>
              <a:tabLst/>
              <a:defRPr/>
            </a:pPr>
            <a:r>
              <a:rPr kumimoji="0" lang="en-US" sz="2700" b="0"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Send written correspondence intercompany to 2201 Lexington Avenue, Ashland, KY  41101 Attn:  Compliance &amp; Integrity Department.</a:t>
            </a:r>
          </a:p>
          <a:p>
            <a:pPr marL="274320" marR="0" lvl="0" indent="-274320" algn="l" defTabSz="914400" rtl="0" eaLnBrk="1" fontAlgn="auto" latinLnBrk="0" hangingPunct="1">
              <a:lnSpc>
                <a:spcPct val="100000"/>
              </a:lnSpc>
              <a:spcBef>
                <a:spcPts val="700"/>
              </a:spcBef>
              <a:spcAft>
                <a:spcPts val="0"/>
              </a:spcAft>
              <a:buClr>
                <a:srgbClr val="4F81BD">
                  <a:lumMod val="50000"/>
                </a:srgbClr>
              </a:buClr>
              <a:buSzPct val="85000"/>
              <a:buFont typeface="Wingdings 2"/>
              <a:buChar char=""/>
              <a:tabLst/>
              <a:defRPr/>
            </a:pPr>
            <a:endParaRPr kumimoji="0" lang="en-US" sz="27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custDataLst>
      <p:tags r:id="rId1"/>
    </p:custDataLst>
    <p:extLst>
      <p:ext uri="{BB962C8B-B14F-4D97-AF65-F5344CB8AC3E}">
        <p14:creationId xmlns:p14="http://schemas.microsoft.com/office/powerpoint/2010/main" val="269612847"/>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7772400" cy="1362075"/>
          </a:xfrm>
        </p:spPr>
        <p:txBody>
          <a:bodyPr/>
          <a:lstStyle/>
          <a:p>
            <a:r>
              <a:rPr lang="en-US" dirty="0" smtClean="0"/>
              <a:t>In Conclusion</a:t>
            </a:r>
            <a:endParaRPr lang="en-US" dirty="0"/>
          </a:p>
        </p:txBody>
      </p:sp>
      <p:sp>
        <p:nvSpPr>
          <p:cNvPr id="2" name="Text Placeholder 1"/>
          <p:cNvSpPr>
            <a:spLocks noGrp="1"/>
          </p:cNvSpPr>
          <p:nvPr>
            <p:ph type="body" idx="1"/>
          </p:nvPr>
        </p:nvSpPr>
        <p:spPr>
          <a:xfrm>
            <a:off x="452582" y="2667000"/>
            <a:ext cx="8425649" cy="406652"/>
          </a:xfrm>
        </p:spPr>
        <p:txBody>
          <a:bodyPr>
            <a:noAutofit/>
          </a:bodyPr>
          <a:lstStyle/>
          <a:p>
            <a:r>
              <a:rPr lang="en-US" sz="2800" dirty="0" smtClean="0"/>
              <a:t>Compliance can be summarized in a short phrase…</a:t>
            </a:r>
            <a:endParaRPr lang="en-US" sz="2800" dirty="0"/>
          </a:p>
        </p:txBody>
      </p:sp>
    </p:spTree>
    <p:extLst>
      <p:ext uri="{BB962C8B-B14F-4D97-AF65-F5344CB8AC3E}">
        <p14:creationId xmlns:p14="http://schemas.microsoft.com/office/powerpoint/2010/main" val="913729962"/>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248400"/>
          </a:xfrm>
          <a:prstGeom prst="rect">
            <a:avLst/>
          </a:prstGeom>
          <a:solidFill>
            <a:schemeClr val="accent4">
              <a:lumMod val="75000"/>
            </a:schemeClr>
          </a:solidFill>
        </p:spPr>
        <p:txBody>
          <a:bodyPr wrap="square" rtlCol="0">
            <a:spAutoFit/>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55" y="2163318"/>
            <a:ext cx="7841890" cy="1921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5471434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864577"/>
            <a:ext cx="7200900" cy="838200"/>
          </a:xfrm>
        </p:spPr>
        <p:txBody>
          <a:bodyPr>
            <a:normAutofit/>
          </a:bodyPr>
          <a:lstStyle/>
          <a:p>
            <a:r>
              <a:rPr lang="en-US" b="1" dirty="0" smtClean="0"/>
              <a:t>Inducements to </a:t>
            </a:r>
            <a:r>
              <a:rPr lang="en-US" b="1" dirty="0"/>
              <a:t>Patients</a:t>
            </a:r>
          </a:p>
        </p:txBody>
      </p:sp>
      <p:sp>
        <p:nvSpPr>
          <p:cNvPr id="4" name="TextBox 3"/>
          <p:cNvSpPr txBox="1"/>
          <p:nvPr/>
        </p:nvSpPr>
        <p:spPr>
          <a:xfrm>
            <a:off x="228600" y="1676400"/>
            <a:ext cx="8839200" cy="5047536"/>
          </a:xfrm>
          <a:prstGeom prst="rect">
            <a:avLst/>
          </a:prstGeom>
          <a:noFill/>
        </p:spPr>
        <p:txBody>
          <a:bodyPr wrap="square" rtlCol="0">
            <a:spAutoFit/>
          </a:bodyPr>
          <a:lstStyle/>
          <a:p>
            <a:r>
              <a:rPr lang="en-US" sz="1400" u="sng" dirty="0">
                <a:solidFill>
                  <a:schemeClr val="accent6"/>
                </a:solidFill>
                <a:latin typeface="Arial" panose="020B0604020202020204" pitchFamily="34" charset="0"/>
                <a:cs typeface="Arial" panose="020B0604020202020204" pitchFamily="34" charset="0"/>
              </a:rPr>
              <a:t>Social Security Act </a:t>
            </a:r>
            <a:r>
              <a:rPr lang="en-US" sz="1400" dirty="0">
                <a:solidFill>
                  <a:schemeClr val="accent6"/>
                </a:solidFill>
                <a:latin typeface="Arial" panose="020B0604020202020204" pitchFamily="34" charset="0"/>
                <a:cs typeface="Arial" panose="020B0604020202020204" pitchFamily="34" charset="0"/>
              </a:rPr>
              <a:t>– enacted as part of the Health Insurance and Accountability Act of 1996 (HIPAA), prohibits providers of Medicare or Medicaid payable services from offering remuneration to beneficiaries.</a:t>
            </a:r>
          </a:p>
          <a:p>
            <a:r>
              <a:rPr lang="en-US" sz="1400" dirty="0">
                <a:solidFill>
                  <a:schemeClr val="accent6"/>
                </a:solidFill>
                <a:latin typeface="Arial" panose="020B0604020202020204" pitchFamily="34" charset="0"/>
                <a:cs typeface="Arial" panose="020B0604020202020204" pitchFamily="34" charset="0"/>
              </a:rPr>
              <a:t> </a:t>
            </a:r>
          </a:p>
          <a:p>
            <a:r>
              <a:rPr lang="en-US" sz="1400" dirty="0">
                <a:solidFill>
                  <a:schemeClr val="accent6"/>
                </a:solidFill>
                <a:latin typeface="Arial" panose="020B0604020202020204" pitchFamily="34" charset="0"/>
                <a:cs typeface="Arial" panose="020B0604020202020204" pitchFamily="34" charset="0"/>
              </a:rPr>
              <a:t>Examples of remuneration are</a:t>
            </a:r>
            <a:r>
              <a:rPr lang="en-US" sz="1400" dirty="0" smtClean="0">
                <a:solidFill>
                  <a:schemeClr val="accent6"/>
                </a:solidFill>
                <a:latin typeface="Arial" panose="020B0604020202020204" pitchFamily="34" charset="0"/>
                <a:cs typeface="Arial" panose="020B0604020202020204" pitchFamily="34" charset="0"/>
              </a:rPr>
              <a:t>:</a:t>
            </a:r>
            <a:endParaRPr lang="en-US" sz="1400" dirty="0">
              <a:solidFill>
                <a:schemeClr val="accent6"/>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Waivers of copayments and deductible amounts</a:t>
            </a:r>
          </a:p>
          <a:p>
            <a:pPr marL="628650" lvl="1"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Providing items or services for free or for other than fair market value</a:t>
            </a:r>
          </a:p>
          <a:p>
            <a:pPr marL="628650" lvl="1"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Providing gifts of more than nominal value</a:t>
            </a:r>
          </a:p>
          <a:p>
            <a:r>
              <a:rPr lang="en-US" sz="1400" dirty="0">
                <a:solidFill>
                  <a:schemeClr val="accent6"/>
                </a:solidFill>
                <a:latin typeface="Arial" panose="020B0604020202020204" pitchFamily="34" charset="0"/>
                <a:cs typeface="Arial" panose="020B0604020202020204" pitchFamily="34" charset="0"/>
              </a:rPr>
              <a:t> </a:t>
            </a:r>
          </a:p>
          <a:p>
            <a:r>
              <a:rPr lang="en-US" sz="1400" dirty="0">
                <a:solidFill>
                  <a:schemeClr val="accent6"/>
                </a:solidFill>
                <a:latin typeface="Arial" panose="020B0604020202020204" pitchFamily="34" charset="0"/>
                <a:cs typeface="Arial" panose="020B0604020202020204" pitchFamily="34" charset="0"/>
              </a:rPr>
              <a:t>King’s Daughters has a financial assistance policy which defines the process and procedures for patients without the means to pay for services to obtain </a:t>
            </a:r>
            <a:r>
              <a:rPr lang="en-US" sz="1400" dirty="0" smtClean="0">
                <a:solidFill>
                  <a:schemeClr val="accent6"/>
                </a:solidFill>
                <a:latin typeface="Arial" panose="020B0604020202020204" pitchFamily="34" charset="0"/>
                <a:cs typeface="Arial" panose="020B0604020202020204" pitchFamily="34" charset="0"/>
              </a:rPr>
              <a:t>assistance.  Applications </a:t>
            </a:r>
            <a:r>
              <a:rPr lang="en-US" sz="1400" dirty="0">
                <a:solidFill>
                  <a:schemeClr val="accent6"/>
                </a:solidFill>
                <a:latin typeface="Arial" panose="020B0604020202020204" pitchFamily="34" charset="0"/>
                <a:cs typeface="Arial" panose="020B0604020202020204" pitchFamily="34" charset="0"/>
              </a:rPr>
              <a:t>for financial assistance may be </a:t>
            </a:r>
            <a:r>
              <a:rPr lang="en-US" sz="1400" dirty="0" smtClean="0">
                <a:solidFill>
                  <a:schemeClr val="accent6"/>
                </a:solidFill>
                <a:latin typeface="Arial" panose="020B0604020202020204" pitchFamily="34" charset="0"/>
                <a:cs typeface="Arial" panose="020B0604020202020204" pitchFamily="34" charset="0"/>
              </a:rPr>
              <a:t>obtained:</a:t>
            </a:r>
          </a:p>
          <a:p>
            <a:pPr marL="628650" lvl="1"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Health System’s website at </a:t>
            </a:r>
            <a:r>
              <a:rPr lang="en-US" sz="1400" u="sng" dirty="0">
                <a:solidFill>
                  <a:schemeClr val="accent6"/>
                </a:solidFill>
                <a:latin typeface="Arial" panose="020B0604020202020204" pitchFamily="34" charset="0"/>
                <a:cs typeface="Arial" panose="020B0604020202020204" pitchFamily="34" charset="0"/>
                <a:hlinkClick r:id="rId3"/>
              </a:rPr>
              <a:t>www.kingsdaughtershealth.com</a:t>
            </a:r>
            <a:r>
              <a:rPr lang="en-US" sz="1400" dirty="0">
                <a:solidFill>
                  <a:schemeClr val="accent6"/>
                </a:solidFill>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1400" dirty="0" smtClean="0">
                <a:solidFill>
                  <a:schemeClr val="accent6"/>
                </a:solidFill>
                <a:latin typeface="Arial" panose="020B0604020202020204" pitchFamily="34" charset="0"/>
                <a:cs typeface="Arial" panose="020B0604020202020204" pitchFamily="34" charset="0"/>
              </a:rPr>
              <a:t>E-mailing </a:t>
            </a:r>
            <a:r>
              <a:rPr lang="en-US" sz="1400" dirty="0">
                <a:solidFill>
                  <a:schemeClr val="accent6"/>
                </a:solidFill>
                <a:latin typeface="Arial" panose="020B0604020202020204" pitchFamily="34" charset="0"/>
                <a:cs typeface="Arial" panose="020B0604020202020204" pitchFamily="34" charset="0"/>
              </a:rPr>
              <a:t>the Financial Resource Center (FRC) team at </a:t>
            </a:r>
            <a:r>
              <a:rPr lang="en-US" sz="1400" u="sng" dirty="0">
                <a:solidFill>
                  <a:schemeClr val="accent6"/>
                </a:solidFill>
                <a:latin typeface="Arial" panose="020B0604020202020204" pitchFamily="34" charset="0"/>
                <a:cs typeface="Arial" panose="020B0604020202020204" pitchFamily="34" charset="0"/>
                <a:hlinkClick r:id="rId4"/>
              </a:rPr>
              <a:t>FinancialAssistanceTeam@kdmc.kdhs.us</a:t>
            </a:r>
            <a:r>
              <a:rPr lang="en-US" sz="1400" dirty="0">
                <a:solidFill>
                  <a:schemeClr val="accent6"/>
                </a:solidFill>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Calling the FRC team at (606)408-4118 or (866)408-6466;</a:t>
            </a:r>
          </a:p>
          <a:p>
            <a:pPr marL="628650" lvl="1"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Sending a fax to (606)408-6917; or</a:t>
            </a:r>
          </a:p>
          <a:p>
            <a:pPr marL="628650" lvl="1" indent="-171450">
              <a:buFont typeface="Arial" panose="020B0604020202020204" pitchFamily="34" charset="0"/>
              <a:buChar char="•"/>
            </a:pPr>
            <a:r>
              <a:rPr lang="en-US" sz="1400" dirty="0">
                <a:solidFill>
                  <a:schemeClr val="accent6"/>
                </a:solidFill>
                <a:latin typeface="Arial" panose="020B0604020202020204" pitchFamily="34" charset="0"/>
                <a:cs typeface="Arial" panose="020B0604020202020204" pitchFamily="34" charset="0"/>
              </a:rPr>
              <a:t>Mailing a request to the FRC team at:</a:t>
            </a:r>
          </a:p>
          <a:p>
            <a:r>
              <a:rPr lang="en-US" sz="1400" dirty="0">
                <a:solidFill>
                  <a:schemeClr val="accent6"/>
                </a:solidFill>
                <a:latin typeface="Arial" panose="020B0604020202020204" pitchFamily="34" charset="0"/>
                <a:cs typeface="Arial" panose="020B0604020202020204" pitchFamily="34" charset="0"/>
              </a:rPr>
              <a:t> </a:t>
            </a:r>
          </a:p>
          <a:p>
            <a:r>
              <a:rPr lang="en-US" sz="1400" dirty="0" smtClean="0">
                <a:solidFill>
                  <a:schemeClr val="accent6"/>
                </a:solidFill>
                <a:latin typeface="Arial" panose="020B0604020202020204" pitchFamily="34" charset="0"/>
                <a:cs typeface="Arial" panose="020B0604020202020204" pitchFamily="34" charset="0"/>
              </a:rPr>
              <a:t>		King’s </a:t>
            </a:r>
            <a:r>
              <a:rPr lang="en-US" sz="1400" dirty="0">
                <a:solidFill>
                  <a:schemeClr val="accent6"/>
                </a:solidFill>
                <a:latin typeface="Arial" panose="020B0604020202020204" pitchFamily="34" charset="0"/>
                <a:cs typeface="Arial" panose="020B0604020202020204" pitchFamily="34" charset="0"/>
              </a:rPr>
              <a:t>Daughters Health System</a:t>
            </a:r>
          </a:p>
          <a:p>
            <a:r>
              <a:rPr lang="en-US" sz="1400" dirty="0" smtClean="0">
                <a:solidFill>
                  <a:schemeClr val="accent6"/>
                </a:solidFill>
                <a:latin typeface="Arial" panose="020B0604020202020204" pitchFamily="34" charset="0"/>
                <a:cs typeface="Arial" panose="020B0604020202020204" pitchFamily="34" charset="0"/>
              </a:rPr>
              <a:t>		Attn</a:t>
            </a:r>
            <a:r>
              <a:rPr lang="en-US" sz="1400" dirty="0">
                <a:solidFill>
                  <a:schemeClr val="accent6"/>
                </a:solidFill>
                <a:latin typeface="Arial" panose="020B0604020202020204" pitchFamily="34" charset="0"/>
                <a:cs typeface="Arial" panose="020B0604020202020204" pitchFamily="34" charset="0"/>
              </a:rPr>
              <a:t>:  Financial Resource Center</a:t>
            </a:r>
          </a:p>
          <a:p>
            <a:r>
              <a:rPr lang="en-US" sz="1400" dirty="0" smtClean="0">
                <a:solidFill>
                  <a:schemeClr val="accent6"/>
                </a:solidFill>
                <a:latin typeface="Arial" panose="020B0604020202020204" pitchFamily="34" charset="0"/>
                <a:cs typeface="Arial" panose="020B0604020202020204" pitchFamily="34" charset="0"/>
              </a:rPr>
              <a:t>		P.O</a:t>
            </a:r>
            <a:r>
              <a:rPr lang="en-US" sz="1400" dirty="0">
                <a:solidFill>
                  <a:schemeClr val="accent6"/>
                </a:solidFill>
                <a:latin typeface="Arial" panose="020B0604020202020204" pitchFamily="34" charset="0"/>
                <a:cs typeface="Arial" panose="020B0604020202020204" pitchFamily="34" charset="0"/>
              </a:rPr>
              <a:t>. Box 151</a:t>
            </a:r>
          </a:p>
          <a:p>
            <a:r>
              <a:rPr lang="en-US" sz="1400" dirty="0" smtClean="0">
                <a:solidFill>
                  <a:schemeClr val="accent6"/>
                </a:solidFill>
                <a:latin typeface="Arial" panose="020B0604020202020204" pitchFamily="34" charset="0"/>
                <a:cs typeface="Arial" panose="020B0604020202020204" pitchFamily="34" charset="0"/>
              </a:rPr>
              <a:t>		Ashland</a:t>
            </a:r>
            <a:r>
              <a:rPr lang="en-US" sz="1400" dirty="0">
                <a:solidFill>
                  <a:schemeClr val="accent6"/>
                </a:solidFill>
                <a:latin typeface="Arial" panose="020B0604020202020204" pitchFamily="34" charset="0"/>
                <a:cs typeface="Arial" panose="020B0604020202020204" pitchFamily="34" charset="0"/>
              </a:rPr>
              <a:t>, KY  41105</a:t>
            </a:r>
          </a:p>
          <a:p>
            <a:r>
              <a:rPr lang="en-US" sz="1400" dirty="0">
                <a:solidFill>
                  <a:schemeClr val="accent6"/>
                </a:solidFill>
                <a:latin typeface="Arial" panose="020B0604020202020204" pitchFamily="34" charset="0"/>
                <a:cs typeface="Arial" panose="020B0604020202020204" pitchFamily="34" charset="0"/>
              </a:rPr>
              <a:t> </a:t>
            </a:r>
          </a:p>
          <a:p>
            <a:r>
              <a:rPr lang="en-US" sz="1400" dirty="0">
                <a:solidFill>
                  <a:schemeClr val="accent6"/>
                </a:solidFill>
                <a:latin typeface="Arial" panose="020B0604020202020204" pitchFamily="34" charset="0"/>
                <a:cs typeface="Arial" panose="020B0604020202020204" pitchFamily="34" charset="0"/>
              </a:rPr>
              <a:t>Anyone contacting the Health System’s FRC may request applications be mailed, faxed, or e-mailed to them.</a:t>
            </a:r>
          </a:p>
        </p:txBody>
      </p:sp>
    </p:spTree>
    <p:extLst>
      <p:ext uri="{BB962C8B-B14F-4D97-AF65-F5344CB8AC3E}">
        <p14:creationId xmlns:p14="http://schemas.microsoft.com/office/powerpoint/2010/main" val="362998386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7182" y="914400"/>
            <a:ext cx="7200900" cy="838200"/>
          </a:xfrm>
        </p:spPr>
        <p:txBody>
          <a:bodyPr>
            <a:normAutofit/>
          </a:bodyPr>
          <a:lstStyle/>
          <a:p>
            <a:r>
              <a:rPr lang="en-US" b="1" dirty="0" smtClean="0"/>
              <a:t>Inducements to </a:t>
            </a:r>
            <a:r>
              <a:rPr lang="en-US" b="1" dirty="0"/>
              <a:t>Patients</a:t>
            </a:r>
          </a:p>
        </p:txBody>
      </p:sp>
      <p:sp>
        <p:nvSpPr>
          <p:cNvPr id="2" name="Content Placeholder 1"/>
          <p:cNvSpPr>
            <a:spLocks noGrp="1"/>
          </p:cNvSpPr>
          <p:nvPr>
            <p:ph idx="1"/>
          </p:nvPr>
        </p:nvSpPr>
        <p:spPr>
          <a:xfrm>
            <a:off x="461818" y="1757218"/>
            <a:ext cx="8001000" cy="5029200"/>
          </a:xfrm>
        </p:spPr>
        <p:txBody>
          <a:bodyPr>
            <a:normAutofit/>
          </a:bodyPr>
          <a:lstStyle/>
          <a:p>
            <a:pPr marL="0" indent="0">
              <a:buNone/>
            </a:pPr>
            <a:r>
              <a:rPr lang="en-US" sz="2000" dirty="0" smtClean="0"/>
              <a:t>So how does this apply to team member’s everyday work:</a:t>
            </a:r>
          </a:p>
          <a:p>
            <a:r>
              <a:rPr lang="en-US" sz="2000" dirty="0" smtClean="0"/>
              <a:t>Neither KDHS nor team members are permitted to give cash, either individually or collectively, to patients or families</a:t>
            </a:r>
          </a:p>
          <a:p>
            <a:r>
              <a:rPr lang="en-US" sz="2000" dirty="0" smtClean="0"/>
              <a:t>Social work team can access resources to assist patients in some circumstances</a:t>
            </a:r>
          </a:p>
          <a:p>
            <a:r>
              <a:rPr lang="en-US" sz="2000" dirty="0" smtClean="0"/>
              <a:t>As </a:t>
            </a:r>
            <a:r>
              <a:rPr lang="en-US" sz="2000" dirty="0"/>
              <a:t>part of service recovery, and occasionally through grant funding, KDHS </a:t>
            </a:r>
            <a:r>
              <a:rPr lang="en-US" sz="2000" dirty="0" smtClean="0"/>
              <a:t>provides small amenities </a:t>
            </a:r>
            <a:r>
              <a:rPr lang="en-US" sz="2000" dirty="0"/>
              <a:t>and/or gas cards to patients/families</a:t>
            </a:r>
          </a:p>
          <a:p>
            <a:r>
              <a:rPr lang="en-US" sz="2000" dirty="0" smtClean="0"/>
              <a:t>Gifts </a:t>
            </a:r>
            <a:r>
              <a:rPr lang="en-US" sz="2000" dirty="0"/>
              <a:t>to patients/families </a:t>
            </a:r>
            <a:r>
              <a:rPr lang="en-US" sz="2000" dirty="0" smtClean="0"/>
              <a:t>are limited to a </a:t>
            </a:r>
            <a:r>
              <a:rPr lang="en-US" sz="2000" dirty="0"/>
              <a:t>retail value of </a:t>
            </a:r>
            <a:r>
              <a:rPr lang="en-US" sz="2000" dirty="0" smtClean="0"/>
              <a:t>no more </a:t>
            </a:r>
            <a:r>
              <a:rPr lang="en-US" sz="2000" dirty="0"/>
              <a:t>than $15 individually, and no more than $75 annually per patient</a:t>
            </a:r>
          </a:p>
          <a:p>
            <a:r>
              <a:rPr lang="en-US" sz="2000" dirty="0" smtClean="0"/>
              <a:t>Patient </a:t>
            </a:r>
            <a:r>
              <a:rPr lang="en-US" sz="2000" dirty="0"/>
              <a:t>representative team tracks items provided to patients and families</a:t>
            </a:r>
          </a:p>
          <a:p>
            <a:endParaRPr lang="en-US" sz="2000" dirty="0"/>
          </a:p>
        </p:txBody>
      </p:sp>
    </p:spTree>
    <p:extLst>
      <p:ext uri="{BB962C8B-B14F-4D97-AF65-F5344CB8AC3E}">
        <p14:creationId xmlns:p14="http://schemas.microsoft.com/office/powerpoint/2010/main" val="253328355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715000" cy="914400"/>
          </a:xfrm>
        </p:spPr>
        <p:txBody>
          <a:bodyPr/>
          <a:lstStyle/>
          <a:p>
            <a:r>
              <a:rPr lang="en-US" b="1" dirty="0" smtClean="0"/>
              <a:t>Federal False Claims Act</a:t>
            </a:r>
            <a:endParaRPr lang="en-US" b="1" dirty="0"/>
          </a:p>
        </p:txBody>
      </p:sp>
      <p:sp>
        <p:nvSpPr>
          <p:cNvPr id="3" name="Content Placeholder 2"/>
          <p:cNvSpPr>
            <a:spLocks noGrp="1"/>
          </p:cNvSpPr>
          <p:nvPr>
            <p:ph idx="1"/>
          </p:nvPr>
        </p:nvSpPr>
        <p:spPr>
          <a:xfrm>
            <a:off x="685800" y="1447800"/>
            <a:ext cx="8119872" cy="5257800"/>
          </a:xfrm>
        </p:spPr>
        <p:txBody>
          <a:bodyPr>
            <a:normAutofit fontScale="92500" lnSpcReduction="10000"/>
          </a:bodyPr>
          <a:lstStyle/>
          <a:p>
            <a:endParaRPr lang="en-US" sz="1900" dirty="0" smtClean="0"/>
          </a:p>
          <a:p>
            <a:r>
              <a:rPr lang="en-US" sz="1900" dirty="0" smtClean="0"/>
              <a:t>The False Claims Act (FCA) </a:t>
            </a:r>
            <a:br>
              <a:rPr lang="en-US" sz="1900" dirty="0" smtClean="0"/>
            </a:br>
            <a:r>
              <a:rPr lang="en-US" sz="1900" dirty="0" smtClean="0"/>
              <a:t>is a federal law that imposes </a:t>
            </a:r>
            <a:br>
              <a:rPr lang="en-US" sz="1900" dirty="0" smtClean="0"/>
            </a:br>
            <a:r>
              <a:rPr lang="en-US" sz="1900" dirty="0" smtClean="0"/>
              <a:t>liability on persons and </a:t>
            </a:r>
            <a:br>
              <a:rPr lang="en-US" sz="1900" dirty="0" smtClean="0"/>
            </a:br>
            <a:r>
              <a:rPr lang="en-US" sz="1900" dirty="0" smtClean="0"/>
              <a:t>companies who make false </a:t>
            </a:r>
            <a:br>
              <a:rPr lang="en-US" sz="1900" dirty="0" smtClean="0"/>
            </a:br>
            <a:r>
              <a:rPr lang="en-US" sz="1900" dirty="0" smtClean="0"/>
              <a:t>claims for payment to the </a:t>
            </a:r>
            <a:br>
              <a:rPr lang="en-US" sz="1900" dirty="0" smtClean="0"/>
            </a:br>
            <a:r>
              <a:rPr lang="en-US" sz="1900" dirty="0" smtClean="0"/>
              <a:t>federal government.  </a:t>
            </a:r>
          </a:p>
          <a:p>
            <a:r>
              <a:rPr lang="en-US" sz="1900" dirty="0" smtClean="0"/>
              <a:t>The Health System’s Compliance Program Policy A1, </a:t>
            </a:r>
            <a:r>
              <a:rPr lang="en-US" sz="1900" i="1" dirty="0" smtClean="0"/>
              <a:t>Preventing, Detecting, and Reporting Fraud, Waste and Abuse</a:t>
            </a:r>
            <a:r>
              <a:rPr lang="en-US" sz="1900" dirty="0" smtClean="0"/>
              <a:t>, reiterates the Health System’s commitment to preventing, detecting, reporting and correcting fraud, waste and abuse.</a:t>
            </a:r>
          </a:p>
          <a:p>
            <a:r>
              <a:rPr lang="en-US" sz="1900" dirty="0" smtClean="0"/>
              <a:t>When physicians, hospitals and other health care providers submit claims to government health care programs these important certifications are made:</a:t>
            </a:r>
          </a:p>
          <a:p>
            <a:pPr lvl="1"/>
            <a:r>
              <a:rPr lang="en-US" sz="1900" dirty="0" smtClean="0"/>
              <a:t>the services were medically necessary </a:t>
            </a:r>
          </a:p>
          <a:p>
            <a:pPr lvl="1"/>
            <a:r>
              <a:rPr lang="en-US" sz="1900" dirty="0" smtClean="0"/>
              <a:t>were actually performed, and </a:t>
            </a:r>
          </a:p>
          <a:p>
            <a:pPr lvl="1"/>
            <a:r>
              <a:rPr lang="en-US" sz="1900" dirty="0" smtClean="0"/>
              <a:t>were performed in accordance with all applicable rules and regulations.</a:t>
            </a:r>
            <a:endParaRPr lang="en-US" sz="1900" dirty="0"/>
          </a:p>
        </p:txBody>
      </p:sp>
      <p:pic>
        <p:nvPicPr>
          <p:cNvPr id="4" name="Picture 2" descr="http://www.cochranfirmdc.com/wp-content/uploads/2015/03/false-claims-whistleblower.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1757218"/>
            <a:ext cx="2538523" cy="1819275"/>
          </a:xfrm>
          <a:prstGeom prst="rect">
            <a:avLst/>
          </a:prstGeom>
          <a:noFill/>
          <a:effectLst>
            <a:softEdge rad="6350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083332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200900" cy="685800"/>
          </a:xfrm>
        </p:spPr>
        <p:txBody>
          <a:bodyPr/>
          <a:lstStyle/>
          <a:p>
            <a:r>
              <a:rPr lang="en-US" b="1" dirty="0" smtClean="0"/>
              <a:t>Fraud</a:t>
            </a:r>
            <a:r>
              <a:rPr lang="en-US" b="1" dirty="0"/>
              <a:t>, </a:t>
            </a:r>
            <a:r>
              <a:rPr lang="en-US" b="1" dirty="0" smtClean="0"/>
              <a:t>Waste </a:t>
            </a:r>
            <a:r>
              <a:rPr lang="en-US" b="1" dirty="0"/>
              <a:t>and </a:t>
            </a:r>
            <a:r>
              <a:rPr lang="en-US" b="1" dirty="0" smtClean="0"/>
              <a:t>Abuse</a:t>
            </a:r>
            <a:endParaRPr lang="en-US" b="1" dirty="0"/>
          </a:p>
        </p:txBody>
      </p:sp>
      <p:sp>
        <p:nvSpPr>
          <p:cNvPr id="3" name="Content Placeholder 2"/>
          <p:cNvSpPr>
            <a:spLocks noGrp="1"/>
          </p:cNvSpPr>
          <p:nvPr>
            <p:ph idx="1"/>
          </p:nvPr>
        </p:nvSpPr>
        <p:spPr>
          <a:xfrm>
            <a:off x="457200" y="1750291"/>
            <a:ext cx="7200900" cy="4114800"/>
          </a:xfrm>
        </p:spPr>
        <p:txBody>
          <a:bodyPr>
            <a:noAutofit/>
          </a:bodyPr>
          <a:lstStyle/>
          <a:p>
            <a:r>
              <a:rPr lang="en-US" sz="1400" dirty="0" smtClean="0"/>
              <a:t>King’s Daughters is committed to preventing, detecting, reporting and correcting fraud, waste and abuse</a:t>
            </a:r>
          </a:p>
          <a:p>
            <a:r>
              <a:rPr lang="en-US" sz="1400" dirty="0" smtClean="0"/>
              <a:t>Examples of fraud, waste and abuse can include:</a:t>
            </a:r>
          </a:p>
          <a:p>
            <a:pPr marL="685800" lvl="1"/>
            <a:r>
              <a:rPr lang="en-US" sz="1400" dirty="0" smtClean="0"/>
              <a:t>Misrepresentation of the type or level of service provided;</a:t>
            </a:r>
          </a:p>
          <a:p>
            <a:pPr marL="685800" lvl="1"/>
            <a:r>
              <a:rPr lang="en-US" sz="1400" dirty="0" smtClean="0"/>
              <a:t>Misrepresentation of the individual rendering service;</a:t>
            </a:r>
          </a:p>
          <a:p>
            <a:pPr marL="685800" lvl="1"/>
            <a:r>
              <a:rPr lang="en-US" sz="1400" dirty="0" smtClean="0"/>
              <a:t>Billing for items and services that have not been rendered;</a:t>
            </a:r>
          </a:p>
          <a:p>
            <a:pPr marL="685800" lvl="1"/>
            <a:r>
              <a:rPr lang="en-US" sz="1400" dirty="0" smtClean="0"/>
              <a:t>Billing for services that have not been properly and timely documented;</a:t>
            </a:r>
          </a:p>
          <a:p>
            <a:pPr marL="685800" lvl="1"/>
            <a:r>
              <a:rPr lang="en-US" sz="1400" dirty="0" smtClean="0"/>
              <a:t>Billing for items and services that are not medically necessary;</a:t>
            </a:r>
          </a:p>
          <a:p>
            <a:pPr marL="685800" lvl="1"/>
            <a:r>
              <a:rPr lang="en-US" sz="1400" dirty="0" smtClean="0"/>
              <a:t>Seeking payment or reimbursement for services rendered for procedures that are integral to other procedures performed on the same date of service (unbundling);</a:t>
            </a:r>
          </a:p>
          <a:p>
            <a:pPr marL="685800" lvl="1"/>
            <a:r>
              <a:rPr lang="en-US" sz="1400" dirty="0" smtClean="0"/>
              <a:t>Seeking increased payment or reimbursement for services that are correctly billed at a lower rate (up-coding)</a:t>
            </a:r>
          </a:p>
          <a:p>
            <a:pPr marL="685800" lvl="1"/>
            <a:r>
              <a:rPr lang="en-US" sz="1400" dirty="0" smtClean="0"/>
              <a:t>Misusing codes on a claim; and</a:t>
            </a:r>
          </a:p>
          <a:p>
            <a:pPr marL="685800" lvl="1"/>
            <a:r>
              <a:rPr lang="en-US" sz="1400" dirty="0" smtClean="0"/>
              <a:t>Charging excessively for services or supplies.</a:t>
            </a:r>
          </a:p>
          <a:p>
            <a:endParaRPr lang="en-US" sz="1400" dirty="0"/>
          </a:p>
        </p:txBody>
      </p:sp>
      <p:pic>
        <p:nvPicPr>
          <p:cNvPr id="4" name="Picture 2" descr="http://www.tampalawfirm.com/wp-content/uploads/2014/10/false-claims.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5257800"/>
            <a:ext cx="2684028" cy="137160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1599293"/>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7335431c-8538-4ae9-a3dc-16aa54b3c4b6"/>
  <p:tag name="ARTICULATE_SLIDE_NAV" val="6"/>
</p:tagLst>
</file>

<file path=ppt/tags/tag10.xml><?xml version="1.0" encoding="utf-8"?>
<p:tagLst xmlns:a="http://schemas.openxmlformats.org/drawingml/2006/main" xmlns:r="http://schemas.openxmlformats.org/officeDocument/2006/relationships" xmlns:p="http://schemas.openxmlformats.org/presentationml/2006/main">
  <p:tag name="ANIM_SPRITE_COUNT" val=" 17"/>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aa594a8b-d962-447a-b8c7-0f266454cd29"/>
  <p:tag name="ARTICULATE_SLIDE_PAUSE" val="1"/>
  <p:tag name="ARTICULATE_NAV_LEVEL" val="1"/>
  <p:tag name="ARTICULATE_PLAYLIST_ID" val="-1"/>
  <p:tag name="ARTICULATE_VIEW_MODE" val="1"/>
  <p:tag name="ARTICULATE_LOCK_SLIDE" val="0"/>
  <p:tag name="ARTICULATE_SLIDE_NAV" val="1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86af106d-64df-4ca2-8cbc-442202faa207"/>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ANIM_SPRITE_COUNT" val=" 22"/>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VIEW_MODE" val="1"/>
  <p:tag name="ARTICULATE_LOCK_SLIDE" val="0"/>
  <p:tag name="ARTICULATE_SLIDE_GUID" val="86af106d-64df-4ca2-8cbc-442202faa207"/>
  <p:tag name="ARTICULATE_SLIDE_NAV" val="11"/>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9e12a52-1ea0-44a2-8020-fcd64f9b9dc1"/>
  <p:tag name="ARTICULATE_SLIDE_PAUSE" val="1"/>
  <p:tag name="ARTICULATE_NAV_LEVEL" val="1"/>
  <p:tag name="ARTICULATE_PLAYLIST_ID" val="-1"/>
  <p:tag name="ARTICULATE_VIEW_MODE" val="1"/>
  <p:tag name="ARTICULATE_LOCK_SLIDE" val="0"/>
  <p:tag name="ARTICULATE_SLIDE_NAV" val="17"/>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20003710\AppData\Local\Temp\articulate\presenter\imgtemp\KKjlZS5p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221bd69c-4495-451b-bda3-c55c172faa18"/>
  <p:tag name="ARTICULATE_SLIDE_PAUSE" val="1"/>
  <p:tag name="ARTICULATE_NAV_LEVEL" val="1"/>
  <p:tag name="ARTICULATE_PLAYLIST_ID" val="-1"/>
  <p:tag name="ARTICULATE_VIEW_MODE" val="1"/>
  <p:tag name="ARTICULATE_LOCK_SLIDE" val="0"/>
  <p:tag name="ARTICULATE_SLIDE_NAV" val="18"/>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20003710\AppData\Local\Temp\articulate\presenter\imgtemp\bH1yGqxV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032437a7-c13b-4cf3-bda1-7642a126c4ec"/>
  <p:tag name="ARTICULATE_SLIDE_PAUSE" val="1"/>
  <p:tag name="ARTICULATE_NAV_LEVEL" val="1"/>
  <p:tag name="ARTICULATE_PLAYLIST_ID" val="-1"/>
  <p:tag name="ARTICULATE_VIEW_MODE" val="1"/>
  <p:tag name="ARTICULATE_LOCK_SLIDE" val="0"/>
  <p:tag name="ARTICULATE_SLIDE_NAV" val="24"/>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bdff3d9-28b3-4213-937a-0da3dc94fe93"/>
  <p:tag name="ARTICULATE_SLIDE_PAUSE" val="1"/>
  <p:tag name="ARTICULATE_NAV_LEVEL" val="1"/>
  <p:tag name="ARTICULATE_PLAYLIST_ID" val="-1"/>
  <p:tag name="ARTICULATE_VIEW_MODE" val="1"/>
  <p:tag name="ARTICULATE_LOCK_SLIDE" val="0"/>
  <p:tag name="ARTICULATE_SLIDE_NAV" val="12"/>
</p:tagLst>
</file>

<file path=ppt/theme/theme1.xml><?xml version="1.0" encoding="utf-8"?>
<a:theme xmlns:a="http://schemas.openxmlformats.org/drawingml/2006/main" name="KDMC PowerPoint template LOGO Nov 2013">
  <a:themeElements>
    <a:clrScheme name="">
      <a:dk1>
        <a:srgbClr val="000099"/>
      </a:dk1>
      <a:lt1>
        <a:srgbClr val="FFFFFF"/>
      </a:lt1>
      <a:dk2>
        <a:srgbClr val="000099"/>
      </a:dk2>
      <a:lt2>
        <a:srgbClr val="808080"/>
      </a:lt2>
      <a:accent1>
        <a:srgbClr val="FFFFFF"/>
      </a:accent1>
      <a:accent2>
        <a:srgbClr val="000000"/>
      </a:accent2>
      <a:accent3>
        <a:srgbClr val="FFFFFF"/>
      </a:accent3>
      <a:accent4>
        <a:srgbClr val="000082"/>
      </a:accent4>
      <a:accent5>
        <a:srgbClr val="FFFFFF"/>
      </a:accent5>
      <a:accent6>
        <a:srgbClr val="000000"/>
      </a:accent6>
      <a:hlink>
        <a:srgbClr val="000000"/>
      </a:hlink>
      <a:folHlink>
        <a:srgbClr val="0000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99"/>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99"/>
            </a:solidFill>
            <a:effectLst/>
            <a:latin typeface="Times" pitchFamily="-65"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33CC"/>
        </a:dk1>
        <a:lt1>
          <a:srgbClr val="FFFFFF"/>
        </a:lt1>
        <a:dk2>
          <a:srgbClr val="0033CC"/>
        </a:dk2>
        <a:lt2>
          <a:srgbClr val="808080"/>
        </a:lt2>
        <a:accent1>
          <a:srgbClr val="FFFFFF"/>
        </a:accent1>
        <a:accent2>
          <a:srgbClr val="0033CC"/>
        </a:accent2>
        <a:accent3>
          <a:srgbClr val="FFFFFF"/>
        </a:accent3>
        <a:accent4>
          <a:srgbClr val="002AAE"/>
        </a:accent4>
        <a:accent5>
          <a:srgbClr val="FFFFFF"/>
        </a:accent5>
        <a:accent6>
          <a:srgbClr val="00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KDMC</Template>
  <TotalTime>24651</TotalTime>
  <Words>5447</Words>
  <Application>Microsoft Office PowerPoint</Application>
  <PresentationFormat>On-screen Show (4:3)</PresentationFormat>
  <Paragraphs>402</Paragraphs>
  <Slides>54</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Geneva</vt:lpstr>
      <vt:lpstr>Georgia</vt:lpstr>
      <vt:lpstr>Lucida Grande</vt:lpstr>
      <vt:lpstr>Tahoma</vt:lpstr>
      <vt:lpstr>Times</vt:lpstr>
      <vt:lpstr>Wingdings</vt:lpstr>
      <vt:lpstr>Wingdings 2</vt:lpstr>
      <vt:lpstr>KDMC PowerPoint template LOGO Nov 2013</vt:lpstr>
      <vt:lpstr>General Compliance  Training</vt:lpstr>
      <vt:lpstr>King’s Daughters Commitment</vt:lpstr>
      <vt:lpstr>Seven Elements of the  OIG Model Compliance Program</vt:lpstr>
      <vt:lpstr>Corporate Compliance &amp; Integrity Team </vt:lpstr>
      <vt:lpstr>How do I report suspected compliance violations?</vt:lpstr>
      <vt:lpstr>Inducements to Patients</vt:lpstr>
      <vt:lpstr>Inducements to Patients</vt:lpstr>
      <vt:lpstr>Federal False Claims Act</vt:lpstr>
      <vt:lpstr>Fraud, Waste and Abuse</vt:lpstr>
      <vt:lpstr>How does the Health System prevent  violations of the False Claims Act?</vt:lpstr>
      <vt:lpstr>PowerPoint Presentation</vt:lpstr>
      <vt:lpstr>Medical Necessity  </vt:lpstr>
      <vt:lpstr>PowerPoint Presentation</vt:lpstr>
      <vt:lpstr>PowerPoint Presentation</vt:lpstr>
      <vt:lpstr>National and Local Coverage Determinations </vt:lpstr>
      <vt:lpstr>PowerPoint Presentation</vt:lpstr>
      <vt:lpstr>PowerPoint Presentation</vt:lpstr>
      <vt:lpstr>Notice of Privacy Practice</vt:lpstr>
      <vt:lpstr>Business Associates</vt:lpstr>
      <vt:lpstr> Protecting Patient Information</vt:lpstr>
      <vt:lpstr>Protected Health Information</vt:lpstr>
      <vt:lpstr>PHI Identifiers</vt:lpstr>
      <vt:lpstr>How Can PHI Be Used?</vt:lpstr>
      <vt:lpstr>Privacy Tips  </vt:lpstr>
      <vt:lpstr>PowerPoint Presentation</vt:lpstr>
      <vt:lpstr>Common Breaches</vt:lpstr>
      <vt:lpstr>Why Report Privacy Concerns?</vt:lpstr>
      <vt:lpstr>User Credentials</vt:lpstr>
      <vt:lpstr>Work E-mail Accounts</vt:lpstr>
      <vt:lpstr>Email Security and Protection</vt:lpstr>
      <vt:lpstr>Phishing </vt:lpstr>
      <vt:lpstr>What can you do?</vt:lpstr>
      <vt:lpstr>PowerPoint Presentation</vt:lpstr>
      <vt:lpstr>The Good Healthcare Social Media</vt:lpstr>
      <vt:lpstr>The Bad  Healthcare Social Media</vt:lpstr>
      <vt:lpstr>PowerPoint Presentation</vt:lpstr>
      <vt:lpstr>PowerPoint Presentation</vt:lpstr>
      <vt:lpstr>Code of Conduct</vt:lpstr>
      <vt:lpstr>PowerPoint Presentation</vt:lpstr>
      <vt:lpstr>Gifts and Gratuities</vt:lpstr>
      <vt:lpstr>Gifts to Medical Staff and/or Immediate Family  </vt:lpstr>
      <vt:lpstr>Workplace / Sexual Harassment  policy J(4) </vt:lpstr>
      <vt:lpstr>Workplace / Sexual Harassment  policy J(4) </vt:lpstr>
      <vt:lpstr>Workplace / Sexual Harassment  policy J(4) </vt:lpstr>
      <vt:lpstr>Workplace / Sexual Harassment  policy J(4) </vt:lpstr>
      <vt:lpstr>PowerPoint Presentation</vt:lpstr>
      <vt:lpstr>PowerPoint Presentation</vt:lpstr>
      <vt:lpstr>PowerPoint Presentation</vt:lpstr>
      <vt:lpstr>PowerPoint Presentation</vt:lpstr>
      <vt:lpstr>Government or Accrediting  Agency Contact</vt:lpstr>
      <vt:lpstr>Government or Accrediting  Agency Contact</vt:lpstr>
      <vt:lpstr>How do I report suspected compliance violations?</vt:lpstr>
      <vt:lpstr>In Conclusion</vt:lpstr>
      <vt:lpstr>PowerPoint Presentation</vt:lpstr>
    </vt:vector>
  </TitlesOfParts>
  <Company>King's Daughters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Based Purchasing</dc:title>
  <dc:creator>Mona Thompson</dc:creator>
  <cp:lastModifiedBy>Heather Marcum</cp:lastModifiedBy>
  <cp:revision>504</cp:revision>
  <cp:lastPrinted>2019-09-11T14:36:48Z</cp:lastPrinted>
  <dcterms:created xsi:type="dcterms:W3CDTF">2013-10-21T17:22:18Z</dcterms:created>
  <dcterms:modified xsi:type="dcterms:W3CDTF">2021-04-30T13:29:32Z</dcterms:modified>
</cp:coreProperties>
</file>