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notesMasterIdLst>
    <p:notesMasterId r:id="rId51"/>
  </p:notesMasterIdLst>
  <p:handoutMasterIdLst>
    <p:handoutMasterId r:id="rId52"/>
  </p:handoutMasterIdLst>
  <p:sldIdLst>
    <p:sldId id="802" r:id="rId2"/>
    <p:sldId id="762" r:id="rId3"/>
    <p:sldId id="804" r:id="rId4"/>
    <p:sldId id="765" r:id="rId5"/>
    <p:sldId id="766" r:id="rId6"/>
    <p:sldId id="803" r:id="rId7"/>
    <p:sldId id="767" r:id="rId8"/>
    <p:sldId id="768" r:id="rId9"/>
    <p:sldId id="769" r:id="rId10"/>
    <p:sldId id="770" r:id="rId11"/>
    <p:sldId id="805" r:id="rId12"/>
    <p:sldId id="806" r:id="rId13"/>
    <p:sldId id="771" r:id="rId14"/>
    <p:sldId id="801" r:id="rId15"/>
    <p:sldId id="759" r:id="rId16"/>
    <p:sldId id="725" r:id="rId17"/>
    <p:sldId id="726" r:id="rId18"/>
    <p:sldId id="727" r:id="rId19"/>
    <p:sldId id="733" r:id="rId20"/>
    <p:sldId id="728" r:id="rId21"/>
    <p:sldId id="729" r:id="rId22"/>
    <p:sldId id="735" r:id="rId23"/>
    <p:sldId id="736" r:id="rId24"/>
    <p:sldId id="737" r:id="rId25"/>
    <p:sldId id="738" r:id="rId26"/>
    <p:sldId id="800" r:id="rId27"/>
    <p:sldId id="777" r:id="rId28"/>
    <p:sldId id="779" r:id="rId29"/>
    <p:sldId id="789" r:id="rId30"/>
    <p:sldId id="790" r:id="rId31"/>
    <p:sldId id="791" r:id="rId32"/>
    <p:sldId id="792" r:id="rId33"/>
    <p:sldId id="780" r:id="rId34"/>
    <p:sldId id="781" r:id="rId35"/>
    <p:sldId id="783" r:id="rId36"/>
    <p:sldId id="785" r:id="rId37"/>
    <p:sldId id="797" r:id="rId38"/>
    <p:sldId id="667" r:id="rId39"/>
    <p:sldId id="636" r:id="rId40"/>
    <p:sldId id="685" r:id="rId41"/>
    <p:sldId id="693" r:id="rId42"/>
    <p:sldId id="743" r:id="rId43"/>
    <p:sldId id="700" r:id="rId44"/>
    <p:sldId id="745" r:id="rId45"/>
    <p:sldId id="694" r:id="rId46"/>
    <p:sldId id="696" r:id="rId47"/>
    <p:sldId id="697" r:id="rId48"/>
    <p:sldId id="740" r:id="rId49"/>
    <p:sldId id="703" r:id="rId50"/>
  </p:sldIdLst>
  <p:sldSz cx="9144000" cy="6858000" type="letter"/>
  <p:notesSz cx="6950075" cy="9236075"/>
  <p:custDataLst>
    <p:tags r:id="rId53"/>
  </p:custDataLst>
  <p:defaultTextStyle>
    <a:defPPr>
      <a:defRPr lang="en-US"/>
    </a:defPPr>
    <a:lvl1pPr algn="l" rtl="0" fontAlgn="base">
      <a:spcBef>
        <a:spcPct val="0"/>
      </a:spcBef>
      <a:spcAft>
        <a:spcPct val="0"/>
      </a:spcAft>
      <a:defRPr sz="2400" kern="1200">
        <a:solidFill>
          <a:srgbClr val="000099"/>
        </a:solidFill>
        <a:latin typeface="Times" pitchFamily="2" charset="0"/>
        <a:ea typeface="ＭＳ Ｐゴシック" pitchFamily="2" charset="-128"/>
        <a:cs typeface="+mn-cs"/>
      </a:defRPr>
    </a:lvl1pPr>
    <a:lvl2pPr marL="457200" algn="l" rtl="0" fontAlgn="base">
      <a:spcBef>
        <a:spcPct val="0"/>
      </a:spcBef>
      <a:spcAft>
        <a:spcPct val="0"/>
      </a:spcAft>
      <a:defRPr sz="2400" kern="1200">
        <a:solidFill>
          <a:srgbClr val="000099"/>
        </a:solidFill>
        <a:latin typeface="Times" pitchFamily="2" charset="0"/>
        <a:ea typeface="ＭＳ Ｐゴシック" pitchFamily="2" charset="-128"/>
        <a:cs typeface="+mn-cs"/>
      </a:defRPr>
    </a:lvl2pPr>
    <a:lvl3pPr marL="914400" algn="l" rtl="0" fontAlgn="base">
      <a:spcBef>
        <a:spcPct val="0"/>
      </a:spcBef>
      <a:spcAft>
        <a:spcPct val="0"/>
      </a:spcAft>
      <a:defRPr sz="2400" kern="1200">
        <a:solidFill>
          <a:srgbClr val="000099"/>
        </a:solidFill>
        <a:latin typeface="Times" pitchFamily="2" charset="0"/>
        <a:ea typeface="ＭＳ Ｐゴシック" pitchFamily="2" charset="-128"/>
        <a:cs typeface="+mn-cs"/>
      </a:defRPr>
    </a:lvl3pPr>
    <a:lvl4pPr marL="1371600" algn="l" rtl="0" fontAlgn="base">
      <a:spcBef>
        <a:spcPct val="0"/>
      </a:spcBef>
      <a:spcAft>
        <a:spcPct val="0"/>
      </a:spcAft>
      <a:defRPr sz="2400" kern="1200">
        <a:solidFill>
          <a:srgbClr val="000099"/>
        </a:solidFill>
        <a:latin typeface="Times" pitchFamily="2" charset="0"/>
        <a:ea typeface="ＭＳ Ｐゴシック" pitchFamily="2" charset="-128"/>
        <a:cs typeface="+mn-cs"/>
      </a:defRPr>
    </a:lvl4pPr>
    <a:lvl5pPr marL="1828800" algn="l" rtl="0" fontAlgn="base">
      <a:spcBef>
        <a:spcPct val="0"/>
      </a:spcBef>
      <a:spcAft>
        <a:spcPct val="0"/>
      </a:spcAft>
      <a:defRPr sz="2400" kern="1200">
        <a:solidFill>
          <a:srgbClr val="000099"/>
        </a:solidFill>
        <a:latin typeface="Times" pitchFamily="2" charset="0"/>
        <a:ea typeface="ＭＳ Ｐゴシック" pitchFamily="2" charset="-128"/>
        <a:cs typeface="+mn-cs"/>
      </a:defRPr>
    </a:lvl5pPr>
    <a:lvl6pPr marL="2286000" algn="l" defTabSz="914400" rtl="0" eaLnBrk="1" latinLnBrk="0" hangingPunct="1">
      <a:defRPr sz="2400" kern="1200">
        <a:solidFill>
          <a:srgbClr val="000099"/>
        </a:solidFill>
        <a:latin typeface="Times" pitchFamily="2" charset="0"/>
        <a:ea typeface="ＭＳ Ｐゴシック" pitchFamily="2" charset="-128"/>
        <a:cs typeface="+mn-cs"/>
      </a:defRPr>
    </a:lvl6pPr>
    <a:lvl7pPr marL="2743200" algn="l" defTabSz="914400" rtl="0" eaLnBrk="1" latinLnBrk="0" hangingPunct="1">
      <a:defRPr sz="2400" kern="1200">
        <a:solidFill>
          <a:srgbClr val="000099"/>
        </a:solidFill>
        <a:latin typeface="Times" pitchFamily="2" charset="0"/>
        <a:ea typeface="ＭＳ Ｐゴシック" pitchFamily="2" charset="-128"/>
        <a:cs typeface="+mn-cs"/>
      </a:defRPr>
    </a:lvl7pPr>
    <a:lvl8pPr marL="3200400" algn="l" defTabSz="914400" rtl="0" eaLnBrk="1" latinLnBrk="0" hangingPunct="1">
      <a:defRPr sz="2400" kern="1200">
        <a:solidFill>
          <a:srgbClr val="000099"/>
        </a:solidFill>
        <a:latin typeface="Times" pitchFamily="2" charset="0"/>
        <a:ea typeface="ＭＳ Ｐゴシック" pitchFamily="2" charset="-128"/>
        <a:cs typeface="+mn-cs"/>
      </a:defRPr>
    </a:lvl8pPr>
    <a:lvl9pPr marL="3657600" algn="l" defTabSz="914400" rtl="0" eaLnBrk="1" latinLnBrk="0" hangingPunct="1">
      <a:defRPr sz="2400" kern="1200">
        <a:solidFill>
          <a:srgbClr val="000099"/>
        </a:solidFill>
        <a:latin typeface="Times" pitchFamily="2" charset="0"/>
        <a:ea typeface="ＭＳ Ｐゴシック" pitchFamily="2" charset="-128"/>
        <a:cs typeface="+mn-cs"/>
      </a:defRPr>
    </a:lvl9pPr>
  </p:defaultTextStyle>
  <p:extLst>
    <p:ext uri="{521415D9-36F7-43E2-AB2F-B90AF26B5E84}">
      <p14:sectionLst xmlns:p14="http://schemas.microsoft.com/office/powerpoint/2010/main">
        <p14:section name="Default Section" id="{B4AF7593-3C07-411E-A976-99A054CFBE96}">
          <p14:sldIdLst>
            <p14:sldId id="802"/>
            <p14:sldId id="762"/>
            <p14:sldId id="804"/>
            <p14:sldId id="765"/>
            <p14:sldId id="766"/>
            <p14:sldId id="803"/>
            <p14:sldId id="767"/>
            <p14:sldId id="768"/>
            <p14:sldId id="769"/>
            <p14:sldId id="770"/>
            <p14:sldId id="805"/>
            <p14:sldId id="806"/>
            <p14:sldId id="771"/>
            <p14:sldId id="801"/>
            <p14:sldId id="759"/>
            <p14:sldId id="725"/>
            <p14:sldId id="726"/>
            <p14:sldId id="727"/>
            <p14:sldId id="733"/>
            <p14:sldId id="728"/>
            <p14:sldId id="729"/>
            <p14:sldId id="735"/>
            <p14:sldId id="736"/>
            <p14:sldId id="737"/>
            <p14:sldId id="738"/>
            <p14:sldId id="800"/>
            <p14:sldId id="777"/>
            <p14:sldId id="779"/>
            <p14:sldId id="789"/>
            <p14:sldId id="790"/>
            <p14:sldId id="791"/>
            <p14:sldId id="792"/>
            <p14:sldId id="780"/>
            <p14:sldId id="781"/>
            <p14:sldId id="783"/>
            <p14:sldId id="785"/>
            <p14:sldId id="797"/>
            <p14:sldId id="667"/>
            <p14:sldId id="636"/>
            <p14:sldId id="685"/>
            <p14:sldId id="693"/>
            <p14:sldId id="743"/>
            <p14:sldId id="700"/>
            <p14:sldId id="745"/>
            <p14:sldId id="694"/>
            <p14:sldId id="696"/>
            <p14:sldId id="697"/>
            <p14:sldId id="740"/>
            <p14:sldId id="703"/>
          </p14:sldIdLst>
        </p14:section>
        <p14:section name="Untitled Section" id="{BD6D082E-24BC-49C6-8486-5611BC73F97C}">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3CC"/>
    <a:srgbClr val="000080"/>
    <a:srgbClr val="FF0000"/>
    <a:srgbClr val="8B7A6F"/>
    <a:srgbClr val="F7F7F7"/>
    <a:srgbClr val="FF33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524" autoAdjust="0"/>
    <p:restoredTop sz="94707" autoAdjust="0"/>
  </p:normalViewPr>
  <p:slideViewPr>
    <p:cSldViewPr>
      <p:cViewPr varScale="1">
        <p:scale>
          <a:sx n="73" d="100"/>
          <a:sy n="73" d="100"/>
        </p:scale>
        <p:origin x="870" y="6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image" Target="../media/image3.jpg"/><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image" Target="../media/image3.jpg"/><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AB7D60-0EB3-49E3-A414-606052778133}" type="doc">
      <dgm:prSet loTypeId="urn:microsoft.com/office/officeart/2005/8/layout/pList2" loCatId="list" qsTypeId="urn:microsoft.com/office/officeart/2005/8/quickstyle/simple1" qsCatId="simple" csTypeId="urn:microsoft.com/office/officeart/2005/8/colors/accent1_2" csCatId="accent1" phldr="1"/>
      <dgm:spPr/>
    </dgm:pt>
    <dgm:pt modelId="{F61C9085-7733-47E2-95E7-060989AB0DA7}">
      <dgm:prSet phldrT="[Text]"/>
      <dgm:spPr>
        <a:xfrm rot="10800000">
          <a:off x="228605" y="1447804"/>
          <a:ext cx="1053715" cy="1788160"/>
        </a:xfrm>
        <a:solidFill>
          <a:srgbClr val="4F81BD">
            <a:hueOff val="0"/>
            <a:satOff val="0"/>
            <a:lumOff val="0"/>
            <a:alphaOff val="0"/>
          </a:srgbClr>
        </a:solidFill>
        <a:ln w="11429" cap="flat" cmpd="sng" algn="ctr">
          <a:solidFill>
            <a:sysClr val="window" lastClr="FFFFFF">
              <a:hueOff val="0"/>
              <a:satOff val="0"/>
              <a:lumOff val="0"/>
              <a:alphaOff val="0"/>
            </a:sysClr>
          </a:solidFill>
          <a:prstDash val="sysDash"/>
        </a:ln>
        <a:effectLst/>
      </dgm:spPr>
      <dgm:t>
        <a:bodyPr/>
        <a:lstStyle/>
        <a:p>
          <a:r>
            <a:rPr lang="en-US" dirty="0" smtClean="0">
              <a:solidFill>
                <a:sysClr val="window" lastClr="FFFFFF"/>
              </a:solidFill>
              <a:latin typeface="Georgia"/>
              <a:ea typeface="+mn-ea"/>
              <a:cs typeface="+mn-cs"/>
            </a:rPr>
            <a:t>Policies and Procedures	</a:t>
          </a:r>
          <a:endParaRPr lang="en-US" dirty="0">
            <a:solidFill>
              <a:sysClr val="window" lastClr="FFFFFF"/>
            </a:solidFill>
            <a:latin typeface="Georgia"/>
            <a:ea typeface="+mn-ea"/>
            <a:cs typeface="+mn-cs"/>
          </a:endParaRPr>
        </a:p>
      </dgm:t>
    </dgm:pt>
    <dgm:pt modelId="{1944C20A-56EF-4424-8A39-0AEE2FA4D515}" type="parTrans" cxnId="{DD1296A5-2D16-4CC6-A670-2CB3505AF842}">
      <dgm:prSet/>
      <dgm:spPr/>
      <dgm:t>
        <a:bodyPr/>
        <a:lstStyle/>
        <a:p>
          <a:endParaRPr lang="en-US"/>
        </a:p>
      </dgm:t>
    </dgm:pt>
    <dgm:pt modelId="{272D089E-73BC-4303-8C92-74E97AB7B5C0}" type="sibTrans" cxnId="{DD1296A5-2D16-4CC6-A670-2CB3505AF842}">
      <dgm:prSet/>
      <dgm:spPr/>
      <dgm:t>
        <a:bodyPr/>
        <a:lstStyle/>
        <a:p>
          <a:endParaRPr lang="en-US"/>
        </a:p>
      </dgm:t>
    </dgm:pt>
    <dgm:pt modelId="{58AFBA7D-C0C0-4ECB-8C58-D42F094F5603}">
      <dgm:prSet phldrT="[Text]"/>
      <dgm:spPr>
        <a:xfrm rot="10800000">
          <a:off x="1422169" y="1463040"/>
          <a:ext cx="1053715" cy="1788160"/>
        </a:xfrm>
        <a:solidFill>
          <a:srgbClr val="4F81BD">
            <a:hueOff val="0"/>
            <a:satOff val="0"/>
            <a:lumOff val="0"/>
            <a:alphaOff val="0"/>
          </a:srgbClr>
        </a:solidFill>
        <a:ln w="11429" cap="flat" cmpd="sng" algn="ctr">
          <a:solidFill>
            <a:sysClr val="window" lastClr="FFFFFF">
              <a:hueOff val="0"/>
              <a:satOff val="0"/>
              <a:lumOff val="0"/>
              <a:alphaOff val="0"/>
            </a:sysClr>
          </a:solidFill>
          <a:prstDash val="sysDash"/>
        </a:ln>
        <a:effectLst/>
      </dgm:spPr>
      <dgm:t>
        <a:bodyPr/>
        <a:lstStyle/>
        <a:p>
          <a:r>
            <a:rPr lang="en-US" dirty="0" smtClean="0">
              <a:solidFill>
                <a:sysClr val="window" lastClr="FFFFFF"/>
              </a:solidFill>
              <a:latin typeface="Georgia"/>
              <a:ea typeface="+mn-ea"/>
              <a:cs typeface="+mn-cs"/>
            </a:rPr>
            <a:t>Compliance Officer and Compliance Oversight	</a:t>
          </a:r>
          <a:endParaRPr lang="en-US" dirty="0">
            <a:solidFill>
              <a:sysClr val="window" lastClr="FFFFFF"/>
            </a:solidFill>
            <a:latin typeface="Georgia"/>
            <a:ea typeface="+mn-ea"/>
            <a:cs typeface="+mn-cs"/>
          </a:endParaRPr>
        </a:p>
      </dgm:t>
    </dgm:pt>
    <dgm:pt modelId="{B211E10F-596A-4596-A1F9-B7123049637C}" type="parTrans" cxnId="{E33295EE-0950-4491-BE60-7573079D1B8F}">
      <dgm:prSet/>
      <dgm:spPr/>
      <dgm:t>
        <a:bodyPr/>
        <a:lstStyle/>
        <a:p>
          <a:endParaRPr lang="en-US"/>
        </a:p>
      </dgm:t>
    </dgm:pt>
    <dgm:pt modelId="{FA00AB2E-4453-497C-8DA7-37C60CF74212}" type="sibTrans" cxnId="{E33295EE-0950-4491-BE60-7573079D1B8F}">
      <dgm:prSet/>
      <dgm:spPr/>
      <dgm:t>
        <a:bodyPr/>
        <a:lstStyle/>
        <a:p>
          <a:endParaRPr lang="en-US"/>
        </a:p>
      </dgm:t>
    </dgm:pt>
    <dgm:pt modelId="{318222A9-4FF7-4446-9F3D-107C143061DF}">
      <dgm:prSet phldrT="[Text]"/>
      <dgm:spPr>
        <a:xfrm rot="10800000">
          <a:off x="2581255" y="1463040"/>
          <a:ext cx="1053715" cy="1788160"/>
        </a:xfrm>
        <a:solidFill>
          <a:srgbClr val="4F81BD">
            <a:hueOff val="0"/>
            <a:satOff val="0"/>
            <a:lumOff val="0"/>
            <a:alphaOff val="0"/>
          </a:srgbClr>
        </a:solidFill>
        <a:ln w="11429" cap="flat" cmpd="sng" algn="ctr">
          <a:solidFill>
            <a:sysClr val="window" lastClr="FFFFFF">
              <a:hueOff val="0"/>
              <a:satOff val="0"/>
              <a:lumOff val="0"/>
              <a:alphaOff val="0"/>
            </a:sysClr>
          </a:solidFill>
          <a:prstDash val="sysDash"/>
        </a:ln>
        <a:effectLst/>
      </dgm:spPr>
      <dgm:t>
        <a:bodyPr/>
        <a:lstStyle/>
        <a:p>
          <a:r>
            <a:rPr lang="en-US" dirty="0" smtClean="0">
              <a:solidFill>
                <a:sysClr val="window" lastClr="FFFFFF"/>
              </a:solidFill>
              <a:latin typeface="Georgia"/>
              <a:ea typeface="+mn-ea"/>
              <a:cs typeface="+mn-cs"/>
            </a:rPr>
            <a:t>Screening Employees, Contractors, Physicians, Board Members</a:t>
          </a:r>
          <a:endParaRPr lang="en-US" dirty="0">
            <a:solidFill>
              <a:sysClr val="window" lastClr="FFFFFF"/>
            </a:solidFill>
            <a:latin typeface="Georgia"/>
            <a:ea typeface="+mn-ea"/>
            <a:cs typeface="+mn-cs"/>
          </a:endParaRPr>
        </a:p>
      </dgm:t>
    </dgm:pt>
    <dgm:pt modelId="{2E66C31B-076E-478F-9C85-C31405532289}" type="parTrans" cxnId="{5C0B4B4D-6D01-44A8-85A6-3F19AC09D19E}">
      <dgm:prSet/>
      <dgm:spPr/>
      <dgm:t>
        <a:bodyPr/>
        <a:lstStyle/>
        <a:p>
          <a:endParaRPr lang="en-US"/>
        </a:p>
      </dgm:t>
    </dgm:pt>
    <dgm:pt modelId="{7C057329-5E53-4CD3-82FE-DF4E80F62A74}" type="sibTrans" cxnId="{5C0B4B4D-6D01-44A8-85A6-3F19AC09D19E}">
      <dgm:prSet/>
      <dgm:spPr/>
      <dgm:t>
        <a:bodyPr/>
        <a:lstStyle/>
        <a:p>
          <a:endParaRPr lang="en-US"/>
        </a:p>
      </dgm:t>
    </dgm:pt>
    <dgm:pt modelId="{F6FABBA8-15A4-4FBA-86D6-D81039B094FC}">
      <dgm:prSet/>
      <dgm:spPr>
        <a:xfrm rot="10800000">
          <a:off x="3740342" y="1463040"/>
          <a:ext cx="1053715" cy="1788160"/>
        </a:xfrm>
        <a:solidFill>
          <a:srgbClr val="4F81BD">
            <a:hueOff val="0"/>
            <a:satOff val="0"/>
            <a:lumOff val="0"/>
            <a:alphaOff val="0"/>
          </a:srgbClr>
        </a:solidFill>
        <a:ln w="11429" cap="flat" cmpd="sng" algn="ctr">
          <a:solidFill>
            <a:sysClr val="window" lastClr="FFFFFF">
              <a:hueOff val="0"/>
              <a:satOff val="0"/>
              <a:lumOff val="0"/>
              <a:alphaOff val="0"/>
            </a:sysClr>
          </a:solidFill>
          <a:prstDash val="sysDash"/>
        </a:ln>
        <a:effectLst/>
      </dgm:spPr>
      <dgm:t>
        <a:bodyPr/>
        <a:lstStyle/>
        <a:p>
          <a:r>
            <a:rPr lang="en-US" dirty="0" smtClean="0">
              <a:solidFill>
                <a:sysClr val="window" lastClr="FFFFFF"/>
              </a:solidFill>
              <a:latin typeface="Georgia"/>
              <a:ea typeface="+mn-ea"/>
              <a:cs typeface="+mn-cs"/>
            </a:rPr>
            <a:t>Education</a:t>
          </a:r>
          <a:endParaRPr lang="en-US" dirty="0">
            <a:solidFill>
              <a:sysClr val="window" lastClr="FFFFFF"/>
            </a:solidFill>
            <a:latin typeface="Georgia"/>
            <a:ea typeface="+mn-ea"/>
            <a:cs typeface="+mn-cs"/>
          </a:endParaRPr>
        </a:p>
      </dgm:t>
    </dgm:pt>
    <dgm:pt modelId="{279CC81D-017A-4C3B-B339-2D6C4A0E8A14}" type="parTrans" cxnId="{5562A34C-4E9F-443A-92CA-9B0A73E660D1}">
      <dgm:prSet/>
      <dgm:spPr/>
      <dgm:t>
        <a:bodyPr/>
        <a:lstStyle/>
        <a:p>
          <a:endParaRPr lang="en-US"/>
        </a:p>
      </dgm:t>
    </dgm:pt>
    <dgm:pt modelId="{3CFE7963-E9FF-4936-B9EA-D34200188974}" type="sibTrans" cxnId="{5562A34C-4E9F-443A-92CA-9B0A73E660D1}">
      <dgm:prSet/>
      <dgm:spPr/>
      <dgm:t>
        <a:bodyPr/>
        <a:lstStyle/>
        <a:p>
          <a:endParaRPr lang="en-US"/>
        </a:p>
      </dgm:t>
    </dgm:pt>
    <dgm:pt modelId="{0B76211F-1FCE-4769-9D85-C3B37EAC8E22}">
      <dgm:prSet/>
      <dgm:spPr>
        <a:xfrm rot="10800000">
          <a:off x="4899429" y="1463040"/>
          <a:ext cx="1053715" cy="1788160"/>
        </a:xfrm>
        <a:solidFill>
          <a:srgbClr val="4F81BD">
            <a:hueOff val="0"/>
            <a:satOff val="0"/>
            <a:lumOff val="0"/>
            <a:alphaOff val="0"/>
          </a:srgbClr>
        </a:solidFill>
        <a:ln w="11429" cap="flat" cmpd="sng" algn="ctr">
          <a:solidFill>
            <a:sysClr val="window" lastClr="FFFFFF">
              <a:hueOff val="0"/>
              <a:satOff val="0"/>
              <a:lumOff val="0"/>
              <a:alphaOff val="0"/>
            </a:sysClr>
          </a:solidFill>
          <a:prstDash val="sysDash"/>
        </a:ln>
        <a:effectLst/>
      </dgm:spPr>
      <dgm:t>
        <a:bodyPr/>
        <a:lstStyle/>
        <a:p>
          <a:r>
            <a:rPr lang="en-US" dirty="0" smtClean="0">
              <a:solidFill>
                <a:sysClr val="window" lastClr="FFFFFF"/>
              </a:solidFill>
              <a:latin typeface="Georgia"/>
              <a:ea typeface="+mn-ea"/>
              <a:cs typeface="+mn-cs"/>
            </a:rPr>
            <a:t>Auditing and Monitoring</a:t>
          </a:r>
          <a:endParaRPr lang="en-US" dirty="0">
            <a:solidFill>
              <a:sysClr val="window" lastClr="FFFFFF"/>
            </a:solidFill>
            <a:latin typeface="Georgia"/>
            <a:ea typeface="+mn-ea"/>
            <a:cs typeface="+mn-cs"/>
          </a:endParaRPr>
        </a:p>
      </dgm:t>
    </dgm:pt>
    <dgm:pt modelId="{69273010-7F68-4EEA-AB53-2588B34131E6}" type="parTrans" cxnId="{0546446A-749A-4D53-9F4E-1EA0A025115F}">
      <dgm:prSet/>
      <dgm:spPr/>
      <dgm:t>
        <a:bodyPr/>
        <a:lstStyle/>
        <a:p>
          <a:endParaRPr lang="en-US"/>
        </a:p>
      </dgm:t>
    </dgm:pt>
    <dgm:pt modelId="{2DAADB89-0438-4278-9BC4-AB44CCAB6C70}" type="sibTrans" cxnId="{0546446A-749A-4D53-9F4E-1EA0A025115F}">
      <dgm:prSet/>
      <dgm:spPr/>
      <dgm:t>
        <a:bodyPr/>
        <a:lstStyle/>
        <a:p>
          <a:endParaRPr lang="en-US"/>
        </a:p>
      </dgm:t>
    </dgm:pt>
    <dgm:pt modelId="{5E75BE8F-DB02-4235-BD7B-71B44946DD94}">
      <dgm:prSet/>
      <dgm:spPr>
        <a:xfrm rot="10800000">
          <a:off x="6058515" y="1463040"/>
          <a:ext cx="1053715" cy="1788160"/>
        </a:xfrm>
        <a:solidFill>
          <a:srgbClr val="4F81BD">
            <a:hueOff val="0"/>
            <a:satOff val="0"/>
            <a:lumOff val="0"/>
            <a:alphaOff val="0"/>
          </a:srgbClr>
        </a:solidFill>
        <a:ln w="11429" cap="flat" cmpd="sng" algn="ctr">
          <a:solidFill>
            <a:sysClr val="window" lastClr="FFFFFF">
              <a:hueOff val="0"/>
              <a:satOff val="0"/>
              <a:lumOff val="0"/>
              <a:alphaOff val="0"/>
            </a:sysClr>
          </a:solidFill>
          <a:prstDash val="sysDash"/>
        </a:ln>
        <a:effectLst/>
      </dgm:spPr>
      <dgm:t>
        <a:bodyPr/>
        <a:lstStyle/>
        <a:p>
          <a:r>
            <a:rPr lang="en-US" dirty="0" smtClean="0">
              <a:solidFill>
                <a:sysClr val="window" lastClr="FFFFFF"/>
              </a:solidFill>
              <a:latin typeface="Georgia"/>
              <a:ea typeface="+mn-ea"/>
              <a:cs typeface="+mn-cs"/>
            </a:rPr>
            <a:t>Corrective Actions to Identified Problems</a:t>
          </a:r>
          <a:endParaRPr lang="en-US" dirty="0">
            <a:solidFill>
              <a:sysClr val="window" lastClr="FFFFFF"/>
            </a:solidFill>
            <a:latin typeface="Georgia"/>
            <a:ea typeface="+mn-ea"/>
            <a:cs typeface="+mn-cs"/>
          </a:endParaRPr>
        </a:p>
      </dgm:t>
    </dgm:pt>
    <dgm:pt modelId="{9A1BF28B-AEDE-46AE-A9E9-83F81F9109B8}" type="parTrans" cxnId="{5B68A028-B4A5-4223-9013-D87474D73A1F}">
      <dgm:prSet/>
      <dgm:spPr/>
      <dgm:t>
        <a:bodyPr/>
        <a:lstStyle/>
        <a:p>
          <a:endParaRPr lang="en-US"/>
        </a:p>
      </dgm:t>
    </dgm:pt>
    <dgm:pt modelId="{E020ABF5-ED29-4BC5-9753-C93304B9BDC1}" type="sibTrans" cxnId="{5B68A028-B4A5-4223-9013-D87474D73A1F}">
      <dgm:prSet/>
      <dgm:spPr/>
      <dgm:t>
        <a:bodyPr/>
        <a:lstStyle/>
        <a:p>
          <a:endParaRPr lang="en-US"/>
        </a:p>
      </dgm:t>
    </dgm:pt>
    <dgm:pt modelId="{D40F3A41-048A-4ED6-B225-C23A659DEE48}">
      <dgm:prSet/>
      <dgm:spPr>
        <a:xfrm rot="10800000">
          <a:off x="7217602" y="1463040"/>
          <a:ext cx="1053715" cy="1788160"/>
        </a:xfrm>
        <a:solidFill>
          <a:srgbClr val="4F81BD">
            <a:hueOff val="0"/>
            <a:satOff val="0"/>
            <a:lumOff val="0"/>
            <a:alphaOff val="0"/>
          </a:srgbClr>
        </a:solidFill>
        <a:ln w="11429" cap="flat" cmpd="sng" algn="ctr">
          <a:solidFill>
            <a:sysClr val="window" lastClr="FFFFFF">
              <a:hueOff val="0"/>
              <a:satOff val="0"/>
              <a:lumOff val="0"/>
              <a:alphaOff val="0"/>
            </a:sysClr>
          </a:solidFill>
          <a:prstDash val="sysDash"/>
        </a:ln>
        <a:effectLst/>
      </dgm:spPr>
      <dgm:t>
        <a:bodyPr/>
        <a:lstStyle/>
        <a:p>
          <a:r>
            <a:rPr lang="en-US" dirty="0" smtClean="0">
              <a:solidFill>
                <a:sysClr val="window" lastClr="FFFFFF"/>
              </a:solidFill>
              <a:latin typeface="Georgia"/>
              <a:ea typeface="+mn-ea"/>
              <a:cs typeface="+mn-cs"/>
            </a:rPr>
            <a:t>Enforcement of Violations</a:t>
          </a:r>
          <a:endParaRPr lang="en-US" dirty="0">
            <a:solidFill>
              <a:sysClr val="window" lastClr="FFFFFF"/>
            </a:solidFill>
            <a:latin typeface="Georgia"/>
            <a:ea typeface="+mn-ea"/>
            <a:cs typeface="+mn-cs"/>
          </a:endParaRPr>
        </a:p>
      </dgm:t>
    </dgm:pt>
    <dgm:pt modelId="{176FC6CF-57A9-471D-96D5-2285451C11C6}" type="parTrans" cxnId="{13CADD86-EF9F-44BC-B5A5-2D4417EE5256}">
      <dgm:prSet/>
      <dgm:spPr/>
      <dgm:t>
        <a:bodyPr/>
        <a:lstStyle/>
        <a:p>
          <a:endParaRPr lang="en-US"/>
        </a:p>
      </dgm:t>
    </dgm:pt>
    <dgm:pt modelId="{976405AD-AACC-4A4C-A40F-D9AEF0C75593}" type="sibTrans" cxnId="{13CADD86-EF9F-44BC-B5A5-2D4417EE5256}">
      <dgm:prSet/>
      <dgm:spPr/>
      <dgm:t>
        <a:bodyPr/>
        <a:lstStyle/>
        <a:p>
          <a:endParaRPr lang="en-US"/>
        </a:p>
      </dgm:t>
    </dgm:pt>
    <dgm:pt modelId="{492E0F36-C992-49C0-BB1F-646E5513E958}" type="pres">
      <dgm:prSet presAssocID="{8DAB7D60-0EB3-49E3-A414-606052778133}" presName="Name0" presStyleCnt="0">
        <dgm:presLayoutVars>
          <dgm:dir/>
          <dgm:resizeHandles val="exact"/>
        </dgm:presLayoutVars>
      </dgm:prSet>
      <dgm:spPr/>
    </dgm:pt>
    <dgm:pt modelId="{C5634838-1E4B-442D-8D1F-BC6AD660D345}" type="pres">
      <dgm:prSet presAssocID="{8DAB7D60-0EB3-49E3-A414-606052778133}" presName="bkgdShp" presStyleLbl="alignAccFollowNode1" presStyleIdx="0" presStyleCnt="1" custLinFactNeighborX="-741" custLinFactNeighborY="5208"/>
      <dgm:spPr>
        <a:xfrm>
          <a:off x="0" y="76195"/>
          <a:ext cx="8534400" cy="1463040"/>
        </a:xfrm>
        <a:prstGeom prst="roundRect">
          <a:avLst>
            <a:gd name="adj" fmla="val 10000"/>
          </a:avLst>
        </a:prstGeom>
        <a:solidFill>
          <a:srgbClr val="4F81BD">
            <a:alpha val="90000"/>
            <a:tint val="40000"/>
            <a:hueOff val="0"/>
            <a:satOff val="0"/>
            <a:lumOff val="0"/>
            <a:alphaOff val="0"/>
          </a:srgbClr>
        </a:solidFill>
        <a:ln w="11429" cap="flat" cmpd="sng" algn="ctr">
          <a:solidFill>
            <a:srgbClr val="4F81BD">
              <a:alpha val="90000"/>
              <a:tint val="40000"/>
              <a:hueOff val="0"/>
              <a:satOff val="0"/>
              <a:lumOff val="0"/>
              <a:alphaOff val="0"/>
            </a:srgbClr>
          </a:solidFill>
          <a:prstDash val="sysDash"/>
        </a:ln>
        <a:effectLst/>
      </dgm:spPr>
      <dgm:t>
        <a:bodyPr/>
        <a:lstStyle/>
        <a:p>
          <a:endParaRPr lang="en-US"/>
        </a:p>
      </dgm:t>
    </dgm:pt>
    <dgm:pt modelId="{C8EB6D5F-0730-4FEB-A0D4-C7885470368D}" type="pres">
      <dgm:prSet presAssocID="{8DAB7D60-0EB3-49E3-A414-606052778133}" presName="linComp" presStyleCnt="0"/>
      <dgm:spPr/>
    </dgm:pt>
    <dgm:pt modelId="{BAFA9535-E687-456A-8AEF-8C2374ED5DEF}" type="pres">
      <dgm:prSet presAssocID="{F61C9085-7733-47E2-95E7-060989AB0DA7}" presName="compNode" presStyleCnt="0"/>
      <dgm:spPr/>
    </dgm:pt>
    <dgm:pt modelId="{73A7CEC4-084E-4DB3-A384-EC6A240AB4C2}" type="pres">
      <dgm:prSet presAssocID="{F61C9085-7733-47E2-95E7-060989AB0DA7}" presName="node" presStyleLbl="node1" presStyleIdx="0" presStyleCnt="7" custLinFactNeighborX="-3272" custLinFactNeighborY="-852">
        <dgm:presLayoutVars>
          <dgm:bulletEnabled val="1"/>
        </dgm:presLayoutVars>
      </dgm:prSet>
      <dgm:spPr>
        <a:prstGeom prst="round2SameRect">
          <a:avLst>
            <a:gd name="adj1" fmla="val 10500"/>
            <a:gd name="adj2" fmla="val 0"/>
          </a:avLst>
        </a:prstGeom>
      </dgm:spPr>
      <dgm:t>
        <a:bodyPr/>
        <a:lstStyle/>
        <a:p>
          <a:endParaRPr lang="en-US"/>
        </a:p>
      </dgm:t>
    </dgm:pt>
    <dgm:pt modelId="{55EC5733-495C-474E-ABF4-0CD5D9CDA43F}" type="pres">
      <dgm:prSet presAssocID="{F61C9085-7733-47E2-95E7-060989AB0DA7}" presName="invisiNode" presStyleLbl="node1" presStyleIdx="0" presStyleCnt="7"/>
      <dgm:spPr/>
    </dgm:pt>
    <dgm:pt modelId="{838964BC-E300-4630-AF7D-50ABE8D0BBC9}" type="pres">
      <dgm:prSet presAssocID="{F61C9085-7733-47E2-95E7-060989AB0DA7}" presName="imagNode" presStyleLbl="fgImgPlace1" presStyleIdx="0" presStyleCnt="7"/>
      <dgm:spPr>
        <a:xfrm>
          <a:off x="263082" y="195072"/>
          <a:ext cx="1053715" cy="107289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11429" cap="flat" cmpd="sng" algn="ctr">
          <a:solidFill>
            <a:sysClr val="window" lastClr="FFFFFF">
              <a:hueOff val="0"/>
              <a:satOff val="0"/>
              <a:lumOff val="0"/>
              <a:alphaOff val="0"/>
            </a:sysClr>
          </a:solidFill>
          <a:prstDash val="sysDash"/>
        </a:ln>
        <a:effectLst/>
      </dgm:spPr>
      <dgm:t>
        <a:bodyPr/>
        <a:lstStyle/>
        <a:p>
          <a:endParaRPr lang="en-US"/>
        </a:p>
      </dgm:t>
    </dgm:pt>
    <dgm:pt modelId="{312663EF-251D-47E0-9EFD-BE46DC788E08}" type="pres">
      <dgm:prSet presAssocID="{272D089E-73BC-4303-8C92-74E97AB7B5C0}" presName="sibTrans" presStyleLbl="sibTrans2D1" presStyleIdx="0" presStyleCnt="0"/>
      <dgm:spPr/>
      <dgm:t>
        <a:bodyPr/>
        <a:lstStyle/>
        <a:p>
          <a:endParaRPr lang="en-US"/>
        </a:p>
      </dgm:t>
    </dgm:pt>
    <dgm:pt modelId="{4F87AEF6-C1AC-463B-B024-0D87112E369F}" type="pres">
      <dgm:prSet presAssocID="{58AFBA7D-C0C0-4ECB-8C58-D42F094F5603}" presName="compNode" presStyleCnt="0"/>
      <dgm:spPr/>
    </dgm:pt>
    <dgm:pt modelId="{D53A5F0D-F49F-4041-BAC5-D98E0695BA3D}" type="pres">
      <dgm:prSet presAssocID="{58AFBA7D-C0C0-4ECB-8C58-D42F094F5603}" presName="node" presStyleLbl="node1" presStyleIdx="1" presStyleCnt="7">
        <dgm:presLayoutVars>
          <dgm:bulletEnabled val="1"/>
        </dgm:presLayoutVars>
      </dgm:prSet>
      <dgm:spPr>
        <a:prstGeom prst="round2SameRect">
          <a:avLst>
            <a:gd name="adj1" fmla="val 10500"/>
            <a:gd name="adj2" fmla="val 0"/>
          </a:avLst>
        </a:prstGeom>
      </dgm:spPr>
      <dgm:t>
        <a:bodyPr/>
        <a:lstStyle/>
        <a:p>
          <a:endParaRPr lang="en-US"/>
        </a:p>
      </dgm:t>
    </dgm:pt>
    <dgm:pt modelId="{A54CD765-E5D7-463A-ADE8-02087DD836C7}" type="pres">
      <dgm:prSet presAssocID="{58AFBA7D-C0C0-4ECB-8C58-D42F094F5603}" presName="invisiNode" presStyleLbl="node1" presStyleIdx="1" presStyleCnt="7"/>
      <dgm:spPr/>
    </dgm:pt>
    <dgm:pt modelId="{500EC475-96FB-45B4-874E-C4A8749A94E8}" type="pres">
      <dgm:prSet presAssocID="{58AFBA7D-C0C0-4ECB-8C58-D42F094F5603}" presName="imagNode" presStyleLbl="fgImgPlace1" presStyleIdx="1" presStyleCnt="7"/>
      <dgm:spPr>
        <a:xfrm>
          <a:off x="1422169" y="195072"/>
          <a:ext cx="1053715" cy="107289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9000" r="-19000"/>
          </a:stretch>
        </a:blipFill>
        <a:ln w="11429" cap="flat" cmpd="sng" algn="ctr">
          <a:solidFill>
            <a:sysClr val="window" lastClr="FFFFFF">
              <a:hueOff val="0"/>
              <a:satOff val="0"/>
              <a:lumOff val="0"/>
              <a:alphaOff val="0"/>
            </a:sysClr>
          </a:solidFill>
          <a:prstDash val="sysDash"/>
        </a:ln>
        <a:effectLst/>
      </dgm:spPr>
      <dgm:t>
        <a:bodyPr/>
        <a:lstStyle/>
        <a:p>
          <a:endParaRPr lang="en-US"/>
        </a:p>
      </dgm:t>
    </dgm:pt>
    <dgm:pt modelId="{AF061A18-4B5D-47FA-A509-C5290F7D7BAE}" type="pres">
      <dgm:prSet presAssocID="{FA00AB2E-4453-497C-8DA7-37C60CF74212}" presName="sibTrans" presStyleLbl="sibTrans2D1" presStyleIdx="0" presStyleCnt="0"/>
      <dgm:spPr/>
      <dgm:t>
        <a:bodyPr/>
        <a:lstStyle/>
        <a:p>
          <a:endParaRPr lang="en-US"/>
        </a:p>
      </dgm:t>
    </dgm:pt>
    <dgm:pt modelId="{B0C7A1B3-17AA-4C00-A5B7-049B34D4FC23}" type="pres">
      <dgm:prSet presAssocID="{318222A9-4FF7-4446-9F3D-107C143061DF}" presName="compNode" presStyleCnt="0"/>
      <dgm:spPr/>
    </dgm:pt>
    <dgm:pt modelId="{0D3CC4E9-60A6-4789-B20B-7AEA4D0E7DE0}" type="pres">
      <dgm:prSet presAssocID="{318222A9-4FF7-4446-9F3D-107C143061DF}" presName="node" presStyleLbl="node1" presStyleIdx="2" presStyleCnt="7">
        <dgm:presLayoutVars>
          <dgm:bulletEnabled val="1"/>
        </dgm:presLayoutVars>
      </dgm:prSet>
      <dgm:spPr>
        <a:prstGeom prst="round2SameRect">
          <a:avLst>
            <a:gd name="adj1" fmla="val 10500"/>
            <a:gd name="adj2" fmla="val 0"/>
          </a:avLst>
        </a:prstGeom>
      </dgm:spPr>
      <dgm:t>
        <a:bodyPr/>
        <a:lstStyle/>
        <a:p>
          <a:endParaRPr lang="en-US"/>
        </a:p>
      </dgm:t>
    </dgm:pt>
    <dgm:pt modelId="{22D71297-8A14-461F-836B-7429170FD452}" type="pres">
      <dgm:prSet presAssocID="{318222A9-4FF7-4446-9F3D-107C143061DF}" presName="invisiNode" presStyleLbl="node1" presStyleIdx="2" presStyleCnt="7"/>
      <dgm:spPr/>
    </dgm:pt>
    <dgm:pt modelId="{8EA9F918-1918-4583-9077-EBFA836AFF2F}" type="pres">
      <dgm:prSet presAssocID="{318222A9-4FF7-4446-9F3D-107C143061DF}" presName="imagNode" presStyleLbl="fgImgPlace1" presStyleIdx="2" presStyleCnt="7"/>
      <dgm:spPr>
        <a:xfrm>
          <a:off x="2581255" y="195072"/>
          <a:ext cx="1053715" cy="107289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6000" r="-26000"/>
          </a:stretch>
        </a:blipFill>
        <a:ln w="11429" cap="flat" cmpd="sng" algn="ctr">
          <a:solidFill>
            <a:sysClr val="window" lastClr="FFFFFF">
              <a:hueOff val="0"/>
              <a:satOff val="0"/>
              <a:lumOff val="0"/>
              <a:alphaOff val="0"/>
            </a:sysClr>
          </a:solidFill>
          <a:prstDash val="sysDash"/>
        </a:ln>
        <a:effectLst/>
      </dgm:spPr>
      <dgm:t>
        <a:bodyPr/>
        <a:lstStyle/>
        <a:p>
          <a:endParaRPr lang="en-US"/>
        </a:p>
      </dgm:t>
    </dgm:pt>
    <dgm:pt modelId="{A97C2615-35DD-4C5E-BD86-DBE82BC388AA}" type="pres">
      <dgm:prSet presAssocID="{7C057329-5E53-4CD3-82FE-DF4E80F62A74}" presName="sibTrans" presStyleLbl="sibTrans2D1" presStyleIdx="0" presStyleCnt="0"/>
      <dgm:spPr/>
      <dgm:t>
        <a:bodyPr/>
        <a:lstStyle/>
        <a:p>
          <a:endParaRPr lang="en-US"/>
        </a:p>
      </dgm:t>
    </dgm:pt>
    <dgm:pt modelId="{E48D9276-5AD3-4B28-88D0-87FBE8DB9377}" type="pres">
      <dgm:prSet presAssocID="{F6FABBA8-15A4-4FBA-86D6-D81039B094FC}" presName="compNode" presStyleCnt="0"/>
      <dgm:spPr/>
    </dgm:pt>
    <dgm:pt modelId="{BAE9FADF-8F24-4862-9E3A-50ABE16289F3}" type="pres">
      <dgm:prSet presAssocID="{F6FABBA8-15A4-4FBA-86D6-D81039B094FC}" presName="node" presStyleLbl="node1" presStyleIdx="3" presStyleCnt="7">
        <dgm:presLayoutVars>
          <dgm:bulletEnabled val="1"/>
        </dgm:presLayoutVars>
      </dgm:prSet>
      <dgm:spPr>
        <a:prstGeom prst="round2SameRect">
          <a:avLst>
            <a:gd name="adj1" fmla="val 10500"/>
            <a:gd name="adj2" fmla="val 0"/>
          </a:avLst>
        </a:prstGeom>
      </dgm:spPr>
      <dgm:t>
        <a:bodyPr/>
        <a:lstStyle/>
        <a:p>
          <a:endParaRPr lang="en-US"/>
        </a:p>
      </dgm:t>
    </dgm:pt>
    <dgm:pt modelId="{DB6C9F91-E23B-42FF-BA97-DF9551ABA962}" type="pres">
      <dgm:prSet presAssocID="{F6FABBA8-15A4-4FBA-86D6-D81039B094FC}" presName="invisiNode" presStyleLbl="node1" presStyleIdx="3" presStyleCnt="7"/>
      <dgm:spPr/>
    </dgm:pt>
    <dgm:pt modelId="{5A077D6F-326E-4515-8D73-85FB4ABAB286}" type="pres">
      <dgm:prSet presAssocID="{F6FABBA8-15A4-4FBA-86D6-D81039B094FC}" presName="imagNode" presStyleLbl="fgImgPlace1" presStyleIdx="3" presStyleCnt="7"/>
      <dgm:spPr>
        <a:xfrm>
          <a:off x="3740342" y="195072"/>
          <a:ext cx="1053715" cy="1072896"/>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7000" b="-7000"/>
          </a:stretch>
        </a:blipFill>
        <a:ln w="11429" cap="flat" cmpd="sng" algn="ctr">
          <a:solidFill>
            <a:sysClr val="window" lastClr="FFFFFF">
              <a:hueOff val="0"/>
              <a:satOff val="0"/>
              <a:lumOff val="0"/>
              <a:alphaOff val="0"/>
            </a:sysClr>
          </a:solidFill>
          <a:prstDash val="sysDash"/>
        </a:ln>
        <a:effectLst/>
      </dgm:spPr>
      <dgm:t>
        <a:bodyPr/>
        <a:lstStyle/>
        <a:p>
          <a:endParaRPr lang="en-US"/>
        </a:p>
      </dgm:t>
    </dgm:pt>
    <dgm:pt modelId="{2C717DFE-91F4-487A-8615-AACE51C7A976}" type="pres">
      <dgm:prSet presAssocID="{3CFE7963-E9FF-4936-B9EA-D34200188974}" presName="sibTrans" presStyleLbl="sibTrans2D1" presStyleIdx="0" presStyleCnt="0"/>
      <dgm:spPr/>
      <dgm:t>
        <a:bodyPr/>
        <a:lstStyle/>
        <a:p>
          <a:endParaRPr lang="en-US"/>
        </a:p>
      </dgm:t>
    </dgm:pt>
    <dgm:pt modelId="{3EF4201D-9193-4276-87AA-9D0509E41FD4}" type="pres">
      <dgm:prSet presAssocID="{0B76211F-1FCE-4769-9D85-C3B37EAC8E22}" presName="compNode" presStyleCnt="0"/>
      <dgm:spPr/>
    </dgm:pt>
    <dgm:pt modelId="{61131EFA-16A1-4DF7-8973-416FA7F39696}" type="pres">
      <dgm:prSet presAssocID="{0B76211F-1FCE-4769-9D85-C3B37EAC8E22}" presName="node" presStyleLbl="node1" presStyleIdx="4" presStyleCnt="7">
        <dgm:presLayoutVars>
          <dgm:bulletEnabled val="1"/>
        </dgm:presLayoutVars>
      </dgm:prSet>
      <dgm:spPr>
        <a:prstGeom prst="round2SameRect">
          <a:avLst>
            <a:gd name="adj1" fmla="val 10500"/>
            <a:gd name="adj2" fmla="val 0"/>
          </a:avLst>
        </a:prstGeom>
      </dgm:spPr>
      <dgm:t>
        <a:bodyPr/>
        <a:lstStyle/>
        <a:p>
          <a:endParaRPr lang="en-US"/>
        </a:p>
      </dgm:t>
    </dgm:pt>
    <dgm:pt modelId="{B32CDA49-541F-4247-A5D7-1D129ED1EF2A}" type="pres">
      <dgm:prSet presAssocID="{0B76211F-1FCE-4769-9D85-C3B37EAC8E22}" presName="invisiNode" presStyleLbl="node1" presStyleIdx="4" presStyleCnt="7"/>
      <dgm:spPr/>
    </dgm:pt>
    <dgm:pt modelId="{3BBEC1A6-BA06-4261-9288-74496796F046}" type="pres">
      <dgm:prSet presAssocID="{0B76211F-1FCE-4769-9D85-C3B37EAC8E22}" presName="imagNode" presStyleLbl="fgImgPlace1" presStyleIdx="4" presStyleCnt="7"/>
      <dgm:spPr>
        <a:xfrm>
          <a:off x="4899429" y="195072"/>
          <a:ext cx="1053715" cy="1072896"/>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3000" b="-3000"/>
          </a:stretch>
        </a:blipFill>
        <a:ln w="11429" cap="flat" cmpd="sng" algn="ctr">
          <a:solidFill>
            <a:sysClr val="window" lastClr="FFFFFF">
              <a:hueOff val="0"/>
              <a:satOff val="0"/>
              <a:lumOff val="0"/>
              <a:alphaOff val="0"/>
            </a:sysClr>
          </a:solidFill>
          <a:prstDash val="sysDash"/>
        </a:ln>
        <a:effectLst/>
      </dgm:spPr>
      <dgm:t>
        <a:bodyPr/>
        <a:lstStyle/>
        <a:p>
          <a:endParaRPr lang="en-US"/>
        </a:p>
      </dgm:t>
    </dgm:pt>
    <dgm:pt modelId="{FECAE3D2-BFF5-4869-8FAC-23B944162DF4}" type="pres">
      <dgm:prSet presAssocID="{2DAADB89-0438-4278-9BC4-AB44CCAB6C70}" presName="sibTrans" presStyleLbl="sibTrans2D1" presStyleIdx="0" presStyleCnt="0"/>
      <dgm:spPr/>
      <dgm:t>
        <a:bodyPr/>
        <a:lstStyle/>
        <a:p>
          <a:endParaRPr lang="en-US"/>
        </a:p>
      </dgm:t>
    </dgm:pt>
    <dgm:pt modelId="{25274714-7F0D-4C4A-8343-C57FF73292A7}" type="pres">
      <dgm:prSet presAssocID="{5E75BE8F-DB02-4235-BD7B-71B44946DD94}" presName="compNode" presStyleCnt="0"/>
      <dgm:spPr/>
    </dgm:pt>
    <dgm:pt modelId="{842A77D7-963C-4B8C-9E4C-33B07435E274}" type="pres">
      <dgm:prSet presAssocID="{5E75BE8F-DB02-4235-BD7B-71B44946DD94}" presName="node" presStyleLbl="node1" presStyleIdx="5" presStyleCnt="7">
        <dgm:presLayoutVars>
          <dgm:bulletEnabled val="1"/>
        </dgm:presLayoutVars>
      </dgm:prSet>
      <dgm:spPr>
        <a:prstGeom prst="round2SameRect">
          <a:avLst>
            <a:gd name="adj1" fmla="val 10500"/>
            <a:gd name="adj2" fmla="val 0"/>
          </a:avLst>
        </a:prstGeom>
      </dgm:spPr>
      <dgm:t>
        <a:bodyPr/>
        <a:lstStyle/>
        <a:p>
          <a:endParaRPr lang="en-US"/>
        </a:p>
      </dgm:t>
    </dgm:pt>
    <dgm:pt modelId="{4C82CB71-6932-4DCC-AACF-976172A9F83A}" type="pres">
      <dgm:prSet presAssocID="{5E75BE8F-DB02-4235-BD7B-71B44946DD94}" presName="invisiNode" presStyleLbl="node1" presStyleIdx="5" presStyleCnt="7"/>
      <dgm:spPr/>
    </dgm:pt>
    <dgm:pt modelId="{A382449D-14B1-49B1-A8DE-9548BE5F5D96}" type="pres">
      <dgm:prSet presAssocID="{5E75BE8F-DB02-4235-BD7B-71B44946DD94}" presName="imagNode" presStyleLbl="fgImgPlace1" presStyleIdx="5" presStyleCnt="7"/>
      <dgm:spPr>
        <a:xfrm>
          <a:off x="6058515" y="195072"/>
          <a:ext cx="1053715" cy="1072896"/>
        </a:xfrm>
        <a:prstGeom prst="roundRect">
          <a:avLst>
            <a:gd name="adj" fmla="val 1000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19000" r="-19000"/>
          </a:stretch>
        </a:blipFill>
        <a:ln w="11429" cap="flat" cmpd="sng" algn="ctr">
          <a:solidFill>
            <a:sysClr val="window" lastClr="FFFFFF">
              <a:hueOff val="0"/>
              <a:satOff val="0"/>
              <a:lumOff val="0"/>
              <a:alphaOff val="0"/>
            </a:sysClr>
          </a:solidFill>
          <a:prstDash val="sysDash"/>
        </a:ln>
        <a:effectLst/>
      </dgm:spPr>
      <dgm:t>
        <a:bodyPr/>
        <a:lstStyle/>
        <a:p>
          <a:endParaRPr lang="en-US"/>
        </a:p>
      </dgm:t>
    </dgm:pt>
    <dgm:pt modelId="{D52F51F0-C226-4586-BB0E-46D5A6D16E9C}" type="pres">
      <dgm:prSet presAssocID="{E020ABF5-ED29-4BC5-9753-C93304B9BDC1}" presName="sibTrans" presStyleLbl="sibTrans2D1" presStyleIdx="0" presStyleCnt="0"/>
      <dgm:spPr/>
      <dgm:t>
        <a:bodyPr/>
        <a:lstStyle/>
        <a:p>
          <a:endParaRPr lang="en-US"/>
        </a:p>
      </dgm:t>
    </dgm:pt>
    <dgm:pt modelId="{A43B7FBF-4BB4-4AA5-8E51-8B8C0A429D9F}" type="pres">
      <dgm:prSet presAssocID="{D40F3A41-048A-4ED6-B225-C23A659DEE48}" presName="compNode" presStyleCnt="0"/>
      <dgm:spPr/>
    </dgm:pt>
    <dgm:pt modelId="{DE51F039-C434-47F0-A9BB-84DD31A60762}" type="pres">
      <dgm:prSet presAssocID="{D40F3A41-048A-4ED6-B225-C23A659DEE48}" presName="node" presStyleLbl="node1" presStyleIdx="6" presStyleCnt="7">
        <dgm:presLayoutVars>
          <dgm:bulletEnabled val="1"/>
        </dgm:presLayoutVars>
      </dgm:prSet>
      <dgm:spPr>
        <a:prstGeom prst="round2SameRect">
          <a:avLst>
            <a:gd name="adj1" fmla="val 10500"/>
            <a:gd name="adj2" fmla="val 0"/>
          </a:avLst>
        </a:prstGeom>
      </dgm:spPr>
      <dgm:t>
        <a:bodyPr/>
        <a:lstStyle/>
        <a:p>
          <a:endParaRPr lang="en-US"/>
        </a:p>
      </dgm:t>
    </dgm:pt>
    <dgm:pt modelId="{B3B759BA-C86F-4E35-A424-0FBBA8274FC0}" type="pres">
      <dgm:prSet presAssocID="{D40F3A41-048A-4ED6-B225-C23A659DEE48}" presName="invisiNode" presStyleLbl="node1" presStyleIdx="6" presStyleCnt="7"/>
      <dgm:spPr/>
    </dgm:pt>
    <dgm:pt modelId="{75E2AB88-A9BF-413F-BE5D-1394EA1E4AE8}" type="pres">
      <dgm:prSet presAssocID="{D40F3A41-048A-4ED6-B225-C23A659DEE48}" presName="imagNode" presStyleLbl="fgImgPlace1" presStyleIdx="6" presStyleCnt="7"/>
      <dgm:spPr>
        <a:xfrm>
          <a:off x="7217602" y="195072"/>
          <a:ext cx="1053715" cy="1072896"/>
        </a:xfrm>
        <a:prstGeom prst="roundRect">
          <a:avLst>
            <a:gd name="adj" fmla="val 10000"/>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6000" r="-26000"/>
          </a:stretch>
        </a:blipFill>
        <a:ln w="11429" cap="flat" cmpd="sng" algn="ctr">
          <a:solidFill>
            <a:sysClr val="window" lastClr="FFFFFF">
              <a:hueOff val="0"/>
              <a:satOff val="0"/>
              <a:lumOff val="0"/>
              <a:alphaOff val="0"/>
            </a:sysClr>
          </a:solidFill>
          <a:prstDash val="sysDash"/>
        </a:ln>
        <a:effectLst/>
      </dgm:spPr>
      <dgm:t>
        <a:bodyPr/>
        <a:lstStyle/>
        <a:p>
          <a:endParaRPr lang="en-US"/>
        </a:p>
      </dgm:t>
    </dgm:pt>
  </dgm:ptLst>
  <dgm:cxnLst>
    <dgm:cxn modelId="{D08C9972-C779-400C-9DD5-F6020317AA32}" type="presOf" srcId="{0B76211F-1FCE-4769-9D85-C3B37EAC8E22}" destId="{61131EFA-16A1-4DF7-8973-416FA7F39696}" srcOrd="0" destOrd="0" presId="urn:microsoft.com/office/officeart/2005/8/layout/pList2"/>
    <dgm:cxn modelId="{5C0B4B4D-6D01-44A8-85A6-3F19AC09D19E}" srcId="{8DAB7D60-0EB3-49E3-A414-606052778133}" destId="{318222A9-4FF7-4446-9F3D-107C143061DF}" srcOrd="2" destOrd="0" parTransId="{2E66C31B-076E-478F-9C85-C31405532289}" sibTransId="{7C057329-5E53-4CD3-82FE-DF4E80F62A74}"/>
    <dgm:cxn modelId="{E33295EE-0950-4491-BE60-7573079D1B8F}" srcId="{8DAB7D60-0EB3-49E3-A414-606052778133}" destId="{58AFBA7D-C0C0-4ECB-8C58-D42F094F5603}" srcOrd="1" destOrd="0" parTransId="{B211E10F-596A-4596-A1F9-B7123049637C}" sibTransId="{FA00AB2E-4453-497C-8DA7-37C60CF74212}"/>
    <dgm:cxn modelId="{1F0B681B-D452-43D9-881A-FAFFEED8D4E8}" type="presOf" srcId="{272D089E-73BC-4303-8C92-74E97AB7B5C0}" destId="{312663EF-251D-47E0-9EFD-BE46DC788E08}" srcOrd="0" destOrd="0" presId="urn:microsoft.com/office/officeart/2005/8/layout/pList2"/>
    <dgm:cxn modelId="{9137BAC3-A333-46E3-9A9F-52198F34AF90}" type="presOf" srcId="{5E75BE8F-DB02-4235-BD7B-71B44946DD94}" destId="{842A77D7-963C-4B8C-9E4C-33B07435E274}" srcOrd="0" destOrd="0" presId="urn:microsoft.com/office/officeart/2005/8/layout/pList2"/>
    <dgm:cxn modelId="{5B68A028-B4A5-4223-9013-D87474D73A1F}" srcId="{8DAB7D60-0EB3-49E3-A414-606052778133}" destId="{5E75BE8F-DB02-4235-BD7B-71B44946DD94}" srcOrd="5" destOrd="0" parTransId="{9A1BF28B-AEDE-46AE-A9E9-83F81F9109B8}" sibTransId="{E020ABF5-ED29-4BC5-9753-C93304B9BDC1}"/>
    <dgm:cxn modelId="{A882DDBC-26AB-4A29-8EEE-B4F266534F3D}" type="presOf" srcId="{8DAB7D60-0EB3-49E3-A414-606052778133}" destId="{492E0F36-C992-49C0-BB1F-646E5513E958}" srcOrd="0" destOrd="0" presId="urn:microsoft.com/office/officeart/2005/8/layout/pList2"/>
    <dgm:cxn modelId="{DB0CA4FA-873C-4BD4-A173-600765A92EF8}" type="presOf" srcId="{2DAADB89-0438-4278-9BC4-AB44CCAB6C70}" destId="{FECAE3D2-BFF5-4869-8FAC-23B944162DF4}" srcOrd="0" destOrd="0" presId="urn:microsoft.com/office/officeart/2005/8/layout/pList2"/>
    <dgm:cxn modelId="{71AFFD18-8F93-41EA-8D16-034A0B21C081}" type="presOf" srcId="{318222A9-4FF7-4446-9F3D-107C143061DF}" destId="{0D3CC4E9-60A6-4789-B20B-7AEA4D0E7DE0}" srcOrd="0" destOrd="0" presId="urn:microsoft.com/office/officeart/2005/8/layout/pList2"/>
    <dgm:cxn modelId="{59C00D29-871A-4567-9992-09C5977372A6}" type="presOf" srcId="{3CFE7963-E9FF-4936-B9EA-D34200188974}" destId="{2C717DFE-91F4-487A-8615-AACE51C7A976}" srcOrd="0" destOrd="0" presId="urn:microsoft.com/office/officeart/2005/8/layout/pList2"/>
    <dgm:cxn modelId="{5562A34C-4E9F-443A-92CA-9B0A73E660D1}" srcId="{8DAB7D60-0EB3-49E3-A414-606052778133}" destId="{F6FABBA8-15A4-4FBA-86D6-D81039B094FC}" srcOrd="3" destOrd="0" parTransId="{279CC81D-017A-4C3B-B339-2D6C4A0E8A14}" sibTransId="{3CFE7963-E9FF-4936-B9EA-D34200188974}"/>
    <dgm:cxn modelId="{6E8D84B9-5576-436F-A1D3-77D7DF101781}" type="presOf" srcId="{FA00AB2E-4453-497C-8DA7-37C60CF74212}" destId="{AF061A18-4B5D-47FA-A509-C5290F7D7BAE}" srcOrd="0" destOrd="0" presId="urn:microsoft.com/office/officeart/2005/8/layout/pList2"/>
    <dgm:cxn modelId="{49CF6F7E-0711-48A3-A64E-AF1DA9A3D2AC}" type="presOf" srcId="{E020ABF5-ED29-4BC5-9753-C93304B9BDC1}" destId="{D52F51F0-C226-4586-BB0E-46D5A6D16E9C}" srcOrd="0" destOrd="0" presId="urn:microsoft.com/office/officeart/2005/8/layout/pList2"/>
    <dgm:cxn modelId="{DD1296A5-2D16-4CC6-A670-2CB3505AF842}" srcId="{8DAB7D60-0EB3-49E3-A414-606052778133}" destId="{F61C9085-7733-47E2-95E7-060989AB0DA7}" srcOrd="0" destOrd="0" parTransId="{1944C20A-56EF-4424-8A39-0AEE2FA4D515}" sibTransId="{272D089E-73BC-4303-8C92-74E97AB7B5C0}"/>
    <dgm:cxn modelId="{1695D1BC-415D-4517-B1CF-77F652A09EFB}" type="presOf" srcId="{D40F3A41-048A-4ED6-B225-C23A659DEE48}" destId="{DE51F039-C434-47F0-A9BB-84DD31A60762}" srcOrd="0" destOrd="0" presId="urn:microsoft.com/office/officeart/2005/8/layout/pList2"/>
    <dgm:cxn modelId="{524C18CA-6E74-41EE-92DA-91614C91B0CD}" type="presOf" srcId="{F61C9085-7733-47E2-95E7-060989AB0DA7}" destId="{73A7CEC4-084E-4DB3-A384-EC6A240AB4C2}" srcOrd="0" destOrd="0" presId="urn:microsoft.com/office/officeart/2005/8/layout/pList2"/>
    <dgm:cxn modelId="{0546446A-749A-4D53-9F4E-1EA0A025115F}" srcId="{8DAB7D60-0EB3-49E3-A414-606052778133}" destId="{0B76211F-1FCE-4769-9D85-C3B37EAC8E22}" srcOrd="4" destOrd="0" parTransId="{69273010-7F68-4EEA-AB53-2588B34131E6}" sibTransId="{2DAADB89-0438-4278-9BC4-AB44CCAB6C70}"/>
    <dgm:cxn modelId="{72995EA0-FDD8-4573-9A36-B4B86007106E}" type="presOf" srcId="{58AFBA7D-C0C0-4ECB-8C58-D42F094F5603}" destId="{D53A5F0D-F49F-4041-BAC5-D98E0695BA3D}" srcOrd="0" destOrd="0" presId="urn:microsoft.com/office/officeart/2005/8/layout/pList2"/>
    <dgm:cxn modelId="{13CADD86-EF9F-44BC-B5A5-2D4417EE5256}" srcId="{8DAB7D60-0EB3-49E3-A414-606052778133}" destId="{D40F3A41-048A-4ED6-B225-C23A659DEE48}" srcOrd="6" destOrd="0" parTransId="{176FC6CF-57A9-471D-96D5-2285451C11C6}" sibTransId="{976405AD-AACC-4A4C-A40F-D9AEF0C75593}"/>
    <dgm:cxn modelId="{934A4EEF-B432-49AB-8862-922D5E29F500}" type="presOf" srcId="{7C057329-5E53-4CD3-82FE-DF4E80F62A74}" destId="{A97C2615-35DD-4C5E-BD86-DBE82BC388AA}" srcOrd="0" destOrd="0" presId="urn:microsoft.com/office/officeart/2005/8/layout/pList2"/>
    <dgm:cxn modelId="{FBF90C50-F14E-40E2-BFB9-49EB75ABC962}" type="presOf" srcId="{F6FABBA8-15A4-4FBA-86D6-D81039B094FC}" destId="{BAE9FADF-8F24-4862-9E3A-50ABE16289F3}" srcOrd="0" destOrd="0" presId="urn:microsoft.com/office/officeart/2005/8/layout/pList2"/>
    <dgm:cxn modelId="{8F8858BA-0794-443A-AFE0-BDE6F4C513F2}" type="presParOf" srcId="{492E0F36-C992-49C0-BB1F-646E5513E958}" destId="{C5634838-1E4B-442D-8D1F-BC6AD660D345}" srcOrd="0" destOrd="0" presId="urn:microsoft.com/office/officeart/2005/8/layout/pList2"/>
    <dgm:cxn modelId="{92A82480-4398-4540-83ED-A2A94EDB612C}" type="presParOf" srcId="{492E0F36-C992-49C0-BB1F-646E5513E958}" destId="{C8EB6D5F-0730-4FEB-A0D4-C7885470368D}" srcOrd="1" destOrd="0" presId="urn:microsoft.com/office/officeart/2005/8/layout/pList2"/>
    <dgm:cxn modelId="{3F113B9E-A405-4A14-A288-D4C6878AA644}" type="presParOf" srcId="{C8EB6D5F-0730-4FEB-A0D4-C7885470368D}" destId="{BAFA9535-E687-456A-8AEF-8C2374ED5DEF}" srcOrd="0" destOrd="0" presId="urn:microsoft.com/office/officeart/2005/8/layout/pList2"/>
    <dgm:cxn modelId="{93E62981-4854-4090-AEDA-1CA206E7C366}" type="presParOf" srcId="{BAFA9535-E687-456A-8AEF-8C2374ED5DEF}" destId="{73A7CEC4-084E-4DB3-A384-EC6A240AB4C2}" srcOrd="0" destOrd="0" presId="urn:microsoft.com/office/officeart/2005/8/layout/pList2"/>
    <dgm:cxn modelId="{D21DD7A0-114E-4165-9C22-C44112384071}" type="presParOf" srcId="{BAFA9535-E687-456A-8AEF-8C2374ED5DEF}" destId="{55EC5733-495C-474E-ABF4-0CD5D9CDA43F}" srcOrd="1" destOrd="0" presId="urn:microsoft.com/office/officeart/2005/8/layout/pList2"/>
    <dgm:cxn modelId="{2A8D1FF3-C885-4D07-8195-A6068C827FDA}" type="presParOf" srcId="{BAFA9535-E687-456A-8AEF-8C2374ED5DEF}" destId="{838964BC-E300-4630-AF7D-50ABE8D0BBC9}" srcOrd="2" destOrd="0" presId="urn:microsoft.com/office/officeart/2005/8/layout/pList2"/>
    <dgm:cxn modelId="{F7B64D31-DF77-47ED-A815-AF39DFB5C2D8}" type="presParOf" srcId="{C8EB6D5F-0730-4FEB-A0D4-C7885470368D}" destId="{312663EF-251D-47E0-9EFD-BE46DC788E08}" srcOrd="1" destOrd="0" presId="urn:microsoft.com/office/officeart/2005/8/layout/pList2"/>
    <dgm:cxn modelId="{A6917E6C-13AE-460F-B9B0-B5E8A9DB3ECF}" type="presParOf" srcId="{C8EB6D5F-0730-4FEB-A0D4-C7885470368D}" destId="{4F87AEF6-C1AC-463B-B024-0D87112E369F}" srcOrd="2" destOrd="0" presId="urn:microsoft.com/office/officeart/2005/8/layout/pList2"/>
    <dgm:cxn modelId="{B50A1788-7B0A-459A-AD91-6C2E0E96D52A}" type="presParOf" srcId="{4F87AEF6-C1AC-463B-B024-0D87112E369F}" destId="{D53A5F0D-F49F-4041-BAC5-D98E0695BA3D}" srcOrd="0" destOrd="0" presId="urn:microsoft.com/office/officeart/2005/8/layout/pList2"/>
    <dgm:cxn modelId="{E11DB795-7C1E-42EA-AAC1-B86D4FFA4B39}" type="presParOf" srcId="{4F87AEF6-C1AC-463B-B024-0D87112E369F}" destId="{A54CD765-E5D7-463A-ADE8-02087DD836C7}" srcOrd="1" destOrd="0" presId="urn:microsoft.com/office/officeart/2005/8/layout/pList2"/>
    <dgm:cxn modelId="{11A3F1F0-342E-46F8-A66C-9207CB344AA2}" type="presParOf" srcId="{4F87AEF6-C1AC-463B-B024-0D87112E369F}" destId="{500EC475-96FB-45B4-874E-C4A8749A94E8}" srcOrd="2" destOrd="0" presId="urn:microsoft.com/office/officeart/2005/8/layout/pList2"/>
    <dgm:cxn modelId="{BBD6CB79-93CA-49A4-8538-08C19472DF23}" type="presParOf" srcId="{C8EB6D5F-0730-4FEB-A0D4-C7885470368D}" destId="{AF061A18-4B5D-47FA-A509-C5290F7D7BAE}" srcOrd="3" destOrd="0" presId="urn:microsoft.com/office/officeart/2005/8/layout/pList2"/>
    <dgm:cxn modelId="{30F05CF4-062F-4936-9947-A781FAB3CBCB}" type="presParOf" srcId="{C8EB6D5F-0730-4FEB-A0D4-C7885470368D}" destId="{B0C7A1B3-17AA-4C00-A5B7-049B34D4FC23}" srcOrd="4" destOrd="0" presId="urn:microsoft.com/office/officeart/2005/8/layout/pList2"/>
    <dgm:cxn modelId="{BC8D2A8E-8F6E-4484-810A-0B684EEA06AF}" type="presParOf" srcId="{B0C7A1B3-17AA-4C00-A5B7-049B34D4FC23}" destId="{0D3CC4E9-60A6-4789-B20B-7AEA4D0E7DE0}" srcOrd="0" destOrd="0" presId="urn:microsoft.com/office/officeart/2005/8/layout/pList2"/>
    <dgm:cxn modelId="{8AD007E7-0227-4EC1-9BE7-7B9692288D6D}" type="presParOf" srcId="{B0C7A1B3-17AA-4C00-A5B7-049B34D4FC23}" destId="{22D71297-8A14-461F-836B-7429170FD452}" srcOrd="1" destOrd="0" presId="urn:microsoft.com/office/officeart/2005/8/layout/pList2"/>
    <dgm:cxn modelId="{0899B06D-B27F-4F41-80CF-3DD1A6D35213}" type="presParOf" srcId="{B0C7A1B3-17AA-4C00-A5B7-049B34D4FC23}" destId="{8EA9F918-1918-4583-9077-EBFA836AFF2F}" srcOrd="2" destOrd="0" presId="urn:microsoft.com/office/officeart/2005/8/layout/pList2"/>
    <dgm:cxn modelId="{0D87974D-5DCB-4120-9F1C-B395196427A5}" type="presParOf" srcId="{C8EB6D5F-0730-4FEB-A0D4-C7885470368D}" destId="{A97C2615-35DD-4C5E-BD86-DBE82BC388AA}" srcOrd="5" destOrd="0" presId="urn:microsoft.com/office/officeart/2005/8/layout/pList2"/>
    <dgm:cxn modelId="{DDD4567F-03D1-4B4F-8CAE-6A7935EE6F42}" type="presParOf" srcId="{C8EB6D5F-0730-4FEB-A0D4-C7885470368D}" destId="{E48D9276-5AD3-4B28-88D0-87FBE8DB9377}" srcOrd="6" destOrd="0" presId="urn:microsoft.com/office/officeart/2005/8/layout/pList2"/>
    <dgm:cxn modelId="{E106E222-73B4-46B3-9518-C1EE394D26C6}" type="presParOf" srcId="{E48D9276-5AD3-4B28-88D0-87FBE8DB9377}" destId="{BAE9FADF-8F24-4862-9E3A-50ABE16289F3}" srcOrd="0" destOrd="0" presId="urn:microsoft.com/office/officeart/2005/8/layout/pList2"/>
    <dgm:cxn modelId="{F72C0E1F-DA01-4DF6-99E9-C7A6B1228451}" type="presParOf" srcId="{E48D9276-5AD3-4B28-88D0-87FBE8DB9377}" destId="{DB6C9F91-E23B-42FF-BA97-DF9551ABA962}" srcOrd="1" destOrd="0" presId="urn:microsoft.com/office/officeart/2005/8/layout/pList2"/>
    <dgm:cxn modelId="{441966A5-C180-4CA1-A3B3-EC0BD19A7A10}" type="presParOf" srcId="{E48D9276-5AD3-4B28-88D0-87FBE8DB9377}" destId="{5A077D6F-326E-4515-8D73-85FB4ABAB286}" srcOrd="2" destOrd="0" presId="urn:microsoft.com/office/officeart/2005/8/layout/pList2"/>
    <dgm:cxn modelId="{E605F750-4BD1-4D7F-B092-0D8F2E6EF92C}" type="presParOf" srcId="{C8EB6D5F-0730-4FEB-A0D4-C7885470368D}" destId="{2C717DFE-91F4-487A-8615-AACE51C7A976}" srcOrd="7" destOrd="0" presId="urn:microsoft.com/office/officeart/2005/8/layout/pList2"/>
    <dgm:cxn modelId="{62077AE7-BB7C-49E2-B5FD-E2BD3EAC26EB}" type="presParOf" srcId="{C8EB6D5F-0730-4FEB-A0D4-C7885470368D}" destId="{3EF4201D-9193-4276-87AA-9D0509E41FD4}" srcOrd="8" destOrd="0" presId="urn:microsoft.com/office/officeart/2005/8/layout/pList2"/>
    <dgm:cxn modelId="{C7DF344C-987D-4609-A66C-5AAD329CD4D7}" type="presParOf" srcId="{3EF4201D-9193-4276-87AA-9D0509E41FD4}" destId="{61131EFA-16A1-4DF7-8973-416FA7F39696}" srcOrd="0" destOrd="0" presId="urn:microsoft.com/office/officeart/2005/8/layout/pList2"/>
    <dgm:cxn modelId="{D52ED328-63FA-4F71-982D-481C5AC0BC85}" type="presParOf" srcId="{3EF4201D-9193-4276-87AA-9D0509E41FD4}" destId="{B32CDA49-541F-4247-A5D7-1D129ED1EF2A}" srcOrd="1" destOrd="0" presId="urn:microsoft.com/office/officeart/2005/8/layout/pList2"/>
    <dgm:cxn modelId="{73DC1253-7B10-4C1A-99B8-318871225FB2}" type="presParOf" srcId="{3EF4201D-9193-4276-87AA-9D0509E41FD4}" destId="{3BBEC1A6-BA06-4261-9288-74496796F046}" srcOrd="2" destOrd="0" presId="urn:microsoft.com/office/officeart/2005/8/layout/pList2"/>
    <dgm:cxn modelId="{0AECFA3A-7215-40E3-A224-57B4B3C2416D}" type="presParOf" srcId="{C8EB6D5F-0730-4FEB-A0D4-C7885470368D}" destId="{FECAE3D2-BFF5-4869-8FAC-23B944162DF4}" srcOrd="9" destOrd="0" presId="urn:microsoft.com/office/officeart/2005/8/layout/pList2"/>
    <dgm:cxn modelId="{78FCBDC8-21AC-42E5-940B-CB835708D164}" type="presParOf" srcId="{C8EB6D5F-0730-4FEB-A0D4-C7885470368D}" destId="{25274714-7F0D-4C4A-8343-C57FF73292A7}" srcOrd="10" destOrd="0" presId="urn:microsoft.com/office/officeart/2005/8/layout/pList2"/>
    <dgm:cxn modelId="{65D55B5D-126A-4F5D-9889-733EDF1CF11C}" type="presParOf" srcId="{25274714-7F0D-4C4A-8343-C57FF73292A7}" destId="{842A77D7-963C-4B8C-9E4C-33B07435E274}" srcOrd="0" destOrd="0" presId="urn:microsoft.com/office/officeart/2005/8/layout/pList2"/>
    <dgm:cxn modelId="{E20B8548-AC4A-4061-AC5F-BF5495BC5079}" type="presParOf" srcId="{25274714-7F0D-4C4A-8343-C57FF73292A7}" destId="{4C82CB71-6932-4DCC-AACF-976172A9F83A}" srcOrd="1" destOrd="0" presId="urn:microsoft.com/office/officeart/2005/8/layout/pList2"/>
    <dgm:cxn modelId="{ACD293C7-A26F-4125-92D3-CCEC9C7B061B}" type="presParOf" srcId="{25274714-7F0D-4C4A-8343-C57FF73292A7}" destId="{A382449D-14B1-49B1-A8DE-9548BE5F5D96}" srcOrd="2" destOrd="0" presId="urn:microsoft.com/office/officeart/2005/8/layout/pList2"/>
    <dgm:cxn modelId="{A8847977-079F-4FE2-8047-9C3134A56224}" type="presParOf" srcId="{C8EB6D5F-0730-4FEB-A0D4-C7885470368D}" destId="{D52F51F0-C226-4586-BB0E-46D5A6D16E9C}" srcOrd="11" destOrd="0" presId="urn:microsoft.com/office/officeart/2005/8/layout/pList2"/>
    <dgm:cxn modelId="{72A91E2D-C2F3-44EF-AB4A-5464B8BE73E5}" type="presParOf" srcId="{C8EB6D5F-0730-4FEB-A0D4-C7885470368D}" destId="{A43B7FBF-4BB4-4AA5-8E51-8B8C0A429D9F}" srcOrd="12" destOrd="0" presId="urn:microsoft.com/office/officeart/2005/8/layout/pList2"/>
    <dgm:cxn modelId="{19966560-EE0D-42CE-9DA3-06B22ADF2CA5}" type="presParOf" srcId="{A43B7FBF-4BB4-4AA5-8E51-8B8C0A429D9F}" destId="{DE51F039-C434-47F0-A9BB-84DD31A60762}" srcOrd="0" destOrd="0" presId="urn:microsoft.com/office/officeart/2005/8/layout/pList2"/>
    <dgm:cxn modelId="{9FA622E7-E418-408C-ABC9-201DB70419DC}" type="presParOf" srcId="{A43B7FBF-4BB4-4AA5-8E51-8B8C0A429D9F}" destId="{B3B759BA-C86F-4E35-A424-0FBBA8274FC0}" srcOrd="1" destOrd="0" presId="urn:microsoft.com/office/officeart/2005/8/layout/pList2"/>
    <dgm:cxn modelId="{A2274AC6-DF0B-4DEE-8B9C-67A4EF07563A}" type="presParOf" srcId="{A43B7FBF-4BB4-4AA5-8E51-8B8C0A429D9F}" destId="{75E2AB88-A9BF-413F-BE5D-1394EA1E4AE8}" srcOrd="2" destOrd="0" presId="urn:microsoft.com/office/officeart/2005/8/layout/p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34838-1E4B-442D-8D1F-BC6AD660D345}">
      <dsp:nvSpPr>
        <dsp:cNvPr id="0" name=""/>
        <dsp:cNvSpPr/>
      </dsp:nvSpPr>
      <dsp:spPr>
        <a:xfrm>
          <a:off x="0" y="76195"/>
          <a:ext cx="8534400" cy="1463040"/>
        </a:xfrm>
        <a:prstGeom prst="roundRect">
          <a:avLst>
            <a:gd name="adj" fmla="val 10000"/>
          </a:avLst>
        </a:prstGeom>
        <a:solidFill>
          <a:srgbClr val="4F81BD">
            <a:alpha val="90000"/>
            <a:tint val="40000"/>
            <a:hueOff val="0"/>
            <a:satOff val="0"/>
            <a:lumOff val="0"/>
            <a:alphaOff val="0"/>
          </a:srgbClr>
        </a:solidFill>
        <a:ln w="11429" cap="flat" cmpd="sng" algn="ctr">
          <a:solidFill>
            <a:srgbClr val="4F81BD">
              <a:alpha val="90000"/>
              <a:tint val="40000"/>
              <a:hueOff val="0"/>
              <a:satOff val="0"/>
              <a:lumOff val="0"/>
              <a:alphaOff val="0"/>
            </a:srgbClr>
          </a:solidFill>
          <a:prstDash val="sysDash"/>
        </a:ln>
        <a:effectLst/>
      </dsp:spPr>
      <dsp:style>
        <a:lnRef idx="2">
          <a:scrgbClr r="0" g="0" b="0"/>
        </a:lnRef>
        <a:fillRef idx="1">
          <a:scrgbClr r="0" g="0" b="0"/>
        </a:fillRef>
        <a:effectRef idx="0">
          <a:scrgbClr r="0" g="0" b="0"/>
        </a:effectRef>
        <a:fontRef idx="minor"/>
      </dsp:style>
    </dsp:sp>
    <dsp:sp modelId="{838964BC-E300-4630-AF7D-50ABE8D0BBC9}">
      <dsp:nvSpPr>
        <dsp:cNvPr id="0" name=""/>
        <dsp:cNvSpPr/>
      </dsp:nvSpPr>
      <dsp:spPr>
        <a:xfrm>
          <a:off x="263082" y="195072"/>
          <a:ext cx="1053715" cy="107289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dsp:style>
    </dsp:sp>
    <dsp:sp modelId="{73A7CEC4-084E-4DB3-A384-EC6A240AB4C2}">
      <dsp:nvSpPr>
        <dsp:cNvPr id="0" name=""/>
        <dsp:cNvSpPr/>
      </dsp:nvSpPr>
      <dsp:spPr>
        <a:xfrm rot="10800000">
          <a:off x="228605" y="1447804"/>
          <a:ext cx="1053715" cy="1788160"/>
        </a:xfrm>
        <a:prstGeom prst="round2SameRect">
          <a:avLst>
            <a:gd name="adj1" fmla="val 10500"/>
            <a:gd name="adj2" fmla="val 0"/>
          </a:avLst>
        </a:prstGeom>
        <a:solidFill>
          <a:srgbClr val="4F81BD">
            <a:hueOff val="0"/>
            <a:satOff val="0"/>
            <a:lumOff val="0"/>
            <a:alphaOff val="0"/>
          </a:srgbClr>
        </a:solid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US" sz="1100" kern="1200" dirty="0" smtClean="0">
              <a:solidFill>
                <a:sysClr val="window" lastClr="FFFFFF"/>
              </a:solidFill>
              <a:latin typeface="Georgia"/>
              <a:ea typeface="+mn-ea"/>
              <a:cs typeface="+mn-cs"/>
            </a:rPr>
            <a:t>Policies and Procedures	</a:t>
          </a:r>
          <a:endParaRPr lang="en-US" sz="1100" kern="1200" dirty="0">
            <a:solidFill>
              <a:sysClr val="window" lastClr="FFFFFF"/>
            </a:solidFill>
            <a:latin typeface="Georgia"/>
            <a:ea typeface="+mn-ea"/>
            <a:cs typeface="+mn-cs"/>
          </a:endParaRPr>
        </a:p>
      </dsp:txBody>
      <dsp:txXfrm rot="10800000">
        <a:off x="261010" y="1447804"/>
        <a:ext cx="988905" cy="1755755"/>
      </dsp:txXfrm>
    </dsp:sp>
    <dsp:sp modelId="{500EC475-96FB-45B4-874E-C4A8749A94E8}">
      <dsp:nvSpPr>
        <dsp:cNvPr id="0" name=""/>
        <dsp:cNvSpPr/>
      </dsp:nvSpPr>
      <dsp:spPr>
        <a:xfrm>
          <a:off x="1422169" y="195072"/>
          <a:ext cx="1053715" cy="107289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9000" r="-19000"/>
          </a:stretch>
        </a:blip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dsp:style>
    </dsp:sp>
    <dsp:sp modelId="{D53A5F0D-F49F-4041-BAC5-D98E0695BA3D}">
      <dsp:nvSpPr>
        <dsp:cNvPr id="0" name=""/>
        <dsp:cNvSpPr/>
      </dsp:nvSpPr>
      <dsp:spPr>
        <a:xfrm rot="10800000">
          <a:off x="1422169" y="1463040"/>
          <a:ext cx="1053715" cy="1788160"/>
        </a:xfrm>
        <a:prstGeom prst="round2SameRect">
          <a:avLst>
            <a:gd name="adj1" fmla="val 10500"/>
            <a:gd name="adj2" fmla="val 0"/>
          </a:avLst>
        </a:prstGeom>
        <a:solidFill>
          <a:srgbClr val="4F81BD">
            <a:hueOff val="0"/>
            <a:satOff val="0"/>
            <a:lumOff val="0"/>
            <a:alphaOff val="0"/>
          </a:srgbClr>
        </a:solid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US" sz="1100" kern="1200" dirty="0" smtClean="0">
              <a:solidFill>
                <a:sysClr val="window" lastClr="FFFFFF"/>
              </a:solidFill>
              <a:latin typeface="Georgia"/>
              <a:ea typeface="+mn-ea"/>
              <a:cs typeface="+mn-cs"/>
            </a:rPr>
            <a:t>Compliance Officer and Compliance Oversight	</a:t>
          </a:r>
          <a:endParaRPr lang="en-US" sz="1100" kern="1200" dirty="0">
            <a:solidFill>
              <a:sysClr val="window" lastClr="FFFFFF"/>
            </a:solidFill>
            <a:latin typeface="Georgia"/>
            <a:ea typeface="+mn-ea"/>
            <a:cs typeface="+mn-cs"/>
          </a:endParaRPr>
        </a:p>
      </dsp:txBody>
      <dsp:txXfrm rot="10800000">
        <a:off x="1454574" y="1463040"/>
        <a:ext cx="988905" cy="1755755"/>
      </dsp:txXfrm>
    </dsp:sp>
    <dsp:sp modelId="{8EA9F918-1918-4583-9077-EBFA836AFF2F}">
      <dsp:nvSpPr>
        <dsp:cNvPr id="0" name=""/>
        <dsp:cNvSpPr/>
      </dsp:nvSpPr>
      <dsp:spPr>
        <a:xfrm>
          <a:off x="2581255" y="195072"/>
          <a:ext cx="1053715" cy="107289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6000" r="-26000"/>
          </a:stretch>
        </a:blip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dsp:style>
    </dsp:sp>
    <dsp:sp modelId="{0D3CC4E9-60A6-4789-B20B-7AEA4D0E7DE0}">
      <dsp:nvSpPr>
        <dsp:cNvPr id="0" name=""/>
        <dsp:cNvSpPr/>
      </dsp:nvSpPr>
      <dsp:spPr>
        <a:xfrm rot="10800000">
          <a:off x="2581255" y="1463040"/>
          <a:ext cx="1053715" cy="1788160"/>
        </a:xfrm>
        <a:prstGeom prst="round2SameRect">
          <a:avLst>
            <a:gd name="adj1" fmla="val 10500"/>
            <a:gd name="adj2" fmla="val 0"/>
          </a:avLst>
        </a:prstGeom>
        <a:solidFill>
          <a:srgbClr val="4F81BD">
            <a:hueOff val="0"/>
            <a:satOff val="0"/>
            <a:lumOff val="0"/>
            <a:alphaOff val="0"/>
          </a:srgbClr>
        </a:solid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US" sz="1100" kern="1200" dirty="0" smtClean="0">
              <a:solidFill>
                <a:sysClr val="window" lastClr="FFFFFF"/>
              </a:solidFill>
              <a:latin typeface="Georgia"/>
              <a:ea typeface="+mn-ea"/>
              <a:cs typeface="+mn-cs"/>
            </a:rPr>
            <a:t>Screening Employees, Contractors, Physicians, Board Members</a:t>
          </a:r>
          <a:endParaRPr lang="en-US" sz="1100" kern="1200" dirty="0">
            <a:solidFill>
              <a:sysClr val="window" lastClr="FFFFFF"/>
            </a:solidFill>
            <a:latin typeface="Georgia"/>
            <a:ea typeface="+mn-ea"/>
            <a:cs typeface="+mn-cs"/>
          </a:endParaRPr>
        </a:p>
      </dsp:txBody>
      <dsp:txXfrm rot="10800000">
        <a:off x="2613660" y="1463040"/>
        <a:ext cx="988905" cy="1755755"/>
      </dsp:txXfrm>
    </dsp:sp>
    <dsp:sp modelId="{5A077D6F-326E-4515-8D73-85FB4ABAB286}">
      <dsp:nvSpPr>
        <dsp:cNvPr id="0" name=""/>
        <dsp:cNvSpPr/>
      </dsp:nvSpPr>
      <dsp:spPr>
        <a:xfrm>
          <a:off x="3740342" y="195072"/>
          <a:ext cx="1053715" cy="1072896"/>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7000" b="-7000"/>
          </a:stretch>
        </a:blip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dsp:style>
    </dsp:sp>
    <dsp:sp modelId="{BAE9FADF-8F24-4862-9E3A-50ABE16289F3}">
      <dsp:nvSpPr>
        <dsp:cNvPr id="0" name=""/>
        <dsp:cNvSpPr/>
      </dsp:nvSpPr>
      <dsp:spPr>
        <a:xfrm rot="10800000">
          <a:off x="3740342" y="1463040"/>
          <a:ext cx="1053715" cy="1788160"/>
        </a:xfrm>
        <a:prstGeom prst="round2SameRect">
          <a:avLst>
            <a:gd name="adj1" fmla="val 10500"/>
            <a:gd name="adj2" fmla="val 0"/>
          </a:avLst>
        </a:prstGeom>
        <a:solidFill>
          <a:srgbClr val="4F81BD">
            <a:hueOff val="0"/>
            <a:satOff val="0"/>
            <a:lumOff val="0"/>
            <a:alphaOff val="0"/>
          </a:srgbClr>
        </a:solid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US" sz="1100" kern="1200" dirty="0" smtClean="0">
              <a:solidFill>
                <a:sysClr val="window" lastClr="FFFFFF"/>
              </a:solidFill>
              <a:latin typeface="Georgia"/>
              <a:ea typeface="+mn-ea"/>
              <a:cs typeface="+mn-cs"/>
            </a:rPr>
            <a:t>Education</a:t>
          </a:r>
          <a:endParaRPr lang="en-US" sz="1100" kern="1200" dirty="0">
            <a:solidFill>
              <a:sysClr val="window" lastClr="FFFFFF"/>
            </a:solidFill>
            <a:latin typeface="Georgia"/>
            <a:ea typeface="+mn-ea"/>
            <a:cs typeface="+mn-cs"/>
          </a:endParaRPr>
        </a:p>
      </dsp:txBody>
      <dsp:txXfrm rot="10800000">
        <a:off x="3772747" y="1463040"/>
        <a:ext cx="988905" cy="1755755"/>
      </dsp:txXfrm>
    </dsp:sp>
    <dsp:sp modelId="{3BBEC1A6-BA06-4261-9288-74496796F046}">
      <dsp:nvSpPr>
        <dsp:cNvPr id="0" name=""/>
        <dsp:cNvSpPr/>
      </dsp:nvSpPr>
      <dsp:spPr>
        <a:xfrm>
          <a:off x="4899429" y="195072"/>
          <a:ext cx="1053715" cy="1072896"/>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3000" b="-3000"/>
          </a:stretch>
        </a:blip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dsp:style>
    </dsp:sp>
    <dsp:sp modelId="{61131EFA-16A1-4DF7-8973-416FA7F39696}">
      <dsp:nvSpPr>
        <dsp:cNvPr id="0" name=""/>
        <dsp:cNvSpPr/>
      </dsp:nvSpPr>
      <dsp:spPr>
        <a:xfrm rot="10800000">
          <a:off x="4899429" y="1463040"/>
          <a:ext cx="1053715" cy="1788160"/>
        </a:xfrm>
        <a:prstGeom prst="round2SameRect">
          <a:avLst>
            <a:gd name="adj1" fmla="val 10500"/>
            <a:gd name="adj2" fmla="val 0"/>
          </a:avLst>
        </a:prstGeom>
        <a:solidFill>
          <a:srgbClr val="4F81BD">
            <a:hueOff val="0"/>
            <a:satOff val="0"/>
            <a:lumOff val="0"/>
            <a:alphaOff val="0"/>
          </a:srgbClr>
        </a:solid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US" sz="1100" kern="1200" dirty="0" smtClean="0">
              <a:solidFill>
                <a:sysClr val="window" lastClr="FFFFFF"/>
              </a:solidFill>
              <a:latin typeface="Georgia"/>
              <a:ea typeface="+mn-ea"/>
              <a:cs typeface="+mn-cs"/>
            </a:rPr>
            <a:t>Auditing and Monitoring</a:t>
          </a:r>
          <a:endParaRPr lang="en-US" sz="1100" kern="1200" dirty="0">
            <a:solidFill>
              <a:sysClr val="window" lastClr="FFFFFF"/>
            </a:solidFill>
            <a:latin typeface="Georgia"/>
            <a:ea typeface="+mn-ea"/>
            <a:cs typeface="+mn-cs"/>
          </a:endParaRPr>
        </a:p>
      </dsp:txBody>
      <dsp:txXfrm rot="10800000">
        <a:off x="4931834" y="1463040"/>
        <a:ext cx="988905" cy="1755755"/>
      </dsp:txXfrm>
    </dsp:sp>
    <dsp:sp modelId="{A382449D-14B1-49B1-A8DE-9548BE5F5D96}">
      <dsp:nvSpPr>
        <dsp:cNvPr id="0" name=""/>
        <dsp:cNvSpPr/>
      </dsp:nvSpPr>
      <dsp:spPr>
        <a:xfrm>
          <a:off x="6058515" y="195072"/>
          <a:ext cx="1053715" cy="1072896"/>
        </a:xfrm>
        <a:prstGeom prst="roundRect">
          <a:avLst>
            <a:gd name="adj" fmla="val 1000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19000" r="-19000"/>
          </a:stretch>
        </a:blip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dsp:style>
    </dsp:sp>
    <dsp:sp modelId="{842A77D7-963C-4B8C-9E4C-33B07435E274}">
      <dsp:nvSpPr>
        <dsp:cNvPr id="0" name=""/>
        <dsp:cNvSpPr/>
      </dsp:nvSpPr>
      <dsp:spPr>
        <a:xfrm rot="10800000">
          <a:off x="6058515" y="1463040"/>
          <a:ext cx="1053715" cy="1788160"/>
        </a:xfrm>
        <a:prstGeom prst="round2SameRect">
          <a:avLst>
            <a:gd name="adj1" fmla="val 10500"/>
            <a:gd name="adj2" fmla="val 0"/>
          </a:avLst>
        </a:prstGeom>
        <a:solidFill>
          <a:srgbClr val="4F81BD">
            <a:hueOff val="0"/>
            <a:satOff val="0"/>
            <a:lumOff val="0"/>
            <a:alphaOff val="0"/>
          </a:srgbClr>
        </a:solid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US" sz="1100" kern="1200" dirty="0" smtClean="0">
              <a:solidFill>
                <a:sysClr val="window" lastClr="FFFFFF"/>
              </a:solidFill>
              <a:latin typeface="Georgia"/>
              <a:ea typeface="+mn-ea"/>
              <a:cs typeface="+mn-cs"/>
            </a:rPr>
            <a:t>Corrective Actions to Identified Problems</a:t>
          </a:r>
          <a:endParaRPr lang="en-US" sz="1100" kern="1200" dirty="0">
            <a:solidFill>
              <a:sysClr val="window" lastClr="FFFFFF"/>
            </a:solidFill>
            <a:latin typeface="Georgia"/>
            <a:ea typeface="+mn-ea"/>
            <a:cs typeface="+mn-cs"/>
          </a:endParaRPr>
        </a:p>
      </dsp:txBody>
      <dsp:txXfrm rot="10800000">
        <a:off x="6090920" y="1463040"/>
        <a:ext cx="988905" cy="1755755"/>
      </dsp:txXfrm>
    </dsp:sp>
    <dsp:sp modelId="{75E2AB88-A9BF-413F-BE5D-1394EA1E4AE8}">
      <dsp:nvSpPr>
        <dsp:cNvPr id="0" name=""/>
        <dsp:cNvSpPr/>
      </dsp:nvSpPr>
      <dsp:spPr>
        <a:xfrm>
          <a:off x="7217602" y="195072"/>
          <a:ext cx="1053715" cy="1072896"/>
        </a:xfrm>
        <a:prstGeom prst="roundRect">
          <a:avLst>
            <a:gd name="adj" fmla="val 10000"/>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6000" r="-26000"/>
          </a:stretch>
        </a:blip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dsp:style>
    </dsp:sp>
    <dsp:sp modelId="{DE51F039-C434-47F0-A9BB-84DD31A60762}">
      <dsp:nvSpPr>
        <dsp:cNvPr id="0" name=""/>
        <dsp:cNvSpPr/>
      </dsp:nvSpPr>
      <dsp:spPr>
        <a:xfrm rot="10800000">
          <a:off x="7217602" y="1463040"/>
          <a:ext cx="1053715" cy="1788160"/>
        </a:xfrm>
        <a:prstGeom prst="round2SameRect">
          <a:avLst>
            <a:gd name="adj1" fmla="val 10500"/>
            <a:gd name="adj2" fmla="val 0"/>
          </a:avLst>
        </a:prstGeom>
        <a:solidFill>
          <a:srgbClr val="4F81BD">
            <a:hueOff val="0"/>
            <a:satOff val="0"/>
            <a:lumOff val="0"/>
            <a:alphaOff val="0"/>
          </a:srgbClr>
        </a:solid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US" sz="1100" kern="1200" dirty="0" smtClean="0">
              <a:solidFill>
                <a:sysClr val="window" lastClr="FFFFFF"/>
              </a:solidFill>
              <a:latin typeface="Georgia"/>
              <a:ea typeface="+mn-ea"/>
              <a:cs typeface="+mn-cs"/>
            </a:rPr>
            <a:t>Enforcement of Violations</a:t>
          </a:r>
          <a:endParaRPr lang="en-US" sz="1100" kern="1200" dirty="0">
            <a:solidFill>
              <a:sysClr val="window" lastClr="FFFFFF"/>
            </a:solidFill>
            <a:latin typeface="Georgia"/>
            <a:ea typeface="+mn-ea"/>
            <a:cs typeface="+mn-cs"/>
          </a:endParaRPr>
        </a:p>
      </dsp:txBody>
      <dsp:txXfrm rot="10800000">
        <a:off x="7250007" y="1463040"/>
        <a:ext cx="988905" cy="1755755"/>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1" y="1"/>
            <a:ext cx="3011906" cy="460244"/>
          </a:xfrm>
          <a:prstGeom prst="rect">
            <a:avLst/>
          </a:prstGeom>
          <a:noFill/>
          <a:ln w="9525">
            <a:noFill/>
            <a:miter lim="800000"/>
            <a:headEnd/>
            <a:tailEnd/>
          </a:ln>
          <a:effectLst/>
        </p:spPr>
        <p:txBody>
          <a:bodyPr vert="horz" wrap="square" lIns="91616" tIns="45808" rIns="91616" bIns="45808" numCol="1" anchor="t" anchorCtr="0" compatLnSpc="1">
            <a:prstTxWarp prst="textNoShape">
              <a:avLst/>
            </a:prstTxWarp>
          </a:bodyPr>
          <a:lstStyle>
            <a:lvl1pPr defTabSz="915808">
              <a:defRPr sz="1200">
                <a:solidFill>
                  <a:schemeClr val="tx1"/>
                </a:solidFill>
                <a:latin typeface="Times" charset="0"/>
                <a:ea typeface="ＭＳ Ｐゴシック" charset="0"/>
                <a:cs typeface="Geneva" charset="0"/>
              </a:defRPr>
            </a:lvl1pPr>
          </a:lstStyle>
          <a:p>
            <a:pPr>
              <a:defRPr/>
            </a:pPr>
            <a:endParaRPr lang="en-US" dirty="0"/>
          </a:p>
        </p:txBody>
      </p:sp>
      <p:sp>
        <p:nvSpPr>
          <p:cNvPr id="24579" name="Rectangle 3"/>
          <p:cNvSpPr>
            <a:spLocks noGrp="1" noChangeArrowheads="1"/>
          </p:cNvSpPr>
          <p:nvPr>
            <p:ph type="dt" sz="quarter" idx="1"/>
          </p:nvPr>
        </p:nvSpPr>
        <p:spPr bwMode="auto">
          <a:xfrm>
            <a:off x="3938169" y="1"/>
            <a:ext cx="3011906" cy="460244"/>
          </a:xfrm>
          <a:prstGeom prst="rect">
            <a:avLst/>
          </a:prstGeom>
          <a:noFill/>
          <a:ln w="9525">
            <a:noFill/>
            <a:miter lim="800000"/>
            <a:headEnd/>
            <a:tailEnd/>
          </a:ln>
          <a:effectLst/>
        </p:spPr>
        <p:txBody>
          <a:bodyPr vert="horz" wrap="square" lIns="91616" tIns="45808" rIns="91616" bIns="45808" numCol="1" anchor="t" anchorCtr="0" compatLnSpc="1">
            <a:prstTxWarp prst="textNoShape">
              <a:avLst/>
            </a:prstTxWarp>
          </a:bodyPr>
          <a:lstStyle>
            <a:lvl1pPr algn="r" defTabSz="915808">
              <a:defRPr sz="1200">
                <a:solidFill>
                  <a:schemeClr val="tx1"/>
                </a:solidFill>
                <a:latin typeface="Times" charset="0"/>
                <a:ea typeface="ＭＳ Ｐゴシック" charset="0"/>
                <a:cs typeface="Geneva" charset="0"/>
              </a:defRPr>
            </a:lvl1pPr>
          </a:lstStyle>
          <a:p>
            <a:pPr>
              <a:defRPr/>
            </a:pPr>
            <a:endParaRPr lang="en-US" dirty="0"/>
          </a:p>
        </p:txBody>
      </p:sp>
      <p:sp>
        <p:nvSpPr>
          <p:cNvPr id="24580" name="Rectangle 4"/>
          <p:cNvSpPr>
            <a:spLocks noGrp="1" noChangeArrowheads="1"/>
          </p:cNvSpPr>
          <p:nvPr>
            <p:ph type="ftr" sz="quarter" idx="2"/>
          </p:nvPr>
        </p:nvSpPr>
        <p:spPr bwMode="auto">
          <a:xfrm>
            <a:off x="1" y="8775833"/>
            <a:ext cx="3011906" cy="460243"/>
          </a:xfrm>
          <a:prstGeom prst="rect">
            <a:avLst/>
          </a:prstGeom>
          <a:noFill/>
          <a:ln w="9525">
            <a:noFill/>
            <a:miter lim="800000"/>
            <a:headEnd/>
            <a:tailEnd/>
          </a:ln>
          <a:effectLst/>
        </p:spPr>
        <p:txBody>
          <a:bodyPr vert="horz" wrap="square" lIns="91616" tIns="45808" rIns="91616" bIns="45808" numCol="1" anchor="b" anchorCtr="0" compatLnSpc="1">
            <a:prstTxWarp prst="textNoShape">
              <a:avLst/>
            </a:prstTxWarp>
          </a:bodyPr>
          <a:lstStyle>
            <a:lvl1pPr defTabSz="915808">
              <a:defRPr sz="1200">
                <a:solidFill>
                  <a:schemeClr val="tx1"/>
                </a:solidFill>
                <a:latin typeface="Times" charset="0"/>
                <a:ea typeface="ＭＳ Ｐゴシック" charset="0"/>
                <a:cs typeface="Geneva" charset="0"/>
              </a:defRPr>
            </a:lvl1pPr>
          </a:lstStyle>
          <a:p>
            <a:pPr>
              <a:defRPr/>
            </a:pPr>
            <a:endParaRPr lang="en-US" dirty="0"/>
          </a:p>
        </p:txBody>
      </p:sp>
      <p:sp>
        <p:nvSpPr>
          <p:cNvPr id="24581" name="Rectangle 5"/>
          <p:cNvSpPr>
            <a:spLocks noGrp="1" noChangeArrowheads="1"/>
          </p:cNvSpPr>
          <p:nvPr>
            <p:ph type="sldNum" sz="quarter" idx="3"/>
          </p:nvPr>
        </p:nvSpPr>
        <p:spPr bwMode="auto">
          <a:xfrm>
            <a:off x="3938169" y="8775833"/>
            <a:ext cx="3011906" cy="460243"/>
          </a:xfrm>
          <a:prstGeom prst="rect">
            <a:avLst/>
          </a:prstGeom>
          <a:noFill/>
          <a:ln w="9525">
            <a:noFill/>
            <a:miter lim="800000"/>
            <a:headEnd/>
            <a:tailEnd/>
          </a:ln>
          <a:effectLst/>
        </p:spPr>
        <p:txBody>
          <a:bodyPr vert="horz" wrap="square" lIns="91616" tIns="45808" rIns="91616" bIns="45808" numCol="1" anchor="b" anchorCtr="0" compatLnSpc="1">
            <a:prstTxWarp prst="textNoShape">
              <a:avLst/>
            </a:prstTxWarp>
          </a:bodyPr>
          <a:lstStyle>
            <a:lvl1pPr algn="r" defTabSz="915808">
              <a:defRPr sz="1200">
                <a:solidFill>
                  <a:schemeClr val="tx1"/>
                </a:solidFill>
              </a:defRPr>
            </a:lvl1pPr>
          </a:lstStyle>
          <a:p>
            <a:fld id="{BA854E3F-1CB7-4F86-95E4-5BB4E27CD0E3}" type="slidenum">
              <a:rPr lang="en-US"/>
              <a:pPr/>
              <a:t>‹#›</a:t>
            </a:fld>
            <a:endParaRPr lang="en-US" dirty="0"/>
          </a:p>
        </p:txBody>
      </p:sp>
    </p:spTree>
    <p:extLst>
      <p:ext uri="{BB962C8B-B14F-4D97-AF65-F5344CB8AC3E}">
        <p14:creationId xmlns:p14="http://schemas.microsoft.com/office/powerpoint/2010/main" val="2597044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1" y="1"/>
            <a:ext cx="3011906" cy="460244"/>
          </a:xfrm>
          <a:prstGeom prst="rect">
            <a:avLst/>
          </a:prstGeom>
          <a:noFill/>
          <a:ln w="9525">
            <a:noFill/>
            <a:miter lim="800000"/>
            <a:headEnd/>
            <a:tailEnd/>
          </a:ln>
          <a:effectLst/>
        </p:spPr>
        <p:txBody>
          <a:bodyPr vert="horz" wrap="square" lIns="91616" tIns="45808" rIns="91616" bIns="45808" numCol="1" anchor="t" anchorCtr="0" compatLnSpc="1">
            <a:prstTxWarp prst="textNoShape">
              <a:avLst/>
            </a:prstTxWarp>
          </a:bodyPr>
          <a:lstStyle>
            <a:lvl1pPr defTabSz="915808">
              <a:defRPr sz="1200">
                <a:solidFill>
                  <a:schemeClr val="tx1"/>
                </a:solidFill>
                <a:latin typeface="Times" charset="0"/>
                <a:ea typeface="ＭＳ Ｐゴシック" charset="0"/>
                <a:cs typeface="Geneva" charset="0"/>
              </a:defRPr>
            </a:lvl1pPr>
          </a:lstStyle>
          <a:p>
            <a:pPr>
              <a:defRPr/>
            </a:pPr>
            <a:endParaRPr lang="en-US" dirty="0"/>
          </a:p>
        </p:txBody>
      </p:sp>
      <p:sp>
        <p:nvSpPr>
          <p:cNvPr id="27651" name="Rectangle 3"/>
          <p:cNvSpPr>
            <a:spLocks noGrp="1" noChangeArrowheads="1"/>
          </p:cNvSpPr>
          <p:nvPr>
            <p:ph type="dt" idx="1"/>
          </p:nvPr>
        </p:nvSpPr>
        <p:spPr bwMode="auto">
          <a:xfrm>
            <a:off x="3938169" y="1"/>
            <a:ext cx="3011906" cy="460244"/>
          </a:xfrm>
          <a:prstGeom prst="rect">
            <a:avLst/>
          </a:prstGeom>
          <a:noFill/>
          <a:ln w="9525">
            <a:noFill/>
            <a:miter lim="800000"/>
            <a:headEnd/>
            <a:tailEnd/>
          </a:ln>
          <a:effectLst/>
        </p:spPr>
        <p:txBody>
          <a:bodyPr vert="horz" wrap="square" lIns="91616" tIns="45808" rIns="91616" bIns="45808" numCol="1" anchor="t" anchorCtr="0" compatLnSpc="1">
            <a:prstTxWarp prst="textNoShape">
              <a:avLst/>
            </a:prstTxWarp>
          </a:bodyPr>
          <a:lstStyle>
            <a:lvl1pPr algn="r" defTabSz="915808">
              <a:defRPr sz="1200">
                <a:solidFill>
                  <a:schemeClr val="tx1"/>
                </a:solidFill>
                <a:latin typeface="Times" charset="0"/>
                <a:ea typeface="ＭＳ Ｐゴシック" charset="0"/>
                <a:cs typeface="Geneva" charset="0"/>
              </a:defRPr>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1165225" y="693738"/>
            <a:ext cx="4619625" cy="3463925"/>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26262" y="4387136"/>
            <a:ext cx="5097551" cy="4154674"/>
          </a:xfrm>
          <a:prstGeom prst="rect">
            <a:avLst/>
          </a:prstGeom>
          <a:noFill/>
          <a:ln w="9525">
            <a:noFill/>
            <a:miter lim="800000"/>
            <a:headEnd/>
            <a:tailEnd/>
          </a:ln>
          <a:effectLst/>
        </p:spPr>
        <p:txBody>
          <a:bodyPr vert="horz" wrap="square" lIns="91616" tIns="45808" rIns="91616" bIns="4580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1" y="8775833"/>
            <a:ext cx="3011906" cy="460243"/>
          </a:xfrm>
          <a:prstGeom prst="rect">
            <a:avLst/>
          </a:prstGeom>
          <a:noFill/>
          <a:ln w="9525">
            <a:noFill/>
            <a:miter lim="800000"/>
            <a:headEnd/>
            <a:tailEnd/>
          </a:ln>
          <a:effectLst/>
        </p:spPr>
        <p:txBody>
          <a:bodyPr vert="horz" wrap="square" lIns="91616" tIns="45808" rIns="91616" bIns="45808" numCol="1" anchor="b" anchorCtr="0" compatLnSpc="1">
            <a:prstTxWarp prst="textNoShape">
              <a:avLst/>
            </a:prstTxWarp>
          </a:bodyPr>
          <a:lstStyle>
            <a:lvl1pPr defTabSz="915808">
              <a:defRPr sz="1200">
                <a:solidFill>
                  <a:schemeClr val="tx1"/>
                </a:solidFill>
                <a:latin typeface="Times" charset="0"/>
                <a:ea typeface="ＭＳ Ｐゴシック" charset="0"/>
                <a:cs typeface="Geneva" charset="0"/>
              </a:defRPr>
            </a:lvl1pPr>
          </a:lstStyle>
          <a:p>
            <a:pPr>
              <a:defRPr/>
            </a:pPr>
            <a:endParaRPr lang="en-US" dirty="0"/>
          </a:p>
        </p:txBody>
      </p:sp>
      <p:sp>
        <p:nvSpPr>
          <p:cNvPr id="27655" name="Rectangle 7"/>
          <p:cNvSpPr>
            <a:spLocks noGrp="1" noChangeArrowheads="1"/>
          </p:cNvSpPr>
          <p:nvPr>
            <p:ph type="sldNum" sz="quarter" idx="5"/>
          </p:nvPr>
        </p:nvSpPr>
        <p:spPr bwMode="auto">
          <a:xfrm>
            <a:off x="3938169" y="8775833"/>
            <a:ext cx="3011906" cy="460243"/>
          </a:xfrm>
          <a:prstGeom prst="rect">
            <a:avLst/>
          </a:prstGeom>
          <a:noFill/>
          <a:ln w="9525">
            <a:noFill/>
            <a:miter lim="800000"/>
            <a:headEnd/>
            <a:tailEnd/>
          </a:ln>
          <a:effectLst/>
        </p:spPr>
        <p:txBody>
          <a:bodyPr vert="horz" wrap="square" lIns="91616" tIns="45808" rIns="91616" bIns="45808" numCol="1" anchor="b" anchorCtr="0" compatLnSpc="1">
            <a:prstTxWarp prst="textNoShape">
              <a:avLst/>
            </a:prstTxWarp>
          </a:bodyPr>
          <a:lstStyle>
            <a:lvl1pPr algn="r" defTabSz="915808">
              <a:defRPr sz="1200">
                <a:solidFill>
                  <a:schemeClr val="tx1"/>
                </a:solidFill>
              </a:defRPr>
            </a:lvl1pPr>
          </a:lstStyle>
          <a:p>
            <a:fld id="{1490FAEE-2D46-48AC-BFE4-D2544B1F5603}" type="slidenum">
              <a:rPr lang="en-US"/>
              <a:pPr/>
              <a:t>‹#›</a:t>
            </a:fld>
            <a:endParaRPr lang="en-US" dirty="0"/>
          </a:p>
        </p:txBody>
      </p:sp>
    </p:spTree>
    <p:extLst>
      <p:ext uri="{BB962C8B-B14F-4D97-AF65-F5344CB8AC3E}">
        <p14:creationId xmlns:p14="http://schemas.microsoft.com/office/powerpoint/2010/main" val="20056525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65" charset="0"/>
        <a:ea typeface="ＭＳ Ｐゴシック" charset="0"/>
        <a:cs typeface="Geneva" pitchFamily="-65" charset="-128"/>
      </a:defRPr>
    </a:lvl1pPr>
    <a:lvl2pPr marL="457200" algn="l" rtl="0" eaLnBrk="0" fontAlgn="base" hangingPunct="0">
      <a:spcBef>
        <a:spcPct val="30000"/>
      </a:spcBef>
      <a:spcAft>
        <a:spcPct val="0"/>
      </a:spcAft>
      <a:defRPr sz="1200" kern="1200">
        <a:solidFill>
          <a:schemeClr val="tx1"/>
        </a:solidFill>
        <a:latin typeface="Times" pitchFamily="-65" charset="0"/>
        <a:ea typeface="Geneva" pitchFamily="-65" charset="-128"/>
        <a:cs typeface="Geneva" charset="0"/>
      </a:defRPr>
    </a:lvl2pPr>
    <a:lvl3pPr marL="914400" algn="l" rtl="0" eaLnBrk="0" fontAlgn="base" hangingPunct="0">
      <a:spcBef>
        <a:spcPct val="30000"/>
      </a:spcBef>
      <a:spcAft>
        <a:spcPct val="0"/>
      </a:spcAft>
      <a:defRPr sz="1200" kern="1200">
        <a:solidFill>
          <a:schemeClr val="tx1"/>
        </a:solidFill>
        <a:latin typeface="Times" pitchFamily="-65" charset="0"/>
        <a:ea typeface="Geneva" pitchFamily="-65" charset="-128"/>
        <a:cs typeface="Geneva" charset="0"/>
      </a:defRPr>
    </a:lvl3pPr>
    <a:lvl4pPr marL="1371600" algn="l" rtl="0" eaLnBrk="0" fontAlgn="base" hangingPunct="0">
      <a:spcBef>
        <a:spcPct val="30000"/>
      </a:spcBef>
      <a:spcAft>
        <a:spcPct val="0"/>
      </a:spcAft>
      <a:defRPr sz="1200" kern="1200">
        <a:solidFill>
          <a:schemeClr val="tx1"/>
        </a:solidFill>
        <a:latin typeface="Times" pitchFamily="-65" charset="0"/>
        <a:ea typeface="Geneva" pitchFamily="-65" charset="-128"/>
        <a:cs typeface="Geneva" charset="0"/>
      </a:defRPr>
    </a:lvl4pPr>
    <a:lvl5pPr marL="1828800" algn="l" rtl="0" eaLnBrk="0" fontAlgn="base" hangingPunct="0">
      <a:spcBef>
        <a:spcPct val="30000"/>
      </a:spcBef>
      <a:spcAft>
        <a:spcPct val="0"/>
      </a:spcAft>
      <a:defRPr sz="1200" kern="1200">
        <a:solidFill>
          <a:schemeClr val="tx1"/>
        </a:solidFill>
        <a:latin typeface="Times" pitchFamily="-65" charset="0"/>
        <a:ea typeface="Geneva" pitchFamily="-65" charset="-128"/>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134D2-AFB4-43CD-AE3A-C86973BA0265}" type="slidenum">
              <a:rPr lang="en-US" smtClean="0"/>
              <a:pPr/>
              <a:t>2</a:t>
            </a:fld>
            <a:endParaRPr lang="en-US"/>
          </a:p>
        </p:txBody>
      </p:sp>
    </p:spTree>
    <p:extLst>
      <p:ext uri="{BB962C8B-B14F-4D97-AF65-F5344CB8AC3E}">
        <p14:creationId xmlns:p14="http://schemas.microsoft.com/office/powerpoint/2010/main" val="862211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134D2-AFB4-43CD-AE3A-C86973BA0265}" type="slidenum">
              <a:rPr lang="en-US" smtClean="0"/>
              <a:pPr/>
              <a:t>12</a:t>
            </a:fld>
            <a:endParaRPr lang="en-US"/>
          </a:p>
        </p:txBody>
      </p:sp>
    </p:spTree>
    <p:extLst>
      <p:ext uri="{BB962C8B-B14F-4D97-AF65-F5344CB8AC3E}">
        <p14:creationId xmlns:p14="http://schemas.microsoft.com/office/powerpoint/2010/main" val="3693818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90FAEE-2D46-48AC-BFE4-D2544B1F5603}" type="slidenum">
              <a:rPr lang="en-US" smtClean="0"/>
              <a:pPr/>
              <a:t>16</a:t>
            </a:fld>
            <a:endParaRPr lang="en-US" dirty="0"/>
          </a:p>
        </p:txBody>
      </p:sp>
    </p:spTree>
    <p:extLst>
      <p:ext uri="{BB962C8B-B14F-4D97-AF65-F5344CB8AC3E}">
        <p14:creationId xmlns:p14="http://schemas.microsoft.com/office/powerpoint/2010/main" val="3552098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B134D2-AFB4-43CD-AE3A-C86973BA0265}" type="slidenum">
              <a:rPr lang="en-US" smtClean="0"/>
              <a:pPr/>
              <a:t>26</a:t>
            </a:fld>
            <a:endParaRPr lang="en-US"/>
          </a:p>
        </p:txBody>
      </p:sp>
    </p:spTree>
    <p:extLst>
      <p:ext uri="{BB962C8B-B14F-4D97-AF65-F5344CB8AC3E}">
        <p14:creationId xmlns:p14="http://schemas.microsoft.com/office/powerpoint/2010/main" val="603192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90FAEE-2D46-48AC-BFE4-D2544B1F5603}" type="slidenum">
              <a:rPr lang="en-US" smtClean="0"/>
              <a:pPr/>
              <a:t>35</a:t>
            </a:fld>
            <a:endParaRPr lang="en-US" dirty="0"/>
          </a:p>
        </p:txBody>
      </p:sp>
    </p:spTree>
    <p:extLst>
      <p:ext uri="{BB962C8B-B14F-4D97-AF65-F5344CB8AC3E}">
        <p14:creationId xmlns:p14="http://schemas.microsoft.com/office/powerpoint/2010/main" val="708835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134D2-AFB4-43CD-AE3A-C86973BA0265}" type="slidenum">
              <a:rPr lang="en-US" smtClean="0"/>
              <a:pPr/>
              <a:t>3</a:t>
            </a:fld>
            <a:endParaRPr lang="en-US"/>
          </a:p>
        </p:txBody>
      </p:sp>
    </p:spTree>
    <p:extLst>
      <p:ext uri="{BB962C8B-B14F-4D97-AF65-F5344CB8AC3E}">
        <p14:creationId xmlns:p14="http://schemas.microsoft.com/office/powerpoint/2010/main" val="2749079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134D2-AFB4-43CD-AE3A-C86973BA0265}" type="slidenum">
              <a:rPr lang="en-US" smtClean="0"/>
              <a:pPr/>
              <a:t>4</a:t>
            </a:fld>
            <a:endParaRPr lang="en-US"/>
          </a:p>
        </p:txBody>
      </p:sp>
    </p:spTree>
    <p:extLst>
      <p:ext uri="{BB962C8B-B14F-4D97-AF65-F5344CB8AC3E}">
        <p14:creationId xmlns:p14="http://schemas.microsoft.com/office/powerpoint/2010/main" val="4209228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134D2-AFB4-43CD-AE3A-C86973BA0265}" type="slidenum">
              <a:rPr lang="en-US" smtClean="0"/>
              <a:pPr/>
              <a:t>5</a:t>
            </a:fld>
            <a:endParaRPr lang="en-US"/>
          </a:p>
        </p:txBody>
      </p:sp>
    </p:spTree>
    <p:extLst>
      <p:ext uri="{BB962C8B-B14F-4D97-AF65-F5344CB8AC3E}">
        <p14:creationId xmlns:p14="http://schemas.microsoft.com/office/powerpoint/2010/main" val="217721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134D2-AFB4-43CD-AE3A-C86973BA0265}" type="slidenum">
              <a:rPr lang="en-US" smtClean="0"/>
              <a:pPr/>
              <a:t>6</a:t>
            </a:fld>
            <a:endParaRPr lang="en-US"/>
          </a:p>
        </p:txBody>
      </p:sp>
    </p:spTree>
    <p:extLst>
      <p:ext uri="{BB962C8B-B14F-4D97-AF65-F5344CB8AC3E}">
        <p14:creationId xmlns:p14="http://schemas.microsoft.com/office/powerpoint/2010/main" val="2687682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134D2-AFB4-43CD-AE3A-C86973BA0265}" type="slidenum">
              <a:rPr lang="en-US" smtClean="0"/>
              <a:pPr/>
              <a:t>7</a:t>
            </a:fld>
            <a:endParaRPr lang="en-US"/>
          </a:p>
        </p:txBody>
      </p:sp>
    </p:spTree>
    <p:extLst>
      <p:ext uri="{BB962C8B-B14F-4D97-AF65-F5344CB8AC3E}">
        <p14:creationId xmlns:p14="http://schemas.microsoft.com/office/powerpoint/2010/main" val="2537583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134D2-AFB4-43CD-AE3A-C86973BA0265}" type="slidenum">
              <a:rPr lang="en-US" smtClean="0"/>
              <a:pPr/>
              <a:t>8</a:t>
            </a:fld>
            <a:endParaRPr lang="en-US"/>
          </a:p>
        </p:txBody>
      </p:sp>
    </p:spTree>
    <p:extLst>
      <p:ext uri="{BB962C8B-B14F-4D97-AF65-F5344CB8AC3E}">
        <p14:creationId xmlns:p14="http://schemas.microsoft.com/office/powerpoint/2010/main" val="2811653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134D2-AFB4-43CD-AE3A-C86973BA0265}" type="slidenum">
              <a:rPr lang="en-US" smtClean="0"/>
              <a:pPr/>
              <a:t>9</a:t>
            </a:fld>
            <a:endParaRPr lang="en-US"/>
          </a:p>
        </p:txBody>
      </p:sp>
    </p:spTree>
    <p:extLst>
      <p:ext uri="{BB962C8B-B14F-4D97-AF65-F5344CB8AC3E}">
        <p14:creationId xmlns:p14="http://schemas.microsoft.com/office/powerpoint/2010/main" val="2097183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134D2-AFB4-43CD-AE3A-C86973BA0265}" type="slidenum">
              <a:rPr lang="en-US" smtClean="0"/>
              <a:pPr/>
              <a:t>11</a:t>
            </a:fld>
            <a:endParaRPr lang="en-US"/>
          </a:p>
        </p:txBody>
      </p:sp>
    </p:spTree>
    <p:extLst>
      <p:ext uri="{BB962C8B-B14F-4D97-AF65-F5344CB8AC3E}">
        <p14:creationId xmlns:p14="http://schemas.microsoft.com/office/powerpoint/2010/main" val="1170703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430887"/>
          </a:xfrm>
        </p:spPr>
        <p:txBody>
          <a:bodyPr/>
          <a:lstStyle>
            <a:lvl1pPr marL="0" indent="0" algn="ctr">
              <a:spcBef>
                <a:spcPts val="1200"/>
              </a:spcBef>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3700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3700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3657600" cy="2299091"/>
          </a:xfrm>
        </p:spPr>
        <p:txBody>
          <a:bodyPr/>
          <a:lstStyle>
            <a:lvl1pPr>
              <a:defRPr sz="2800"/>
            </a:lvl1pPr>
            <a:lvl2pPr marL="690563" indent="-344488">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29200" y="2057400"/>
            <a:ext cx="3657600" cy="2299091"/>
          </a:xfrm>
        </p:spPr>
        <p:txBody>
          <a:bodyPr/>
          <a:lstStyle>
            <a:lvl1pPr marL="346075" indent="-346075">
              <a:defRPr sz="2800"/>
            </a:lvl1pPr>
            <a:lvl2pPr marL="690563" indent="-344488">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KDHS FY 2014 LOGO heading.png"/>
          <p:cNvPicPr>
            <a:picLocks noChangeAspect="1"/>
          </p:cNvPicPr>
          <p:nvPr/>
        </p:nvPicPr>
        <p:blipFill>
          <a:blip r:embed="rId13"/>
          <a:srcRect/>
          <a:stretch>
            <a:fillRect/>
          </a:stretch>
        </p:blipFill>
        <p:spPr bwMode="auto">
          <a:xfrm>
            <a:off x="0" y="0"/>
            <a:ext cx="9144000" cy="1603375"/>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457200" y="2057400"/>
            <a:ext cx="8229600" cy="17049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Line 10"/>
          <p:cNvSpPr>
            <a:spLocks noChangeShapeType="1"/>
          </p:cNvSpPr>
          <p:nvPr/>
        </p:nvSpPr>
        <p:spPr bwMode="auto">
          <a:xfrm>
            <a:off x="457200" y="1600200"/>
            <a:ext cx="8686800" cy="0"/>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368657" name="Rectangle 17"/>
          <p:cNvSpPr>
            <a:spLocks noGrp="1" noChangeArrowheads="1"/>
          </p:cNvSpPr>
          <p:nvPr>
            <p:ph type="title"/>
          </p:nvPr>
        </p:nvSpPr>
        <p:spPr bwMode="auto">
          <a:xfrm>
            <a:off x="457200" y="0"/>
            <a:ext cx="8229600" cy="1600200"/>
          </a:xfrm>
          <a:prstGeom prst="rect">
            <a:avLst/>
          </a:prstGeom>
          <a:noFill/>
          <a:ln w="12700">
            <a:noFill/>
            <a:miter lim="800000"/>
            <a:headEnd type="none" w="sm" len="sm"/>
            <a:tailEnd type="none" w="sm" len="sm"/>
          </a:ln>
          <a:effectLst/>
        </p:spPr>
        <p:txBody>
          <a:bodyPr vert="horz" wrap="square" lIns="0" tIns="0" rIns="0" bIns="137160" numCol="1" anchor="b" anchorCtr="0" compatLnSpc="1">
            <a:prstTxWarp prst="textNoShape">
              <a:avLst/>
            </a:prstTxWarp>
          </a:bodyPr>
          <a:lstStyle/>
          <a:p>
            <a:pPr lvl="0"/>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spd="slow"/>
  <p:timing>
    <p:tnLst>
      <p:par>
        <p:cTn id="1" dur="indefinite" restart="never" nodeType="tmRoot"/>
      </p:par>
    </p:tnLst>
  </p:timing>
  <p:txStyles>
    <p:titleStyle>
      <a:lvl1pPr algn="l" rtl="0" eaLnBrk="1" fontAlgn="base" hangingPunct="1">
        <a:lnSpc>
          <a:spcPct val="90000"/>
        </a:lnSpc>
        <a:spcBef>
          <a:spcPct val="0"/>
        </a:spcBef>
        <a:spcAft>
          <a:spcPct val="0"/>
        </a:spcAft>
        <a:defRPr sz="3200" b="1" spc="-50">
          <a:solidFill>
            <a:srgbClr val="000000"/>
          </a:solidFill>
          <a:latin typeface="Arial"/>
          <a:ea typeface="Geneva" pitchFamily="-65" charset="-128"/>
          <a:cs typeface="Arial"/>
        </a:defRPr>
      </a:lvl1pPr>
      <a:lvl2pPr algn="l" rtl="0" eaLnBrk="1" fontAlgn="base" hangingPunct="1">
        <a:lnSpc>
          <a:spcPct val="90000"/>
        </a:lnSpc>
        <a:spcBef>
          <a:spcPct val="0"/>
        </a:spcBef>
        <a:spcAft>
          <a:spcPct val="0"/>
        </a:spcAft>
        <a:defRPr sz="3200" b="1">
          <a:solidFill>
            <a:srgbClr val="000000"/>
          </a:solidFill>
          <a:latin typeface="Arial" pitchFamily="-65" charset="0"/>
          <a:ea typeface="Geneva" pitchFamily="-65" charset="-128"/>
        </a:defRPr>
      </a:lvl2pPr>
      <a:lvl3pPr algn="l" rtl="0" eaLnBrk="1" fontAlgn="base" hangingPunct="1">
        <a:lnSpc>
          <a:spcPct val="90000"/>
        </a:lnSpc>
        <a:spcBef>
          <a:spcPct val="0"/>
        </a:spcBef>
        <a:spcAft>
          <a:spcPct val="0"/>
        </a:spcAft>
        <a:defRPr sz="3200" b="1">
          <a:solidFill>
            <a:srgbClr val="000000"/>
          </a:solidFill>
          <a:latin typeface="Arial" pitchFamily="-65" charset="0"/>
          <a:ea typeface="Geneva" pitchFamily="-65" charset="-128"/>
        </a:defRPr>
      </a:lvl3pPr>
      <a:lvl4pPr algn="l" rtl="0" eaLnBrk="1" fontAlgn="base" hangingPunct="1">
        <a:lnSpc>
          <a:spcPct val="90000"/>
        </a:lnSpc>
        <a:spcBef>
          <a:spcPct val="0"/>
        </a:spcBef>
        <a:spcAft>
          <a:spcPct val="0"/>
        </a:spcAft>
        <a:defRPr sz="3200" b="1">
          <a:solidFill>
            <a:srgbClr val="000000"/>
          </a:solidFill>
          <a:latin typeface="Arial" pitchFamily="-65" charset="0"/>
          <a:ea typeface="Geneva" pitchFamily="-65" charset="-128"/>
        </a:defRPr>
      </a:lvl4pPr>
      <a:lvl5pPr algn="l" rtl="0" eaLnBrk="1" fontAlgn="base" hangingPunct="1">
        <a:lnSpc>
          <a:spcPct val="90000"/>
        </a:lnSpc>
        <a:spcBef>
          <a:spcPct val="0"/>
        </a:spcBef>
        <a:spcAft>
          <a:spcPct val="0"/>
        </a:spcAft>
        <a:defRPr sz="3200" b="1">
          <a:solidFill>
            <a:srgbClr val="000000"/>
          </a:solidFill>
          <a:latin typeface="Arial" pitchFamily="-65" charset="0"/>
          <a:ea typeface="Geneva" pitchFamily="-65" charset="-128"/>
        </a:defRPr>
      </a:lvl5pPr>
      <a:lvl6pPr marL="457200" algn="l" rtl="0" eaLnBrk="1" fontAlgn="base" hangingPunct="1">
        <a:lnSpc>
          <a:spcPct val="90000"/>
        </a:lnSpc>
        <a:spcBef>
          <a:spcPct val="0"/>
        </a:spcBef>
        <a:spcAft>
          <a:spcPct val="0"/>
        </a:spcAft>
        <a:defRPr sz="3600">
          <a:solidFill>
            <a:srgbClr val="000080"/>
          </a:solidFill>
          <a:latin typeface="Times" pitchFamily="-65" charset="0"/>
        </a:defRPr>
      </a:lvl6pPr>
      <a:lvl7pPr marL="914400" algn="l" rtl="0" eaLnBrk="1" fontAlgn="base" hangingPunct="1">
        <a:lnSpc>
          <a:spcPct val="90000"/>
        </a:lnSpc>
        <a:spcBef>
          <a:spcPct val="0"/>
        </a:spcBef>
        <a:spcAft>
          <a:spcPct val="0"/>
        </a:spcAft>
        <a:defRPr sz="3600">
          <a:solidFill>
            <a:srgbClr val="000080"/>
          </a:solidFill>
          <a:latin typeface="Times" pitchFamily="-65" charset="0"/>
        </a:defRPr>
      </a:lvl7pPr>
      <a:lvl8pPr marL="1371600" algn="l" rtl="0" eaLnBrk="1" fontAlgn="base" hangingPunct="1">
        <a:lnSpc>
          <a:spcPct val="90000"/>
        </a:lnSpc>
        <a:spcBef>
          <a:spcPct val="0"/>
        </a:spcBef>
        <a:spcAft>
          <a:spcPct val="0"/>
        </a:spcAft>
        <a:defRPr sz="3600">
          <a:solidFill>
            <a:srgbClr val="000080"/>
          </a:solidFill>
          <a:latin typeface="Times" pitchFamily="-65" charset="0"/>
        </a:defRPr>
      </a:lvl8pPr>
      <a:lvl9pPr marL="1828800" algn="l" rtl="0" eaLnBrk="1" fontAlgn="base" hangingPunct="1">
        <a:lnSpc>
          <a:spcPct val="90000"/>
        </a:lnSpc>
        <a:spcBef>
          <a:spcPct val="0"/>
        </a:spcBef>
        <a:spcAft>
          <a:spcPct val="0"/>
        </a:spcAft>
        <a:defRPr sz="3600">
          <a:solidFill>
            <a:srgbClr val="000080"/>
          </a:solidFill>
          <a:latin typeface="Times" pitchFamily="-65" charset="0"/>
        </a:defRPr>
      </a:lvl9pPr>
    </p:titleStyle>
    <p:bodyStyle>
      <a:lvl1pPr marL="228600" indent="-228600" algn="l" rtl="0" eaLnBrk="1" fontAlgn="base" hangingPunct="1">
        <a:spcBef>
          <a:spcPts val="3600"/>
        </a:spcBef>
        <a:spcAft>
          <a:spcPct val="0"/>
        </a:spcAft>
        <a:buFont typeface="Arial" pitchFamily="34" charset="0"/>
        <a:buChar char="•"/>
        <a:defRPr sz="2800">
          <a:solidFill>
            <a:srgbClr val="0D0D0D"/>
          </a:solidFill>
          <a:latin typeface="Arial"/>
          <a:ea typeface="Geneva" pitchFamily="-65" charset="-128"/>
          <a:cs typeface="Arial"/>
        </a:defRPr>
      </a:lvl1pPr>
      <a:lvl2pPr marL="568325" indent="-284163" algn="l" rtl="0" eaLnBrk="1" fontAlgn="base" hangingPunct="1">
        <a:spcBef>
          <a:spcPts val="800"/>
        </a:spcBef>
        <a:spcAft>
          <a:spcPct val="0"/>
        </a:spcAft>
        <a:buFont typeface="Lucida Grande" pitchFamily="2" charset="0"/>
        <a:buChar char="-"/>
        <a:defRPr sz="2000">
          <a:solidFill>
            <a:srgbClr val="0D0D0D"/>
          </a:solidFill>
          <a:latin typeface="Arial"/>
          <a:ea typeface="Geneva" pitchFamily="-65" charset="-128"/>
          <a:cs typeface="Arial"/>
        </a:defRPr>
      </a:lvl2pPr>
      <a:lvl3pPr marL="803275" indent="-234950" algn="l" rtl="0" eaLnBrk="1" fontAlgn="base" hangingPunct="1">
        <a:lnSpc>
          <a:spcPct val="90000"/>
        </a:lnSpc>
        <a:spcBef>
          <a:spcPct val="20000"/>
        </a:spcBef>
        <a:spcAft>
          <a:spcPct val="0"/>
        </a:spcAft>
        <a:buChar char="-"/>
        <a:defRPr sz="1600">
          <a:solidFill>
            <a:srgbClr val="0D0D0D"/>
          </a:solidFill>
          <a:latin typeface="Arial"/>
          <a:ea typeface="Geneva" pitchFamily="-65" charset="-128"/>
          <a:cs typeface="Arial"/>
        </a:defRPr>
      </a:lvl3pPr>
      <a:lvl4pPr marL="1828800" indent="-228600" algn="l" rtl="0" eaLnBrk="1" fontAlgn="base" hangingPunct="1">
        <a:lnSpc>
          <a:spcPct val="90000"/>
        </a:lnSpc>
        <a:spcBef>
          <a:spcPct val="20000"/>
        </a:spcBef>
        <a:spcAft>
          <a:spcPct val="0"/>
        </a:spcAft>
        <a:buChar char="*"/>
        <a:defRPr>
          <a:solidFill>
            <a:srgbClr val="0D0D0D"/>
          </a:solidFill>
          <a:latin typeface="Arial"/>
          <a:ea typeface="Geneva" pitchFamily="-65" charset="-128"/>
          <a:cs typeface="Arial"/>
        </a:defRPr>
      </a:lvl4pPr>
      <a:lvl5pPr marL="2171700" indent="-228600" algn="l" rtl="0" eaLnBrk="1" fontAlgn="base" hangingPunct="1">
        <a:lnSpc>
          <a:spcPct val="90000"/>
        </a:lnSpc>
        <a:spcBef>
          <a:spcPct val="20000"/>
        </a:spcBef>
        <a:spcAft>
          <a:spcPct val="0"/>
        </a:spcAft>
        <a:buChar char="»"/>
        <a:defRPr sz="1600">
          <a:solidFill>
            <a:srgbClr val="0D0D0D"/>
          </a:solidFill>
          <a:latin typeface="Arial"/>
          <a:ea typeface="Geneva" pitchFamily="-65" charset="-128"/>
          <a:cs typeface="Arial"/>
        </a:defRPr>
      </a:lvl5pPr>
      <a:lvl6pPr marL="2628900" indent="-228600" algn="l" rtl="0" eaLnBrk="1" fontAlgn="base" hangingPunct="1">
        <a:lnSpc>
          <a:spcPct val="90000"/>
        </a:lnSpc>
        <a:spcBef>
          <a:spcPct val="20000"/>
        </a:spcBef>
        <a:spcAft>
          <a:spcPct val="0"/>
        </a:spcAft>
        <a:buChar char="»"/>
        <a:defRPr sz="1600">
          <a:solidFill>
            <a:schemeClr val="folHlink"/>
          </a:solidFill>
          <a:latin typeface="+mn-lt"/>
          <a:ea typeface="Geneva" pitchFamily="-65" charset="-128"/>
        </a:defRPr>
      </a:lvl6pPr>
      <a:lvl7pPr marL="3086100" indent="-228600" algn="l" rtl="0" eaLnBrk="1" fontAlgn="base" hangingPunct="1">
        <a:lnSpc>
          <a:spcPct val="90000"/>
        </a:lnSpc>
        <a:spcBef>
          <a:spcPct val="20000"/>
        </a:spcBef>
        <a:spcAft>
          <a:spcPct val="0"/>
        </a:spcAft>
        <a:buChar char="»"/>
        <a:defRPr sz="1600">
          <a:solidFill>
            <a:schemeClr val="folHlink"/>
          </a:solidFill>
          <a:latin typeface="+mn-lt"/>
          <a:ea typeface="Geneva" pitchFamily="-65" charset="-128"/>
        </a:defRPr>
      </a:lvl7pPr>
      <a:lvl8pPr marL="3543300" indent="-228600" algn="l" rtl="0" eaLnBrk="1" fontAlgn="base" hangingPunct="1">
        <a:lnSpc>
          <a:spcPct val="90000"/>
        </a:lnSpc>
        <a:spcBef>
          <a:spcPct val="20000"/>
        </a:spcBef>
        <a:spcAft>
          <a:spcPct val="0"/>
        </a:spcAft>
        <a:buChar char="»"/>
        <a:defRPr sz="1600">
          <a:solidFill>
            <a:schemeClr val="folHlink"/>
          </a:solidFill>
          <a:latin typeface="+mn-lt"/>
          <a:ea typeface="Geneva" pitchFamily="-65" charset="-128"/>
        </a:defRPr>
      </a:lvl8pPr>
      <a:lvl9pPr marL="4000500" indent="-228600" algn="l" rtl="0" eaLnBrk="1" fontAlgn="base" hangingPunct="1">
        <a:lnSpc>
          <a:spcPct val="90000"/>
        </a:lnSpc>
        <a:spcBef>
          <a:spcPct val="20000"/>
        </a:spcBef>
        <a:spcAft>
          <a:spcPct val="0"/>
        </a:spcAft>
        <a:buChar char="»"/>
        <a:defRPr sz="1600">
          <a:solidFill>
            <a:schemeClr val="folHlink"/>
          </a:solidFill>
          <a:latin typeface="+mn-lt"/>
          <a:ea typeface="Geneva"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hyperlink" Target="mailto:corporatecompliance@kdmc.kdhs.us"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mailto:corporatecompliance@kdmc.kdhs.us"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23.jpeg"/><Relationship Id="rId4"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3.xml"/><Relationship Id="rId9" Type="http://schemas.microsoft.com/office/2007/relationships/diagramDrawing" Target="../diagrams/drawing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hyperlink" Target="http://www.teamkdmc.com/Portals/1/TeamKDMC/Documents/Legal/Compliance/ComplianceHandbookJune%202014%20Revision.pdf"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hyperlink" Target="https://www.teamkdhs.com/Portals/0/Kentucky%20Policies/Administrative%20Policies/I.%20%20Medical%20Staff%20and%20Administration/I15.%20%20Team%20Member%20Conflicts%20of%20Interest.pdf?ver=2017-09-29-090750-567&amp;timestamp=1507063501946"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dirty="0" smtClean="0"/>
              <a:t>Corporate Compliance and Integrity Team </a:t>
            </a:r>
            <a:endParaRPr lang="en-US" sz="2400" b="0" dirty="0"/>
          </a:p>
        </p:txBody>
      </p:sp>
      <p:pic>
        <p:nvPicPr>
          <p:cNvPr id="1026" name="Picture 2" descr="C:\Users\20003532\Pictures\HEATHERMARCUM39040 - PhotoShar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554" y="2133600"/>
            <a:ext cx="2512646" cy="30121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9100" y="5638800"/>
            <a:ext cx="3733800" cy="707886"/>
          </a:xfrm>
          <a:prstGeom prst="rect">
            <a:avLst/>
          </a:prstGeom>
          <a:noFill/>
        </p:spPr>
        <p:txBody>
          <a:bodyPr wrap="square" rtlCol="0">
            <a:spAutoFit/>
          </a:bodyPr>
          <a:lstStyle/>
          <a:p>
            <a:pPr algn="ctr"/>
            <a:r>
              <a:rPr lang="en-US" sz="2000" dirty="0" smtClean="0"/>
              <a:t>Heather Marcum</a:t>
            </a:r>
          </a:p>
          <a:p>
            <a:pPr algn="ctr"/>
            <a:r>
              <a:rPr lang="en-US" sz="2000" dirty="0" smtClean="0"/>
              <a:t>x80161</a:t>
            </a:r>
            <a:endParaRPr lang="en-US" sz="2000" dirty="0"/>
          </a:p>
        </p:txBody>
      </p:sp>
    </p:spTree>
    <p:extLst>
      <p:ext uri="{BB962C8B-B14F-4D97-AF65-F5344CB8AC3E}">
        <p14:creationId xmlns:p14="http://schemas.microsoft.com/office/powerpoint/2010/main" val="2837327054"/>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Fraud, Waste &amp; Abuse</a:t>
            </a:r>
            <a:endParaRPr lang="en-US" dirty="0"/>
          </a:p>
        </p:txBody>
      </p:sp>
      <p:sp>
        <p:nvSpPr>
          <p:cNvPr id="3" name="Content Placeholder 2"/>
          <p:cNvSpPr>
            <a:spLocks noGrp="1"/>
          </p:cNvSpPr>
          <p:nvPr>
            <p:ph idx="1"/>
          </p:nvPr>
        </p:nvSpPr>
        <p:spPr>
          <a:xfrm>
            <a:off x="457200" y="2057401"/>
            <a:ext cx="8229600" cy="3077766"/>
          </a:xfrm>
        </p:spPr>
        <p:txBody>
          <a:bodyPr/>
          <a:lstStyle/>
          <a:p>
            <a:pPr marL="0" indent="0">
              <a:buNone/>
            </a:pPr>
            <a:r>
              <a:rPr lang="en-US" sz="2000" dirty="0" smtClean="0"/>
              <a:t>King’s Daughters is committed to preventing, detecting, and correcting fraud, waste, and abuse within our operations</a:t>
            </a:r>
          </a:p>
          <a:p>
            <a:pPr marL="0" indent="0">
              <a:buNone/>
            </a:pPr>
            <a:r>
              <a:rPr lang="en-US" sz="2000" dirty="0" smtClean="0"/>
              <a:t>All team members have an obligation to report possible compliance violations to the Compliance &amp; Integrity Department. </a:t>
            </a:r>
            <a:endParaRPr lang="en-US" sz="2000" dirty="0"/>
          </a:p>
          <a:p>
            <a:pPr marL="0" indent="0">
              <a:buNone/>
            </a:pPr>
            <a:r>
              <a:rPr lang="en-US" sz="2000" dirty="0" smtClean="0"/>
              <a:t>Team members also have the ability to report possible violations of the False Claims Act (FCA) directly to the Federal Department of Justice as a </a:t>
            </a:r>
            <a:r>
              <a:rPr lang="en-US" sz="2000" i="1" dirty="0" smtClean="0"/>
              <a:t>qui tam</a:t>
            </a:r>
            <a:r>
              <a:rPr lang="en-US" sz="2000" dirty="0" smtClean="0"/>
              <a:t> (also known as whistleblower) relator.</a:t>
            </a:r>
          </a:p>
        </p:txBody>
      </p:sp>
    </p:spTree>
    <p:extLst>
      <p:ext uri="{BB962C8B-B14F-4D97-AF65-F5344CB8AC3E}">
        <p14:creationId xmlns:p14="http://schemas.microsoft.com/office/powerpoint/2010/main" val="3962161494"/>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5715000" cy="609600"/>
          </a:xfrm>
        </p:spPr>
        <p:txBody>
          <a:bodyPr>
            <a:noAutofit/>
          </a:bodyPr>
          <a:lstStyle/>
          <a:p>
            <a:r>
              <a:rPr lang="en-US" sz="2800" dirty="0" smtClean="0"/>
              <a:t>How do I report suspected compliance violations?</a:t>
            </a:r>
            <a:endParaRPr lang="en-US" sz="2800" dirty="0"/>
          </a:p>
        </p:txBody>
      </p:sp>
      <p:sp>
        <p:nvSpPr>
          <p:cNvPr id="5" name="Content Placeholder 2"/>
          <p:cNvSpPr txBox="1">
            <a:spLocks/>
          </p:cNvSpPr>
          <p:nvPr/>
        </p:nvSpPr>
        <p:spPr>
          <a:xfrm>
            <a:off x="304800" y="1676400"/>
            <a:ext cx="8503920" cy="5029200"/>
          </a:xfrm>
          <a:prstGeom prst="rect">
            <a:avLst/>
          </a:prstGeom>
        </p:spPr>
        <p:txBody>
          <a:bodyPr vert="horz">
            <a:normAutofit fontScale="77500" lnSpcReduction="20000"/>
          </a:bodyPr>
          <a:lstStyle>
            <a:lvl1pPr marL="274320" indent="-274320" algn="l" rtl="0" eaLnBrk="1" latinLnBrk="0" hangingPunct="1">
              <a:spcBef>
                <a:spcPct val="20000"/>
              </a:spcBef>
              <a:buClr>
                <a:schemeClr val="accent1">
                  <a:lumMod val="50000"/>
                </a:schemeClr>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1"/>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1"/>
                </a:solidFill>
                <a:latin typeface="+mn-lt"/>
                <a:ea typeface="+mn-ea"/>
                <a:cs typeface="+mn-cs"/>
              </a:defRPr>
            </a:lvl4pPr>
            <a:lvl5pPr marL="1371600" indent="-228600" algn="l" rtl="0" eaLnBrk="1" latinLnBrk="0" hangingPunct="1">
              <a:spcBef>
                <a:spcPct val="20000"/>
              </a:spcBef>
              <a:buClr>
                <a:schemeClr val="accent1">
                  <a:lumMod val="50000"/>
                </a:schemeClr>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
                <a:srgbClr val="4F81BD">
                  <a:lumMod val="50000"/>
                </a:srgbClr>
              </a:buClr>
              <a:buSzPct val="85000"/>
              <a:buFont typeface="Wingdings 2"/>
              <a:buNone/>
              <a:tabLst/>
              <a:defRPr/>
            </a:pPr>
            <a:r>
              <a:rPr kumimoji="0" lang="en-US" sz="2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All Medical Center team members, providers, and contractors/vendors are </a:t>
            </a:r>
            <a:r>
              <a:rPr kumimoji="0" lang="en-US" sz="2700" b="1" i="0" u="sng"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required</a:t>
            </a:r>
            <a:r>
              <a:rPr kumimoji="0" lang="en-US" sz="2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to report concerns about actual, potential or perceived misconduct to the Compliance &amp; Integrity Department.  One may use any of the following reporting tools:</a:t>
            </a:r>
          </a:p>
          <a:p>
            <a:pPr marL="274320" marR="0" lvl="0" indent="-274320" algn="just" defTabSz="914400" rtl="0" eaLnBrk="1" fontAlgn="auto" latinLnBrk="0" hangingPunct="1">
              <a:lnSpc>
                <a:spcPct val="100000"/>
              </a:lnSpc>
              <a:spcBef>
                <a:spcPct val="20000"/>
              </a:spcBef>
              <a:spcAft>
                <a:spcPts val="0"/>
              </a:spcAft>
              <a:buClr>
                <a:srgbClr val="4F81BD">
                  <a:lumMod val="50000"/>
                </a:srgbClr>
              </a:buClr>
              <a:buSzPct val="85000"/>
              <a:buFont typeface="Wingdings 2"/>
              <a:buChar char=""/>
              <a:tabLst/>
              <a:defRPr/>
            </a:pPr>
            <a:endParaRPr kumimoji="0" lang="en-US" sz="2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700"/>
              </a:spcBef>
              <a:spcAft>
                <a:spcPts val="0"/>
              </a:spcAft>
              <a:buClr>
                <a:srgbClr val="4F81BD">
                  <a:lumMod val="50000"/>
                </a:srgbClr>
              </a:buClr>
              <a:buSzPct val="85000"/>
              <a:buFont typeface="Arial" panose="020B0604020202020204" pitchFamily="34" charset="0"/>
              <a:buChar char="•"/>
              <a:tabLst/>
              <a:defRPr/>
            </a:pPr>
            <a:r>
              <a:rPr kumimoji="0" lang="en-US" sz="2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Call the Compliance Hotline at (606) 408-4145 or (877) 327-4145;</a:t>
            </a:r>
          </a:p>
          <a:p>
            <a:pPr marL="285750" marR="0" lvl="0" indent="-285750" algn="just" defTabSz="914400" rtl="0" eaLnBrk="1" fontAlgn="auto" latinLnBrk="0" hangingPunct="1">
              <a:lnSpc>
                <a:spcPct val="100000"/>
              </a:lnSpc>
              <a:spcBef>
                <a:spcPts val="700"/>
              </a:spcBef>
              <a:spcAft>
                <a:spcPts val="0"/>
              </a:spcAft>
              <a:buClr>
                <a:srgbClr val="4F81BD">
                  <a:lumMod val="50000"/>
                </a:srgbClr>
              </a:buClr>
              <a:buSzPct val="85000"/>
              <a:buFont typeface="Arial" panose="020B0604020202020204" pitchFamily="34" charset="0"/>
              <a:buChar char="•"/>
              <a:tabLst/>
              <a:defRPr/>
            </a:pPr>
            <a:r>
              <a:rPr kumimoji="0" lang="en-US" sz="2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Call the Lighthouse Services Hotline at (844) 940-0003 which is an independent third-party hotline provider contracted by the Medical Center as an additional anonymous reporting tool;</a:t>
            </a:r>
          </a:p>
          <a:p>
            <a:pPr marL="285750" marR="0" lvl="0" indent="-285750" algn="just" defTabSz="914400" rtl="0" eaLnBrk="1" fontAlgn="auto" latinLnBrk="0" hangingPunct="1">
              <a:lnSpc>
                <a:spcPct val="100000"/>
              </a:lnSpc>
              <a:spcBef>
                <a:spcPts val="700"/>
              </a:spcBef>
              <a:spcAft>
                <a:spcPts val="0"/>
              </a:spcAft>
              <a:buClr>
                <a:srgbClr val="4F81BD">
                  <a:lumMod val="50000"/>
                </a:srgbClr>
              </a:buClr>
              <a:buSzPct val="85000"/>
              <a:buFont typeface="Arial" panose="020B0604020202020204" pitchFamily="34" charset="0"/>
              <a:buChar char="•"/>
              <a:tabLst/>
              <a:defRPr/>
            </a:pPr>
            <a:r>
              <a:rPr kumimoji="0" lang="en-US" sz="2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Complete the Compliance Concern Form found on the intranet;</a:t>
            </a:r>
          </a:p>
          <a:p>
            <a:pPr marL="285750" marR="0" lvl="0" indent="-285750" algn="just" defTabSz="914400" rtl="0" eaLnBrk="1" fontAlgn="auto" latinLnBrk="0" hangingPunct="1">
              <a:lnSpc>
                <a:spcPct val="100000"/>
              </a:lnSpc>
              <a:spcBef>
                <a:spcPts val="700"/>
              </a:spcBef>
              <a:spcAft>
                <a:spcPts val="0"/>
              </a:spcAft>
              <a:buClr>
                <a:srgbClr val="4F81BD">
                  <a:lumMod val="50000"/>
                </a:srgbClr>
              </a:buClr>
              <a:buSzPct val="85000"/>
              <a:buFont typeface="Arial" panose="020B0604020202020204" pitchFamily="34" charset="0"/>
              <a:buChar char="•"/>
              <a:tabLst/>
              <a:defRPr/>
            </a:pPr>
            <a:r>
              <a:rPr kumimoji="0" lang="en-US" sz="2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Contact Compliance Officer, Heather Marcum (606-408-0161); </a:t>
            </a:r>
          </a:p>
          <a:p>
            <a:pPr marL="285750" marR="0" lvl="0" indent="-285750" algn="just" defTabSz="914400" rtl="0" eaLnBrk="1" fontAlgn="auto" latinLnBrk="0" hangingPunct="1">
              <a:lnSpc>
                <a:spcPct val="100000"/>
              </a:lnSpc>
              <a:spcBef>
                <a:spcPts val="700"/>
              </a:spcBef>
              <a:spcAft>
                <a:spcPts val="0"/>
              </a:spcAft>
              <a:buClr>
                <a:srgbClr val="4F81BD">
                  <a:lumMod val="50000"/>
                </a:srgbClr>
              </a:buClr>
              <a:buSzPct val="85000"/>
              <a:buFont typeface="Arial" panose="020B0604020202020204" pitchFamily="34" charset="0"/>
              <a:buChar char="•"/>
              <a:tabLst/>
              <a:defRPr/>
            </a:pPr>
            <a:r>
              <a:rPr kumimoji="0" lang="en-US" sz="2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Contact your supervisor, director or Vice President;</a:t>
            </a:r>
          </a:p>
          <a:p>
            <a:pPr marL="285750" marR="0" lvl="0" indent="-285750" algn="just" defTabSz="914400" rtl="0" eaLnBrk="1" fontAlgn="auto" latinLnBrk="0" hangingPunct="1">
              <a:lnSpc>
                <a:spcPct val="100000"/>
              </a:lnSpc>
              <a:spcBef>
                <a:spcPts val="700"/>
              </a:spcBef>
              <a:spcAft>
                <a:spcPts val="0"/>
              </a:spcAft>
              <a:buClr>
                <a:srgbClr val="4F81BD">
                  <a:lumMod val="50000"/>
                </a:srgbClr>
              </a:buClr>
              <a:buSzPct val="85000"/>
              <a:buFont typeface="Arial" panose="020B0604020202020204" pitchFamily="34" charset="0"/>
              <a:buChar char="•"/>
              <a:tabLst/>
              <a:defRPr/>
            </a:pPr>
            <a:r>
              <a:rPr kumimoji="0" lang="en-US" sz="2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Email </a:t>
            </a:r>
            <a:r>
              <a:rPr kumimoji="0" lang="en-US" sz="2700" b="0" i="1" u="none" strike="noStrike" kern="1200" cap="none" spc="0" normalizeH="0" baseline="0" noProof="0" dirty="0" smtClean="0">
                <a:ln>
                  <a:noFill/>
                </a:ln>
                <a:solidFill>
                  <a:srgbClr val="0033CC"/>
                </a:solidFill>
                <a:effectLst/>
                <a:uLnTx/>
                <a:uFillTx/>
                <a:latin typeface="Arial" panose="020B0604020202020204" pitchFamily="34" charset="0"/>
                <a:cs typeface="Arial" panose="020B0604020202020204" pitchFamily="34" charset="0"/>
                <a:hlinkClick r:id="rId4"/>
              </a:rPr>
              <a:t>corporatecompliance@kdmc.kdhs.us</a:t>
            </a:r>
            <a:r>
              <a:rPr kumimoji="0" lang="en-US" sz="2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(not anonymous); </a:t>
            </a:r>
          </a:p>
          <a:p>
            <a:pPr marL="285750" marR="0" lvl="0" indent="-285750" algn="just" defTabSz="914400" rtl="0" eaLnBrk="1" fontAlgn="auto" latinLnBrk="0" hangingPunct="1">
              <a:lnSpc>
                <a:spcPct val="100000"/>
              </a:lnSpc>
              <a:spcBef>
                <a:spcPts val="700"/>
              </a:spcBef>
              <a:spcAft>
                <a:spcPts val="0"/>
              </a:spcAft>
              <a:buClr>
                <a:srgbClr val="4F81BD">
                  <a:lumMod val="50000"/>
                </a:srgbClr>
              </a:buClr>
              <a:buSzPct val="85000"/>
              <a:buFont typeface="Arial" panose="020B0604020202020204" pitchFamily="34" charset="0"/>
              <a:buChar char="•"/>
              <a:tabLst/>
              <a:defRPr/>
            </a:pPr>
            <a:r>
              <a:rPr kumimoji="0" lang="en-US" sz="2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Send written correspondence intercompany to 2201 Lexington Avenue, Ashland, KY  41101 Attn:  Compliance &amp; Integrity Department.</a:t>
            </a:r>
          </a:p>
          <a:p>
            <a:pPr marL="274320" marR="0" lvl="0" indent="-274320" algn="l" defTabSz="914400" rtl="0" eaLnBrk="1" fontAlgn="auto" latinLnBrk="0" hangingPunct="1">
              <a:lnSpc>
                <a:spcPct val="100000"/>
              </a:lnSpc>
              <a:spcBef>
                <a:spcPts val="700"/>
              </a:spcBef>
              <a:spcAft>
                <a:spcPts val="0"/>
              </a:spcAft>
              <a:buClr>
                <a:srgbClr val="4F81BD">
                  <a:lumMod val="50000"/>
                </a:srgbClr>
              </a:buClr>
              <a:buSzPct val="85000"/>
              <a:buFont typeface="Wingdings 2"/>
              <a:buChar char=""/>
              <a:tabLst/>
              <a:defRPr/>
            </a:pPr>
            <a:endParaRPr kumimoji="0" lang="en-US" sz="2700" b="0" i="0" u="none" strike="noStrike" kern="1200" cap="none" spc="0" normalizeH="0" baseline="0" noProof="0" dirty="0">
              <a:ln>
                <a:noFill/>
              </a:ln>
              <a:solidFill>
                <a:sysClr val="windowText" lastClr="000000"/>
              </a:solidFill>
              <a:effectLst/>
              <a:uLnTx/>
              <a:uFillTx/>
              <a:latin typeface="Georgia"/>
              <a:ea typeface="+mn-ea"/>
              <a:cs typeface="+mn-cs"/>
            </a:endParaRPr>
          </a:p>
        </p:txBody>
      </p:sp>
    </p:spTree>
    <p:custDataLst>
      <p:tags r:id="rId1"/>
    </p:custDataLst>
    <p:extLst>
      <p:ext uri="{BB962C8B-B14F-4D97-AF65-F5344CB8AC3E}">
        <p14:creationId xmlns:p14="http://schemas.microsoft.com/office/powerpoint/2010/main" val="977673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554" y="1066800"/>
            <a:ext cx="4953000" cy="609600"/>
          </a:xfrm>
        </p:spPr>
        <p:txBody>
          <a:bodyPr/>
          <a:lstStyle/>
          <a:p>
            <a:r>
              <a:rPr lang="en-US" dirty="0" smtClean="0"/>
              <a:t>What kinds of things should I report?</a:t>
            </a:r>
            <a:endParaRPr lang="en-US" dirty="0"/>
          </a:p>
        </p:txBody>
      </p:sp>
      <p:sp>
        <p:nvSpPr>
          <p:cNvPr id="5" name="Content Placeholder 2"/>
          <p:cNvSpPr txBox="1">
            <a:spLocks/>
          </p:cNvSpPr>
          <p:nvPr/>
        </p:nvSpPr>
        <p:spPr>
          <a:xfrm>
            <a:off x="304800" y="1676400"/>
            <a:ext cx="8503920" cy="5029200"/>
          </a:xfrm>
          <a:prstGeom prst="rect">
            <a:avLst/>
          </a:prstGeom>
        </p:spPr>
        <p:txBody>
          <a:bodyPr vert="horz">
            <a:normAutofit fontScale="85000" lnSpcReduction="20000"/>
          </a:bodyPr>
          <a:lstStyle>
            <a:lvl1pPr marL="274320" indent="-274320" algn="l" rtl="0" eaLnBrk="1" latinLnBrk="0" hangingPunct="1">
              <a:spcBef>
                <a:spcPct val="20000"/>
              </a:spcBef>
              <a:buClr>
                <a:schemeClr val="accent1">
                  <a:lumMod val="50000"/>
                </a:schemeClr>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1"/>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1"/>
                </a:solidFill>
                <a:latin typeface="+mn-lt"/>
                <a:ea typeface="+mn-ea"/>
                <a:cs typeface="+mn-cs"/>
              </a:defRPr>
            </a:lvl4pPr>
            <a:lvl5pPr marL="1371600" indent="-228600" algn="l" rtl="0" eaLnBrk="1" latinLnBrk="0" hangingPunct="1">
              <a:spcBef>
                <a:spcPct val="20000"/>
              </a:spcBef>
              <a:buClr>
                <a:schemeClr val="accent1">
                  <a:lumMod val="50000"/>
                </a:schemeClr>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285750" marR="0" lvl="0" indent="-285750" algn="just" defTabSz="914400" rtl="0" eaLnBrk="1" fontAlgn="auto" latinLnBrk="0" hangingPunct="1">
              <a:lnSpc>
                <a:spcPct val="100000"/>
              </a:lnSpc>
              <a:spcBef>
                <a:spcPct val="20000"/>
              </a:spcBef>
              <a:spcAft>
                <a:spcPts val="0"/>
              </a:spcAft>
              <a:buClr>
                <a:srgbClr val="4F81BD">
                  <a:lumMod val="50000"/>
                </a:srgbClr>
              </a:buClr>
              <a:buSzPct val="85000"/>
              <a:buFont typeface="Arial" panose="020B0604020202020204" pitchFamily="34" charset="0"/>
              <a:buChar char="•"/>
              <a:tabLst/>
              <a:defRPr/>
            </a:pPr>
            <a:r>
              <a:rPr kumimoji="0" lang="en-US" sz="2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Violations of the law (Federal, state or local)</a:t>
            </a:r>
          </a:p>
          <a:p>
            <a:pPr marL="285750" marR="0" lvl="0" indent="-285750" algn="just" defTabSz="914400" rtl="0" eaLnBrk="1" fontAlgn="auto" latinLnBrk="0" hangingPunct="1">
              <a:lnSpc>
                <a:spcPct val="100000"/>
              </a:lnSpc>
              <a:spcBef>
                <a:spcPct val="20000"/>
              </a:spcBef>
              <a:spcAft>
                <a:spcPts val="0"/>
              </a:spcAft>
              <a:buClr>
                <a:srgbClr val="4F81BD">
                  <a:lumMod val="50000"/>
                </a:srgbClr>
              </a:buClr>
              <a:buSzPct val="85000"/>
              <a:buFont typeface="Arial" panose="020B0604020202020204" pitchFamily="34" charset="0"/>
              <a:buChar char="•"/>
              <a:tabLst/>
              <a:defRPr/>
            </a:pPr>
            <a:r>
              <a:rPr kumimoji="0" lang="en-US" sz="2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Violations of the Federal healthcare program requirements</a:t>
            </a:r>
          </a:p>
          <a:p>
            <a:pPr marL="285750" marR="0" lvl="0" indent="-285750" algn="just" defTabSz="914400" rtl="0" eaLnBrk="1" fontAlgn="auto" latinLnBrk="0" hangingPunct="1">
              <a:lnSpc>
                <a:spcPct val="100000"/>
              </a:lnSpc>
              <a:spcBef>
                <a:spcPct val="20000"/>
              </a:spcBef>
              <a:spcAft>
                <a:spcPts val="0"/>
              </a:spcAft>
              <a:buClr>
                <a:srgbClr val="4F81BD">
                  <a:lumMod val="50000"/>
                </a:srgbClr>
              </a:buClr>
              <a:buSzPct val="85000"/>
              <a:buFont typeface="Arial" panose="020B0604020202020204" pitchFamily="34" charset="0"/>
              <a:buChar char="•"/>
              <a:tabLst/>
              <a:defRPr/>
            </a:pPr>
            <a:r>
              <a:rPr kumimoji="0" lang="en-US" sz="2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Inappropriate gifts, entertainment or gratuities</a:t>
            </a:r>
          </a:p>
          <a:p>
            <a:pPr marL="285750" marR="0" lvl="0" indent="-285750" algn="just" defTabSz="914400" rtl="0" eaLnBrk="1" fontAlgn="auto" latinLnBrk="0" hangingPunct="1">
              <a:lnSpc>
                <a:spcPct val="100000"/>
              </a:lnSpc>
              <a:spcBef>
                <a:spcPct val="20000"/>
              </a:spcBef>
              <a:spcAft>
                <a:spcPts val="0"/>
              </a:spcAft>
              <a:buClr>
                <a:srgbClr val="4F81BD">
                  <a:lumMod val="50000"/>
                </a:srgbClr>
              </a:buClr>
              <a:buSzPct val="85000"/>
              <a:buFont typeface="Arial" panose="020B0604020202020204" pitchFamily="34" charset="0"/>
              <a:buChar char="•"/>
              <a:tabLst/>
              <a:defRPr/>
            </a:pPr>
            <a:r>
              <a:rPr kumimoji="0" lang="en-US" sz="2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Discrimination</a:t>
            </a:r>
          </a:p>
          <a:p>
            <a:pPr marL="285750" marR="0" lvl="0" indent="-285750" algn="just" defTabSz="914400" rtl="0" eaLnBrk="1" fontAlgn="auto" latinLnBrk="0" hangingPunct="1">
              <a:lnSpc>
                <a:spcPct val="100000"/>
              </a:lnSpc>
              <a:spcBef>
                <a:spcPct val="20000"/>
              </a:spcBef>
              <a:spcAft>
                <a:spcPts val="0"/>
              </a:spcAft>
              <a:buClr>
                <a:srgbClr val="4F81BD">
                  <a:lumMod val="50000"/>
                </a:srgbClr>
              </a:buClr>
              <a:buSzPct val="85000"/>
              <a:buFont typeface="Arial" panose="020B0604020202020204" pitchFamily="34" charset="0"/>
              <a:buChar char="•"/>
              <a:tabLst/>
              <a:defRPr/>
            </a:pPr>
            <a:r>
              <a:rPr kumimoji="0" lang="en-US" sz="2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Workplace or sexual harassment</a:t>
            </a:r>
          </a:p>
          <a:p>
            <a:pPr marL="285750" marR="0" lvl="0" indent="-285750" algn="just" defTabSz="914400" rtl="0" eaLnBrk="1" fontAlgn="auto" latinLnBrk="0" hangingPunct="1">
              <a:lnSpc>
                <a:spcPct val="100000"/>
              </a:lnSpc>
              <a:spcBef>
                <a:spcPct val="20000"/>
              </a:spcBef>
              <a:spcAft>
                <a:spcPts val="0"/>
              </a:spcAft>
              <a:buClr>
                <a:srgbClr val="4F81BD">
                  <a:lumMod val="50000"/>
                </a:srgbClr>
              </a:buClr>
              <a:buSzPct val="85000"/>
              <a:buFont typeface="Arial" panose="020B0604020202020204" pitchFamily="34" charset="0"/>
              <a:buChar char="•"/>
              <a:tabLst/>
              <a:defRPr/>
            </a:pPr>
            <a:r>
              <a:rPr kumimoji="0" lang="en-US" sz="2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Hostile work environment, bullying</a:t>
            </a:r>
          </a:p>
          <a:p>
            <a:pPr marL="285750" marR="0" lvl="0" indent="-285750" algn="just" defTabSz="914400" rtl="0" eaLnBrk="1" fontAlgn="auto" latinLnBrk="0" hangingPunct="1">
              <a:lnSpc>
                <a:spcPct val="100000"/>
              </a:lnSpc>
              <a:spcBef>
                <a:spcPct val="20000"/>
              </a:spcBef>
              <a:spcAft>
                <a:spcPts val="0"/>
              </a:spcAft>
              <a:buClr>
                <a:srgbClr val="4F81BD">
                  <a:lumMod val="50000"/>
                </a:srgbClr>
              </a:buClr>
              <a:buSzPct val="85000"/>
              <a:buFont typeface="Arial" panose="020B0604020202020204" pitchFamily="34" charset="0"/>
              <a:buChar char="•"/>
              <a:tabLst/>
              <a:defRPr/>
            </a:pPr>
            <a:r>
              <a:rPr kumimoji="0" lang="en-US" sz="2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Stealing/misused of Medical Center’s assets</a:t>
            </a:r>
          </a:p>
          <a:p>
            <a:pPr marL="285750" marR="0" lvl="0" indent="-285750" algn="just" defTabSz="914400" rtl="0" eaLnBrk="1" fontAlgn="auto" latinLnBrk="0" hangingPunct="1">
              <a:lnSpc>
                <a:spcPct val="100000"/>
              </a:lnSpc>
              <a:spcBef>
                <a:spcPct val="20000"/>
              </a:spcBef>
              <a:spcAft>
                <a:spcPts val="0"/>
              </a:spcAft>
              <a:buClr>
                <a:srgbClr val="4F81BD">
                  <a:lumMod val="50000"/>
                </a:srgbClr>
              </a:buClr>
              <a:buSzPct val="85000"/>
              <a:buFont typeface="Arial" panose="020B0604020202020204" pitchFamily="34" charset="0"/>
              <a:buChar char="•"/>
              <a:tabLst/>
              <a:defRPr/>
            </a:pPr>
            <a:r>
              <a:rPr kumimoji="0" lang="en-US" sz="2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Billing or coding concerns</a:t>
            </a:r>
          </a:p>
          <a:p>
            <a:pPr marL="285750" marR="0" lvl="0" indent="-285750" algn="just" defTabSz="914400" rtl="0" eaLnBrk="1" fontAlgn="auto" latinLnBrk="0" hangingPunct="1">
              <a:lnSpc>
                <a:spcPct val="100000"/>
              </a:lnSpc>
              <a:spcBef>
                <a:spcPct val="20000"/>
              </a:spcBef>
              <a:spcAft>
                <a:spcPts val="0"/>
              </a:spcAft>
              <a:buClr>
                <a:srgbClr val="4F81BD">
                  <a:lumMod val="50000"/>
                </a:srgbClr>
              </a:buClr>
              <a:buSzPct val="85000"/>
              <a:buFont typeface="Arial" panose="020B0604020202020204" pitchFamily="34" charset="0"/>
              <a:buChar char="•"/>
              <a:tabLst/>
              <a:defRPr/>
            </a:pPr>
            <a:r>
              <a:rPr kumimoji="0" lang="en-US" sz="2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Documentation issues</a:t>
            </a:r>
          </a:p>
          <a:p>
            <a:pPr marL="285750" marR="0" lvl="0" indent="-285750" algn="just" defTabSz="914400" rtl="0" eaLnBrk="1" fontAlgn="auto" latinLnBrk="0" hangingPunct="1">
              <a:lnSpc>
                <a:spcPct val="100000"/>
              </a:lnSpc>
              <a:spcBef>
                <a:spcPct val="20000"/>
              </a:spcBef>
              <a:spcAft>
                <a:spcPts val="0"/>
              </a:spcAft>
              <a:buClr>
                <a:srgbClr val="4F81BD">
                  <a:lumMod val="50000"/>
                </a:srgbClr>
              </a:buClr>
              <a:buSzPct val="85000"/>
              <a:buFont typeface="Arial" panose="020B0604020202020204" pitchFamily="34" charset="0"/>
              <a:buChar char="•"/>
              <a:tabLst/>
              <a:defRPr/>
            </a:pPr>
            <a:r>
              <a:rPr kumimoji="0" lang="en-US" sz="2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Violations of patient confidentiality (can be reported to Scott Hill and/or Heather Marcum)</a:t>
            </a:r>
          </a:p>
          <a:p>
            <a:pPr marL="285750" marR="0" lvl="0" indent="-285750" algn="just" defTabSz="914400" rtl="0" eaLnBrk="1" fontAlgn="auto" latinLnBrk="0" hangingPunct="1">
              <a:lnSpc>
                <a:spcPct val="100000"/>
              </a:lnSpc>
              <a:spcBef>
                <a:spcPct val="20000"/>
              </a:spcBef>
              <a:spcAft>
                <a:spcPts val="0"/>
              </a:spcAft>
              <a:buClr>
                <a:srgbClr val="4F81BD">
                  <a:lumMod val="50000"/>
                </a:srgbClr>
              </a:buClr>
              <a:buSzPct val="85000"/>
              <a:buFont typeface="Arial" panose="020B0604020202020204" pitchFamily="34" charset="0"/>
              <a:buChar char="•"/>
              <a:tabLst/>
              <a:defRPr/>
            </a:pPr>
            <a:r>
              <a:rPr kumimoji="0" lang="en-US" sz="2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Violations of the Code of Conduct</a:t>
            </a:r>
          </a:p>
          <a:p>
            <a:pPr marL="285750" marR="0" lvl="0" indent="-285750" algn="just" defTabSz="914400" rtl="0" eaLnBrk="1" fontAlgn="auto" latinLnBrk="0" hangingPunct="1">
              <a:lnSpc>
                <a:spcPct val="100000"/>
              </a:lnSpc>
              <a:spcBef>
                <a:spcPct val="20000"/>
              </a:spcBef>
              <a:spcAft>
                <a:spcPts val="0"/>
              </a:spcAft>
              <a:buClr>
                <a:srgbClr val="4F81BD">
                  <a:lumMod val="50000"/>
                </a:srgbClr>
              </a:buClr>
              <a:buSzPct val="85000"/>
              <a:buFont typeface="Arial" panose="020B0604020202020204" pitchFamily="34" charset="0"/>
              <a:buChar char="•"/>
              <a:tabLst/>
              <a:defRPr/>
            </a:pPr>
            <a:r>
              <a:rPr kumimoji="0" lang="en-US" sz="2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Violations of policies and procedures</a:t>
            </a:r>
          </a:p>
          <a:p>
            <a:pPr marL="285750" marR="0" lvl="0" indent="-285750" algn="just" defTabSz="914400" rtl="0" eaLnBrk="1" fontAlgn="auto" latinLnBrk="0" hangingPunct="1">
              <a:lnSpc>
                <a:spcPct val="100000"/>
              </a:lnSpc>
              <a:spcBef>
                <a:spcPct val="20000"/>
              </a:spcBef>
              <a:spcAft>
                <a:spcPts val="0"/>
              </a:spcAft>
              <a:buClr>
                <a:srgbClr val="4F81BD">
                  <a:lumMod val="50000"/>
                </a:srgbClr>
              </a:buClr>
              <a:buSzPct val="85000"/>
              <a:buFont typeface="Arial" panose="020B0604020202020204" pitchFamily="34" charset="0"/>
              <a:buChar char="•"/>
              <a:tabLst/>
              <a:defRPr/>
            </a:pPr>
            <a:r>
              <a:rPr kumimoji="0" lang="en-US" sz="2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Potential conflicts of interest</a:t>
            </a:r>
          </a:p>
          <a:p>
            <a:pPr marL="274320" marR="0" lvl="0" indent="-274320" algn="l" defTabSz="914400" rtl="0" eaLnBrk="1" fontAlgn="auto" latinLnBrk="0" hangingPunct="1">
              <a:lnSpc>
                <a:spcPct val="100000"/>
              </a:lnSpc>
              <a:spcBef>
                <a:spcPct val="20000"/>
              </a:spcBef>
              <a:spcAft>
                <a:spcPts val="0"/>
              </a:spcAft>
              <a:buClr>
                <a:srgbClr val="4F81BD">
                  <a:lumMod val="50000"/>
                </a:srgbClr>
              </a:buClr>
              <a:buSzPct val="85000"/>
              <a:buFont typeface="Wingdings 2"/>
              <a:buChar char=""/>
              <a:tabLst/>
              <a:defRPr/>
            </a:pPr>
            <a:endParaRPr kumimoji="0" lang="en-US" sz="2700" b="0" i="0" u="none" strike="noStrike" kern="1200" cap="none" spc="0" normalizeH="0" baseline="0" noProof="0" dirty="0">
              <a:ln>
                <a:noFill/>
              </a:ln>
              <a:solidFill>
                <a:sysClr val="windowText" lastClr="000000"/>
              </a:solidFill>
              <a:effectLst/>
              <a:uLnTx/>
              <a:uFillTx/>
              <a:latin typeface="Georgia"/>
              <a:ea typeface="+mn-ea"/>
              <a:cs typeface="+mn-cs"/>
            </a:endParaRPr>
          </a:p>
        </p:txBody>
      </p:sp>
    </p:spTree>
    <p:custDataLst>
      <p:tags r:id="rId1"/>
    </p:custDataLst>
    <p:extLst>
      <p:ext uri="{BB962C8B-B14F-4D97-AF65-F5344CB8AC3E}">
        <p14:creationId xmlns:p14="http://schemas.microsoft.com/office/powerpoint/2010/main" val="3980974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Inducements</a:t>
            </a:r>
            <a:endParaRPr lang="en-US" dirty="0"/>
          </a:p>
        </p:txBody>
      </p:sp>
      <p:sp>
        <p:nvSpPr>
          <p:cNvPr id="3" name="Content Placeholder 2"/>
          <p:cNvSpPr>
            <a:spLocks noGrp="1"/>
          </p:cNvSpPr>
          <p:nvPr>
            <p:ph idx="1"/>
          </p:nvPr>
        </p:nvSpPr>
        <p:spPr>
          <a:xfrm>
            <a:off x="457200" y="1752600"/>
            <a:ext cx="8229600" cy="4339650"/>
          </a:xfrm>
        </p:spPr>
        <p:txBody>
          <a:bodyPr/>
          <a:lstStyle/>
          <a:p>
            <a:pPr marL="0" indent="0">
              <a:buNone/>
            </a:pPr>
            <a:r>
              <a:rPr lang="en-US" dirty="0" smtClean="0"/>
              <a:t>The OIG has interpreted the prohibition on inducements to permit Medicare or Medicaid providers to offer beneficiaries inexpensive gifts (other than cash or cash equivalents) or services without violating the statute.  </a:t>
            </a:r>
          </a:p>
          <a:p>
            <a:pPr marL="0" indent="0">
              <a:buNone/>
            </a:pPr>
            <a:r>
              <a:rPr lang="en-US" dirty="0" smtClean="0"/>
              <a:t>For enforcement purposes, inexpensive gifts or services are those that have a retail value of no more than </a:t>
            </a:r>
            <a:r>
              <a:rPr lang="en-US" b="1" dirty="0" smtClean="0"/>
              <a:t>$</a:t>
            </a:r>
            <a:r>
              <a:rPr lang="en-US" b="1" u="sng" dirty="0" smtClean="0"/>
              <a:t>15</a:t>
            </a:r>
            <a:r>
              <a:rPr lang="en-US" b="1" dirty="0" smtClean="0"/>
              <a:t> </a:t>
            </a:r>
            <a:r>
              <a:rPr lang="en-US" dirty="0" smtClean="0"/>
              <a:t>individually, and no more than </a:t>
            </a:r>
            <a:r>
              <a:rPr lang="en-US" b="1" dirty="0" smtClean="0"/>
              <a:t>$</a:t>
            </a:r>
            <a:r>
              <a:rPr lang="en-US" b="1" u="sng" dirty="0" smtClean="0"/>
              <a:t>75</a:t>
            </a:r>
            <a:r>
              <a:rPr lang="en-US" dirty="0" smtClean="0"/>
              <a:t> in the aggregate annually per patient.</a:t>
            </a:r>
            <a:endParaRPr lang="en-US" dirty="0"/>
          </a:p>
        </p:txBody>
      </p:sp>
    </p:spTree>
    <p:extLst>
      <p:ext uri="{BB962C8B-B14F-4D97-AF65-F5344CB8AC3E}">
        <p14:creationId xmlns:p14="http://schemas.microsoft.com/office/powerpoint/2010/main" val="2337252709"/>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914400"/>
            <a:ext cx="6324600" cy="523220"/>
          </a:xfrm>
          <a:prstGeom prst="rect">
            <a:avLst/>
          </a:prstGeom>
          <a:noFill/>
        </p:spPr>
        <p:txBody>
          <a:bodyPr wrap="square" rtlCol="0">
            <a:spAutoFit/>
          </a:bodyPr>
          <a:lstStyle/>
          <a:p>
            <a:r>
              <a:rPr lang="en-US" sz="2800" dirty="0" smtClean="0">
                <a:solidFill>
                  <a:srgbClr val="000000"/>
                </a:solidFill>
                <a:latin typeface="Arial" panose="020B0604020202020204" pitchFamily="34" charset="0"/>
                <a:cs typeface="Arial" panose="020B0604020202020204" pitchFamily="34" charset="0"/>
              </a:rPr>
              <a:t>Guidelines for Gifts and Gratuities</a:t>
            </a:r>
          </a:p>
        </p:txBody>
      </p:sp>
      <p:sp>
        <p:nvSpPr>
          <p:cNvPr id="5" name="TextBox 4"/>
          <p:cNvSpPr txBox="1"/>
          <p:nvPr/>
        </p:nvSpPr>
        <p:spPr>
          <a:xfrm>
            <a:off x="457200" y="1752600"/>
            <a:ext cx="8153400" cy="4755148"/>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dirty="0" smtClean="0">
                <a:solidFill>
                  <a:srgbClr val="000000"/>
                </a:solidFill>
              </a:rPr>
              <a:t>Team members and contracted employees are </a:t>
            </a:r>
            <a:r>
              <a:rPr lang="en-US" b="1" u="sng" dirty="0" smtClean="0">
                <a:solidFill>
                  <a:srgbClr val="000000"/>
                </a:solidFill>
              </a:rPr>
              <a:t>prohibited from soliciting</a:t>
            </a:r>
            <a:r>
              <a:rPr lang="en-US" dirty="0" smtClean="0">
                <a:solidFill>
                  <a:srgbClr val="000000"/>
                </a:solidFill>
              </a:rPr>
              <a:t> tips, personal gratuities or gifts from patients or vendors </a:t>
            </a:r>
          </a:p>
          <a:p>
            <a:pPr marL="342900" indent="-342900">
              <a:spcBef>
                <a:spcPts val="600"/>
              </a:spcBef>
              <a:buFont typeface="Arial" panose="020B0604020202020204" pitchFamily="34" charset="0"/>
              <a:buChar char="•"/>
            </a:pPr>
            <a:r>
              <a:rPr lang="en-US" dirty="0" smtClean="0">
                <a:solidFill>
                  <a:srgbClr val="000000"/>
                </a:solidFill>
              </a:rPr>
              <a:t>Team members </a:t>
            </a:r>
            <a:r>
              <a:rPr lang="en-US" b="1" u="sng" dirty="0" smtClean="0">
                <a:solidFill>
                  <a:srgbClr val="000000"/>
                </a:solidFill>
              </a:rPr>
              <a:t>may accept unsolicited </a:t>
            </a:r>
            <a:r>
              <a:rPr lang="en-US" dirty="0" smtClean="0">
                <a:solidFill>
                  <a:srgbClr val="000000"/>
                </a:solidFill>
              </a:rPr>
              <a:t>business courtesies from vendors, excluding cash, up to a value of $50.00</a:t>
            </a:r>
          </a:p>
          <a:p>
            <a:pPr marL="342900" indent="-342900">
              <a:spcBef>
                <a:spcPts val="600"/>
              </a:spcBef>
              <a:buFont typeface="Arial" panose="020B0604020202020204" pitchFamily="34" charset="0"/>
              <a:buChar char="•"/>
            </a:pPr>
            <a:r>
              <a:rPr lang="en-US" dirty="0" smtClean="0">
                <a:solidFill>
                  <a:srgbClr val="000000"/>
                </a:solidFill>
              </a:rPr>
              <a:t>Any business courtesy from a vendor in excess of $50.00 in value must be approved by Compliance and Integrity Department in advance of team member acceptance</a:t>
            </a:r>
          </a:p>
          <a:p>
            <a:pPr marL="342900" indent="-342900">
              <a:spcBef>
                <a:spcPts val="600"/>
              </a:spcBef>
              <a:buFont typeface="Arial" panose="020B0604020202020204" pitchFamily="34" charset="0"/>
              <a:buChar char="•"/>
            </a:pPr>
            <a:r>
              <a:rPr lang="en-US" dirty="0" smtClean="0">
                <a:solidFill>
                  <a:srgbClr val="000000"/>
                </a:solidFill>
              </a:rPr>
              <a:t>Team members and contracted providers may accept an </a:t>
            </a:r>
            <a:r>
              <a:rPr lang="en-US" b="1" u="sng" dirty="0" smtClean="0">
                <a:solidFill>
                  <a:srgbClr val="000000"/>
                </a:solidFill>
              </a:rPr>
              <a:t>unsolicited gift </a:t>
            </a:r>
            <a:r>
              <a:rPr lang="en-US" dirty="0" smtClean="0">
                <a:solidFill>
                  <a:srgbClr val="000000"/>
                </a:solidFill>
              </a:rPr>
              <a:t>from a patient or a patient’s family member of nominal value (</a:t>
            </a:r>
            <a:r>
              <a:rPr lang="en-US" dirty="0" err="1" smtClean="0">
                <a:solidFill>
                  <a:srgbClr val="000000"/>
                </a:solidFill>
              </a:rPr>
              <a:t>i.e</a:t>
            </a:r>
            <a:r>
              <a:rPr lang="en-US" dirty="0" smtClean="0">
                <a:solidFill>
                  <a:srgbClr val="000000"/>
                </a:solidFill>
              </a:rPr>
              <a:t>, having a value of less than $100.00)</a:t>
            </a:r>
            <a:endParaRPr lang="en-US" dirty="0">
              <a:solidFill>
                <a:srgbClr val="000000"/>
              </a:solidFill>
            </a:endParaRPr>
          </a:p>
          <a:p>
            <a:pPr marL="342900" indent="-342900">
              <a:buFont typeface="Arial" panose="020B0604020202020204" pitchFamily="34" charset="0"/>
              <a:buChar char="•"/>
            </a:pPr>
            <a:endParaRPr lang="en-US" dirty="0">
              <a:solidFill>
                <a:srgbClr val="000000"/>
              </a:solidFill>
            </a:endParaRPr>
          </a:p>
        </p:txBody>
      </p:sp>
    </p:spTree>
    <p:extLst>
      <p:ext uri="{BB962C8B-B14F-4D97-AF65-F5344CB8AC3E}">
        <p14:creationId xmlns:p14="http://schemas.microsoft.com/office/powerpoint/2010/main" val="1488056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3352800"/>
            <a:ext cx="8534400" cy="2433637"/>
          </a:xfrm>
        </p:spPr>
        <p:txBody>
          <a:bodyPr>
            <a:noAutofit/>
          </a:bodyPr>
          <a:lstStyle/>
          <a:p>
            <a:pPr algn="ctr"/>
            <a:r>
              <a:rPr lang="en-US" sz="3600" dirty="0" smtClean="0">
                <a:solidFill>
                  <a:schemeClr val="accent6"/>
                </a:solidFill>
              </a:rPr>
              <a:t>Disruptive Behavior,</a:t>
            </a:r>
            <a:br>
              <a:rPr lang="en-US" sz="3600" dirty="0" smtClean="0">
                <a:solidFill>
                  <a:schemeClr val="accent6"/>
                </a:solidFill>
              </a:rPr>
            </a:br>
            <a:r>
              <a:rPr lang="en-US" sz="3600" dirty="0" smtClean="0">
                <a:solidFill>
                  <a:schemeClr val="accent6"/>
                </a:solidFill>
              </a:rPr>
              <a:t>Workplace Harassment</a:t>
            </a:r>
            <a:br>
              <a:rPr lang="en-US" sz="3600" dirty="0" smtClean="0">
                <a:solidFill>
                  <a:schemeClr val="accent6"/>
                </a:solidFill>
              </a:rPr>
            </a:br>
            <a:r>
              <a:rPr lang="en-US" sz="3600" dirty="0" smtClean="0">
                <a:solidFill>
                  <a:schemeClr val="accent6"/>
                </a:solidFill>
              </a:rPr>
              <a:t>and</a:t>
            </a:r>
            <a:br>
              <a:rPr lang="en-US" sz="3600" dirty="0" smtClean="0">
                <a:solidFill>
                  <a:schemeClr val="accent6"/>
                </a:solidFill>
              </a:rPr>
            </a:br>
            <a:r>
              <a:rPr lang="en-US" sz="3600" dirty="0" smtClean="0">
                <a:solidFill>
                  <a:schemeClr val="accent6"/>
                </a:solidFill>
              </a:rPr>
              <a:t>Sexual Harassment</a:t>
            </a:r>
            <a:br>
              <a:rPr lang="en-US" sz="3600" dirty="0" smtClean="0">
                <a:solidFill>
                  <a:schemeClr val="accent6"/>
                </a:solidFill>
              </a:rPr>
            </a:br>
            <a:r>
              <a:rPr lang="en-US" sz="4400" dirty="0"/>
              <a:t/>
            </a:r>
            <a:br>
              <a:rPr lang="en-US" sz="4400" dirty="0"/>
            </a:br>
            <a:endParaRPr lang="en-US" sz="4400" dirty="0"/>
          </a:p>
        </p:txBody>
      </p:sp>
    </p:spTree>
    <p:extLst>
      <p:ext uri="{BB962C8B-B14F-4D97-AF65-F5344CB8AC3E}">
        <p14:creationId xmlns:p14="http://schemas.microsoft.com/office/powerpoint/2010/main" val="1361578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593" y="838200"/>
            <a:ext cx="6385213" cy="3293209"/>
          </a:xfrm>
          <a:prstGeom prst="rect">
            <a:avLst/>
          </a:prstGeom>
          <a:noFill/>
        </p:spPr>
        <p:txBody>
          <a:bodyPr wrap="square" rtlCol="0">
            <a:spAutoFit/>
          </a:bodyPr>
          <a:lstStyle/>
          <a:p>
            <a:r>
              <a:rPr lang="en-US" sz="3600" b="1" dirty="0" smtClean="0">
                <a:solidFill>
                  <a:schemeClr val="accent6"/>
                </a:solidFill>
              </a:rPr>
              <a:t>Disruptive Behavior </a:t>
            </a:r>
          </a:p>
          <a:p>
            <a:endParaRPr lang="en-US" sz="2800" dirty="0">
              <a:solidFill>
                <a:schemeClr val="accent6"/>
              </a:solidFill>
            </a:endParaRPr>
          </a:p>
          <a:p>
            <a:pPr algn="just"/>
            <a:r>
              <a:rPr lang="en-US" sz="2400" dirty="0" smtClean="0">
                <a:solidFill>
                  <a:schemeClr val="accent6"/>
                </a:solidFill>
              </a:rPr>
              <a:t>Inappropriate behavior which </a:t>
            </a:r>
            <a:r>
              <a:rPr lang="en-US" sz="2400" dirty="0">
                <a:solidFill>
                  <a:schemeClr val="accent6"/>
                </a:solidFill>
              </a:rPr>
              <a:t>interferes with the functioning and flow of the </a:t>
            </a:r>
            <a:r>
              <a:rPr lang="en-US" sz="2400" dirty="0" smtClean="0">
                <a:solidFill>
                  <a:schemeClr val="accent6"/>
                </a:solidFill>
              </a:rPr>
              <a:t>workplace</a:t>
            </a:r>
          </a:p>
          <a:p>
            <a:pPr algn="just"/>
            <a:endParaRPr lang="en-US" sz="2400" dirty="0">
              <a:solidFill>
                <a:schemeClr val="accent6"/>
              </a:solidFill>
            </a:endParaRPr>
          </a:p>
          <a:p>
            <a:pPr algn="just"/>
            <a:r>
              <a:rPr lang="en-US" sz="2400" dirty="0" smtClean="0">
                <a:solidFill>
                  <a:schemeClr val="accent6"/>
                </a:solidFill>
              </a:rPr>
              <a:t>It </a:t>
            </a:r>
            <a:r>
              <a:rPr lang="en-US" sz="2400" dirty="0">
                <a:solidFill>
                  <a:schemeClr val="accent6"/>
                </a:solidFill>
              </a:rPr>
              <a:t>hinders or prevents </a:t>
            </a:r>
            <a:r>
              <a:rPr lang="en-US" sz="2400" dirty="0" smtClean="0">
                <a:solidFill>
                  <a:schemeClr val="accent6"/>
                </a:solidFill>
              </a:rPr>
              <a:t>team members, providers and others within the organization </a:t>
            </a:r>
            <a:r>
              <a:rPr lang="en-US" sz="2400" dirty="0">
                <a:solidFill>
                  <a:schemeClr val="accent6"/>
                </a:solidFill>
              </a:rPr>
              <a:t>from carrying out their workplace responsibilities</a:t>
            </a:r>
          </a:p>
        </p:txBody>
      </p:sp>
      <p:pic>
        <p:nvPicPr>
          <p:cNvPr id="18436" name="Picture 4" descr="http://www.medicalnewsinc.com/files/image/article/full_2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0"/>
            <a:ext cx="3124200" cy="2082800"/>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www.bartonassociates.com/wp-content/uploads/2013/04/angry-doctor-200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752600"/>
            <a:ext cx="17018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http://baroncenter.com/wp-content/uploads/2014/12/iStock_000024439933Large-1024x767-562x27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8536" y="4558937"/>
            <a:ext cx="4301836" cy="206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79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9021" y="1045952"/>
            <a:ext cx="4615295" cy="3293209"/>
          </a:xfrm>
          <a:prstGeom prst="rect">
            <a:avLst/>
          </a:prstGeom>
          <a:noFill/>
        </p:spPr>
        <p:txBody>
          <a:bodyPr wrap="square" rtlCol="0">
            <a:spAutoFit/>
          </a:bodyPr>
          <a:lstStyle/>
          <a:p>
            <a:r>
              <a:rPr lang="en-US" sz="3600" b="1" dirty="0" smtClean="0">
                <a:solidFill>
                  <a:schemeClr val="accent6"/>
                </a:solidFill>
              </a:rPr>
              <a:t>Harassment</a:t>
            </a:r>
          </a:p>
          <a:p>
            <a:endParaRPr lang="en-US" sz="2800" dirty="0">
              <a:solidFill>
                <a:schemeClr val="accent6"/>
              </a:solidFill>
            </a:endParaRPr>
          </a:p>
          <a:p>
            <a:r>
              <a:rPr lang="en-US" sz="2400" dirty="0" smtClean="0">
                <a:solidFill>
                  <a:schemeClr val="accent6"/>
                </a:solidFill>
              </a:rPr>
              <a:t>Unwelcome conduct based on race, color, religion, sex, national origin, age, disability or genetic information</a:t>
            </a:r>
          </a:p>
          <a:p>
            <a:pPr marL="285750" indent="-285750">
              <a:buFont typeface="Arial" panose="020B0604020202020204" pitchFamily="34" charset="0"/>
              <a:buChar char="•"/>
            </a:pPr>
            <a:endParaRPr lang="en-US" sz="2400" dirty="0"/>
          </a:p>
          <a:p>
            <a:pPr algn="just"/>
            <a:endParaRPr lang="en-US" sz="2400" dirty="0"/>
          </a:p>
        </p:txBody>
      </p:sp>
      <p:pic>
        <p:nvPicPr>
          <p:cNvPr id="15364" name="Picture 4" descr="http://www.hrlearningcenter.com/images/products/detail/manpointingfingeratwoma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319567"/>
            <a:ext cx="3580527" cy="237578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iiso.ca/wp-content/uploads/2014/05/workplace-harass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676400"/>
            <a:ext cx="3048000" cy="24035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282904" y="4419600"/>
            <a:ext cx="4874159" cy="2677656"/>
          </a:xfrm>
          <a:prstGeom prst="rect">
            <a:avLst/>
          </a:prstGeom>
          <a:noFill/>
        </p:spPr>
        <p:txBody>
          <a:bodyPr wrap="square" rtlCol="0">
            <a:spAutoFit/>
          </a:bodyPr>
          <a:lstStyle/>
          <a:p>
            <a:pPr algn="r"/>
            <a:r>
              <a:rPr lang="en-US" sz="2400" dirty="0" smtClean="0">
                <a:solidFill>
                  <a:schemeClr val="accent6"/>
                </a:solidFill>
              </a:rPr>
              <a:t>Harassment becomes unlawful where the conduct is severe or pervasive enough to create a work environment that a reasonable person would consider intimidating, hostile, abusive, or offensive</a:t>
            </a:r>
            <a:endParaRPr lang="en-US" sz="2400" dirty="0">
              <a:solidFill>
                <a:schemeClr val="accent6"/>
              </a:solidFill>
            </a:endParaRPr>
          </a:p>
          <a:p>
            <a:pPr algn="just"/>
            <a:endParaRPr lang="en-US" sz="2400" dirty="0"/>
          </a:p>
        </p:txBody>
      </p:sp>
    </p:spTree>
    <p:extLst>
      <p:ext uri="{BB962C8B-B14F-4D97-AF65-F5344CB8AC3E}">
        <p14:creationId xmlns:p14="http://schemas.microsoft.com/office/powerpoint/2010/main" val="3000308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914400"/>
            <a:ext cx="8326581" cy="5509200"/>
          </a:xfrm>
          <a:prstGeom prst="rect">
            <a:avLst/>
          </a:prstGeom>
          <a:noFill/>
        </p:spPr>
        <p:txBody>
          <a:bodyPr wrap="square" rtlCol="0">
            <a:spAutoFit/>
          </a:bodyPr>
          <a:lstStyle/>
          <a:p>
            <a:r>
              <a:rPr lang="en-US" sz="3600" b="1" dirty="0" smtClean="0">
                <a:solidFill>
                  <a:schemeClr val="accent6"/>
                </a:solidFill>
              </a:rPr>
              <a:t>Sexual Harassment</a:t>
            </a:r>
          </a:p>
          <a:p>
            <a:endParaRPr lang="en-US" sz="2800" dirty="0">
              <a:solidFill>
                <a:schemeClr val="accent6"/>
              </a:solidFill>
            </a:endParaRPr>
          </a:p>
          <a:p>
            <a:pPr algn="just"/>
            <a:r>
              <a:rPr lang="en-US" sz="2400" dirty="0" smtClean="0">
                <a:solidFill>
                  <a:schemeClr val="accent6"/>
                </a:solidFill>
              </a:rPr>
              <a:t>Sexual harassment is defined as unwelcome sexual advances, requests for sexual favors or other verbal or physical conduct of a sexual nature when:</a:t>
            </a:r>
          </a:p>
          <a:p>
            <a:pPr algn="just"/>
            <a:endParaRPr lang="en-US" sz="2400" dirty="0" smtClean="0">
              <a:solidFill>
                <a:schemeClr val="accent6"/>
              </a:solidFill>
            </a:endParaRPr>
          </a:p>
          <a:p>
            <a:pPr marL="342900" indent="-342900" algn="just">
              <a:buFont typeface="Arial" panose="020B0604020202020204" pitchFamily="34" charset="0"/>
              <a:buChar char="•"/>
            </a:pPr>
            <a:r>
              <a:rPr lang="en-US" sz="2400" dirty="0" smtClean="0">
                <a:solidFill>
                  <a:schemeClr val="accent6"/>
                </a:solidFill>
              </a:rPr>
              <a:t>Submission to such conduct is made either explicitly as a term or condition of one’s employment; </a:t>
            </a:r>
          </a:p>
          <a:p>
            <a:pPr marL="342900" indent="-342900" algn="just">
              <a:buFont typeface="Arial" panose="020B0604020202020204" pitchFamily="34" charset="0"/>
              <a:buChar char="•"/>
            </a:pPr>
            <a:r>
              <a:rPr lang="en-US" sz="2400" dirty="0" smtClean="0">
                <a:solidFill>
                  <a:schemeClr val="accent6"/>
                </a:solidFill>
              </a:rPr>
              <a:t>After submission to or rejection of such conduct by the individual imposed upon it used as the basis for employment decisions;</a:t>
            </a:r>
          </a:p>
          <a:p>
            <a:pPr marL="342900" indent="-342900" algn="just">
              <a:buFont typeface="Arial" panose="020B0604020202020204" pitchFamily="34" charset="0"/>
              <a:buChar char="•"/>
            </a:pPr>
            <a:r>
              <a:rPr lang="en-US" sz="2400" dirty="0" smtClean="0">
                <a:solidFill>
                  <a:schemeClr val="accent6"/>
                </a:solidFill>
              </a:rPr>
              <a:t>Such conduct has the purpose or effect of unreasonably interfering with one’s work performance or creating an intimidating, hostile or offensive working environment.</a:t>
            </a:r>
            <a:endParaRPr lang="en-US" sz="2400" dirty="0">
              <a:solidFill>
                <a:schemeClr val="accent6"/>
              </a:solidFill>
            </a:endParaRPr>
          </a:p>
        </p:txBody>
      </p:sp>
    </p:spTree>
    <p:extLst>
      <p:ext uri="{BB962C8B-B14F-4D97-AF65-F5344CB8AC3E}">
        <p14:creationId xmlns:p14="http://schemas.microsoft.com/office/powerpoint/2010/main" val="28896803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990600"/>
            <a:ext cx="5181600" cy="3231654"/>
          </a:xfrm>
          <a:prstGeom prst="rect">
            <a:avLst/>
          </a:prstGeom>
          <a:noFill/>
        </p:spPr>
        <p:txBody>
          <a:bodyPr wrap="square" rtlCol="0">
            <a:spAutoFit/>
          </a:bodyPr>
          <a:lstStyle/>
          <a:p>
            <a:r>
              <a:rPr lang="en-US" sz="3600" b="1" dirty="0" smtClean="0">
                <a:solidFill>
                  <a:schemeClr val="accent6"/>
                </a:solidFill>
              </a:rPr>
              <a:t>Intent</a:t>
            </a:r>
          </a:p>
          <a:p>
            <a:endParaRPr lang="en-US" sz="2800" dirty="0" smtClean="0">
              <a:solidFill>
                <a:schemeClr val="accent6"/>
              </a:solidFill>
            </a:endParaRPr>
          </a:p>
          <a:p>
            <a:pPr algn="just"/>
            <a:r>
              <a:rPr lang="en-US" sz="2800" b="1" dirty="0" smtClean="0">
                <a:solidFill>
                  <a:schemeClr val="accent6"/>
                </a:solidFill>
              </a:rPr>
              <a:t>It </a:t>
            </a:r>
            <a:r>
              <a:rPr lang="en-US" sz="2800" b="1" dirty="0">
                <a:solidFill>
                  <a:schemeClr val="accent6"/>
                </a:solidFill>
              </a:rPr>
              <a:t>may not </a:t>
            </a:r>
            <a:r>
              <a:rPr lang="en-US" sz="2800" b="1" dirty="0" smtClean="0">
                <a:solidFill>
                  <a:schemeClr val="accent6"/>
                </a:solidFill>
              </a:rPr>
              <a:t>be intended to </a:t>
            </a:r>
            <a:r>
              <a:rPr lang="en-US" sz="2800" b="1" dirty="0">
                <a:solidFill>
                  <a:schemeClr val="accent6"/>
                </a:solidFill>
              </a:rPr>
              <a:t>be harassment, </a:t>
            </a:r>
            <a:r>
              <a:rPr lang="en-US" sz="2800" b="1" dirty="0" smtClean="0">
                <a:solidFill>
                  <a:schemeClr val="accent6"/>
                </a:solidFill>
              </a:rPr>
              <a:t>but </a:t>
            </a:r>
            <a:r>
              <a:rPr lang="en-US" sz="2800" b="1" dirty="0">
                <a:solidFill>
                  <a:schemeClr val="accent6"/>
                </a:solidFill>
              </a:rPr>
              <a:t>it’s </a:t>
            </a:r>
            <a:r>
              <a:rPr lang="en-US" sz="2800" b="1" dirty="0" smtClean="0">
                <a:solidFill>
                  <a:schemeClr val="accent6"/>
                </a:solidFill>
              </a:rPr>
              <a:t>the impact and perception of the person listening, </a:t>
            </a:r>
            <a:r>
              <a:rPr lang="en-US" sz="2800" b="1" dirty="0">
                <a:solidFill>
                  <a:schemeClr val="accent6"/>
                </a:solidFill>
              </a:rPr>
              <a:t>not the </a:t>
            </a:r>
            <a:r>
              <a:rPr lang="en-US" sz="2800" b="1" dirty="0" smtClean="0">
                <a:solidFill>
                  <a:schemeClr val="accent6"/>
                </a:solidFill>
              </a:rPr>
              <a:t>intent of the person speaking, </a:t>
            </a:r>
            <a:r>
              <a:rPr lang="en-US" sz="2800" b="1" dirty="0">
                <a:solidFill>
                  <a:schemeClr val="accent6"/>
                </a:solidFill>
              </a:rPr>
              <a:t>that </a:t>
            </a:r>
            <a:r>
              <a:rPr lang="en-US" sz="2800" b="1" dirty="0" smtClean="0">
                <a:solidFill>
                  <a:schemeClr val="accent6"/>
                </a:solidFill>
              </a:rPr>
              <a:t>matters.</a:t>
            </a:r>
            <a:endParaRPr lang="en-US" sz="2800" dirty="0">
              <a:solidFill>
                <a:schemeClr val="accent6"/>
              </a:solidFill>
            </a:endParaRPr>
          </a:p>
        </p:txBody>
      </p:sp>
      <p:pic>
        <p:nvPicPr>
          <p:cNvPr id="14338" name="Picture 2" descr="http://www.stopworkplaceharassmentnow.com/wp-content/uploads/2012/07/ST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133600"/>
            <a:ext cx="1981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mightynurse.com/wp-content/uploads/2013/08/sex-hara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034" y="44958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788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5029200" cy="609600"/>
          </a:xfrm>
        </p:spPr>
        <p:txBody>
          <a:bodyPr/>
          <a:lstStyle/>
          <a:p>
            <a:r>
              <a:rPr lang="en-US" dirty="0" smtClean="0"/>
              <a:t>What is a Corporate Compliance Program?</a:t>
            </a:r>
            <a:endParaRPr lang="en-US" dirty="0"/>
          </a:p>
        </p:txBody>
      </p:sp>
      <p:sp>
        <p:nvSpPr>
          <p:cNvPr id="6" name="Content Placeholder 2"/>
          <p:cNvSpPr txBox="1">
            <a:spLocks/>
          </p:cNvSpPr>
          <p:nvPr/>
        </p:nvSpPr>
        <p:spPr>
          <a:xfrm>
            <a:off x="304800" y="1752600"/>
            <a:ext cx="8503920" cy="4787537"/>
          </a:xfrm>
          <a:prstGeom prst="rect">
            <a:avLst/>
          </a:prstGeom>
        </p:spPr>
        <p:txBody>
          <a:bodyPr vert="horz">
            <a:normAutofit/>
          </a:bodyPr>
          <a:lstStyle>
            <a:lvl1pPr marL="274320" indent="-274320" algn="l" rtl="0" eaLnBrk="1" latinLnBrk="0" hangingPunct="1">
              <a:spcBef>
                <a:spcPct val="20000"/>
              </a:spcBef>
              <a:buClr>
                <a:schemeClr val="accent1">
                  <a:lumMod val="50000"/>
                </a:schemeClr>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1"/>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1"/>
                </a:solidFill>
                <a:latin typeface="+mn-lt"/>
                <a:ea typeface="+mn-ea"/>
                <a:cs typeface="+mn-cs"/>
              </a:defRPr>
            </a:lvl4pPr>
            <a:lvl5pPr marL="1371600" indent="-228600" algn="l" rtl="0" eaLnBrk="1" latinLnBrk="0" hangingPunct="1">
              <a:spcBef>
                <a:spcPct val="20000"/>
              </a:spcBef>
              <a:buClr>
                <a:schemeClr val="accent1">
                  <a:lumMod val="50000"/>
                </a:schemeClr>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600"/>
              </a:spcBef>
              <a:spcAft>
                <a:spcPts val="0"/>
              </a:spcAft>
              <a:buClr>
                <a:srgbClr val="4F81BD">
                  <a:lumMod val="50000"/>
                </a:srgbClr>
              </a:buClr>
              <a:buSzPct val="85000"/>
              <a:buFont typeface="Wingdings 2"/>
              <a:buNone/>
              <a:tabLst/>
              <a:defRPr/>
            </a:pPr>
            <a:r>
              <a:rPr kumimoji="0" lang="en-US" sz="3000" b="1" i="0" u="none" strike="noStrike" kern="1200" cap="none" spc="0" normalizeH="0" baseline="0" noProof="0" dirty="0" smtClean="0">
                <a:ln>
                  <a:noFill/>
                </a:ln>
                <a:solidFill>
                  <a:srgbClr val="C00000"/>
                </a:solidFill>
                <a:effectLst/>
                <a:uLnTx/>
                <a:uFillTx/>
                <a:latin typeface="Arial" panose="020B0604020202020204" pitchFamily="34" charset="0"/>
                <a:cs typeface="Arial" panose="020B0604020202020204" pitchFamily="34" charset="0"/>
              </a:rPr>
              <a:t>Corporate Compliance refers to the Medical Center’s program to ensure the Medical Center complies with:</a:t>
            </a:r>
          </a:p>
          <a:p>
            <a:pPr marL="0" marR="0" lvl="0" indent="0" algn="just" defTabSz="914400" rtl="0" eaLnBrk="1" fontAlgn="auto" latinLnBrk="0" hangingPunct="1">
              <a:lnSpc>
                <a:spcPct val="120000"/>
              </a:lnSpc>
              <a:spcBef>
                <a:spcPts val="600"/>
              </a:spcBef>
              <a:spcAft>
                <a:spcPts val="0"/>
              </a:spcAft>
              <a:buClr>
                <a:srgbClr val="4F81BD">
                  <a:lumMod val="50000"/>
                </a:srgbClr>
              </a:buClr>
              <a:buSzPct val="85000"/>
              <a:buFont typeface="Wingdings 2"/>
              <a:buNone/>
              <a:tabLst/>
              <a:defRPr/>
            </a:pPr>
            <a:r>
              <a:rPr kumimoji="0" lang="en-US" sz="3000" b="1" i="0" u="none" strike="noStrike" kern="1200" cap="none" spc="0" normalizeH="0" baseline="0" noProof="0" dirty="0" smtClean="0">
                <a:ln>
                  <a:noFill/>
                </a:ln>
                <a:solidFill>
                  <a:srgbClr val="C00000"/>
                </a:solidFill>
                <a:effectLst/>
                <a:uLnTx/>
                <a:uFillTx/>
                <a:latin typeface="Arial" panose="020B0604020202020204" pitchFamily="34" charset="0"/>
                <a:cs typeface="Arial" panose="020B0604020202020204" pitchFamily="34" charset="0"/>
              </a:rPr>
              <a:t>(a) Federal, state and local laws; </a:t>
            </a:r>
          </a:p>
          <a:p>
            <a:pPr marL="0" marR="0" lvl="0" indent="0" algn="just" defTabSz="914400" rtl="0" eaLnBrk="1" fontAlgn="auto" latinLnBrk="0" hangingPunct="1">
              <a:lnSpc>
                <a:spcPct val="120000"/>
              </a:lnSpc>
              <a:spcBef>
                <a:spcPts val="600"/>
              </a:spcBef>
              <a:spcAft>
                <a:spcPts val="0"/>
              </a:spcAft>
              <a:buClr>
                <a:srgbClr val="4F81BD">
                  <a:lumMod val="50000"/>
                </a:srgbClr>
              </a:buClr>
              <a:buSzPct val="85000"/>
              <a:buFont typeface="Wingdings 2"/>
              <a:buNone/>
              <a:tabLst/>
              <a:defRPr/>
            </a:pPr>
            <a:r>
              <a:rPr kumimoji="0" lang="en-US" sz="3000" b="1" i="0" u="none" strike="noStrike" kern="1200" cap="none" spc="0" normalizeH="0" baseline="0" noProof="0" dirty="0" smtClean="0">
                <a:ln>
                  <a:noFill/>
                </a:ln>
                <a:solidFill>
                  <a:srgbClr val="C00000"/>
                </a:solidFill>
                <a:effectLst/>
                <a:uLnTx/>
                <a:uFillTx/>
                <a:latin typeface="Arial" panose="020B0604020202020204" pitchFamily="34" charset="0"/>
                <a:cs typeface="Arial" panose="020B0604020202020204" pitchFamily="34" charset="0"/>
              </a:rPr>
              <a:t>(b) Federal healthcare program requirements; (c) the Code of Conduct; and </a:t>
            </a:r>
          </a:p>
          <a:p>
            <a:pPr marL="0" marR="0" lvl="0" indent="0" defTabSz="914400" rtl="0" eaLnBrk="1" fontAlgn="auto" latinLnBrk="0" hangingPunct="1">
              <a:lnSpc>
                <a:spcPct val="120000"/>
              </a:lnSpc>
              <a:spcBef>
                <a:spcPts val="600"/>
              </a:spcBef>
              <a:spcAft>
                <a:spcPts val="0"/>
              </a:spcAft>
              <a:buClr>
                <a:srgbClr val="4F81BD">
                  <a:lumMod val="50000"/>
                </a:srgbClr>
              </a:buClr>
              <a:buSzPct val="85000"/>
              <a:buFont typeface="Wingdings 2"/>
              <a:buNone/>
              <a:tabLst/>
              <a:defRPr/>
            </a:pPr>
            <a:r>
              <a:rPr kumimoji="0" lang="en-US" sz="3000" b="1" i="0" u="none" strike="noStrike" kern="1200" cap="none" spc="0" normalizeH="0" baseline="0" noProof="0" dirty="0" smtClean="0">
                <a:ln>
                  <a:noFill/>
                </a:ln>
                <a:solidFill>
                  <a:srgbClr val="C00000"/>
                </a:solidFill>
                <a:effectLst/>
                <a:uLnTx/>
                <a:uFillTx/>
                <a:latin typeface="Arial" panose="020B0604020202020204" pitchFamily="34" charset="0"/>
                <a:cs typeface="Arial" panose="020B0604020202020204" pitchFamily="34" charset="0"/>
              </a:rPr>
              <a:t>(d) the Medical Center’s policies and 	procedures. </a:t>
            </a:r>
            <a:endParaRPr kumimoji="0" lang="en-US" sz="28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ct val="20000"/>
              </a:spcBef>
              <a:spcAft>
                <a:spcPts val="0"/>
              </a:spcAft>
              <a:buClr>
                <a:srgbClr val="4F81BD">
                  <a:lumMod val="50000"/>
                </a:srgbClr>
              </a:buClr>
              <a:buSzPct val="85000"/>
              <a:buNone/>
              <a:tabLst/>
              <a:defRPr/>
            </a:pPr>
            <a:endParaRPr kumimoji="0" lang="en-US" sz="28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399191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457200"/>
            <a:ext cx="6553200" cy="6063198"/>
          </a:xfrm>
          <a:prstGeom prst="rect">
            <a:avLst/>
          </a:prstGeom>
          <a:noFill/>
        </p:spPr>
        <p:txBody>
          <a:bodyPr wrap="square" rtlCol="0">
            <a:spAutoFit/>
          </a:bodyPr>
          <a:lstStyle/>
          <a:p>
            <a:r>
              <a:rPr lang="en-US" sz="3600" b="1" dirty="0" smtClean="0">
                <a:solidFill>
                  <a:schemeClr val="accent6"/>
                </a:solidFill>
              </a:rPr>
              <a:t>Examples of Inappropriate Behavior</a:t>
            </a:r>
          </a:p>
          <a:p>
            <a:endParaRPr lang="en-US" sz="2800" dirty="0">
              <a:solidFill>
                <a:schemeClr val="accent6"/>
              </a:solidFill>
            </a:endParaRPr>
          </a:p>
          <a:p>
            <a:pPr marL="285750" indent="-285750">
              <a:buFont typeface="Arial" panose="020B0604020202020204" pitchFamily="34" charset="0"/>
              <a:buChar char="•"/>
            </a:pPr>
            <a:r>
              <a:rPr lang="en-US" sz="2400" dirty="0" smtClean="0">
                <a:solidFill>
                  <a:schemeClr val="accent6"/>
                </a:solidFill>
              </a:rPr>
              <a:t>Offensive jokes, slurs</a:t>
            </a:r>
          </a:p>
          <a:p>
            <a:pPr marL="285750" indent="-285750">
              <a:buFont typeface="Arial" panose="020B0604020202020204" pitchFamily="34" charset="0"/>
              <a:buChar char="•"/>
            </a:pPr>
            <a:r>
              <a:rPr lang="en-US" sz="2400" dirty="0" smtClean="0">
                <a:solidFill>
                  <a:schemeClr val="accent6"/>
                </a:solidFill>
              </a:rPr>
              <a:t>Name calling</a:t>
            </a:r>
          </a:p>
          <a:p>
            <a:pPr marL="285750" indent="-285750">
              <a:buFont typeface="Arial" panose="020B0604020202020204" pitchFamily="34" charset="0"/>
              <a:buChar char="•"/>
            </a:pPr>
            <a:r>
              <a:rPr lang="en-US" sz="2400" dirty="0" smtClean="0">
                <a:solidFill>
                  <a:schemeClr val="accent6"/>
                </a:solidFill>
              </a:rPr>
              <a:t>Physical assaults or threats</a:t>
            </a:r>
          </a:p>
          <a:p>
            <a:pPr marL="285750" indent="-285750">
              <a:buFont typeface="Arial" panose="020B0604020202020204" pitchFamily="34" charset="0"/>
              <a:buChar char="•"/>
            </a:pPr>
            <a:r>
              <a:rPr lang="en-US" sz="2400" dirty="0" smtClean="0">
                <a:solidFill>
                  <a:schemeClr val="accent6"/>
                </a:solidFill>
              </a:rPr>
              <a:t>Intimidation</a:t>
            </a:r>
          </a:p>
          <a:p>
            <a:pPr marL="285750" indent="-285750">
              <a:buFont typeface="Arial" panose="020B0604020202020204" pitchFamily="34" charset="0"/>
              <a:buChar char="•"/>
            </a:pPr>
            <a:r>
              <a:rPr lang="en-US" sz="2400" dirty="0" smtClean="0">
                <a:solidFill>
                  <a:schemeClr val="accent6"/>
                </a:solidFill>
              </a:rPr>
              <a:t>Insults or put-downs</a:t>
            </a:r>
          </a:p>
          <a:p>
            <a:pPr marL="285750" indent="-285750">
              <a:buFont typeface="Arial" panose="020B0604020202020204" pitchFamily="34" charset="0"/>
              <a:buChar char="•"/>
            </a:pPr>
            <a:r>
              <a:rPr lang="en-US" sz="2400" dirty="0" smtClean="0">
                <a:solidFill>
                  <a:schemeClr val="accent6"/>
                </a:solidFill>
              </a:rPr>
              <a:t>Inability to control feelings, outbursts of anger, swearing, slamming doors, etc. </a:t>
            </a:r>
          </a:p>
          <a:p>
            <a:pPr marL="285750" indent="-285750">
              <a:buFont typeface="Arial" panose="020B0604020202020204" pitchFamily="34" charset="0"/>
              <a:buChar char="•"/>
            </a:pPr>
            <a:r>
              <a:rPr lang="en-US" sz="2400" dirty="0" smtClean="0">
                <a:solidFill>
                  <a:schemeClr val="accent6"/>
                </a:solidFill>
              </a:rPr>
              <a:t>Displaying offensive language, objects or pictures</a:t>
            </a:r>
          </a:p>
          <a:p>
            <a:pPr marL="285750" indent="-285750">
              <a:buFont typeface="Arial" panose="020B0604020202020204" pitchFamily="34" charset="0"/>
              <a:buChar char="•"/>
            </a:pPr>
            <a:r>
              <a:rPr lang="en-US" sz="2400" dirty="0" smtClean="0">
                <a:solidFill>
                  <a:schemeClr val="accent6"/>
                </a:solidFill>
              </a:rPr>
              <a:t>Bullying, yelling, screaming</a:t>
            </a:r>
          </a:p>
          <a:p>
            <a:pPr marL="285750" indent="-285750">
              <a:buFont typeface="Arial" panose="020B0604020202020204" pitchFamily="34" charset="0"/>
              <a:buChar char="•"/>
            </a:pPr>
            <a:r>
              <a:rPr lang="en-US" sz="2400" dirty="0" smtClean="0">
                <a:solidFill>
                  <a:schemeClr val="accent6"/>
                </a:solidFill>
              </a:rPr>
              <a:t>Presenting </a:t>
            </a:r>
            <a:r>
              <a:rPr lang="en-US" sz="2400" dirty="0">
                <a:solidFill>
                  <a:schemeClr val="accent6"/>
                </a:solidFill>
              </a:rPr>
              <a:t>sexually suggestive </a:t>
            </a:r>
            <a:r>
              <a:rPr lang="en-US" sz="2400" dirty="0" smtClean="0">
                <a:solidFill>
                  <a:schemeClr val="accent6"/>
                </a:solidFill>
              </a:rPr>
              <a:t>items</a:t>
            </a:r>
          </a:p>
          <a:p>
            <a:pPr marL="285750" indent="-285750">
              <a:buFont typeface="Arial" panose="020B0604020202020204" pitchFamily="34" charset="0"/>
              <a:buChar char="•"/>
            </a:pPr>
            <a:endParaRPr lang="en-US" sz="2400" dirty="0"/>
          </a:p>
        </p:txBody>
      </p:sp>
      <p:pic>
        <p:nvPicPr>
          <p:cNvPr id="13314" name="Picture 2" descr="http://nohasahmoud.files.wordpress.com/2013/12/sexual_harass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5159">
            <a:off x="5996414" y="4335445"/>
            <a:ext cx="2896655" cy="2269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0786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57200"/>
            <a:ext cx="5354138" cy="3847207"/>
          </a:xfrm>
          <a:prstGeom prst="rect">
            <a:avLst/>
          </a:prstGeom>
          <a:noFill/>
        </p:spPr>
        <p:txBody>
          <a:bodyPr wrap="square" rtlCol="0">
            <a:spAutoFit/>
          </a:bodyPr>
          <a:lstStyle/>
          <a:p>
            <a:r>
              <a:rPr lang="en-US" sz="3600" b="1" dirty="0" smtClean="0">
                <a:solidFill>
                  <a:schemeClr val="accent6"/>
                </a:solidFill>
              </a:rPr>
              <a:t>Examples of Inappropriate Behavior</a:t>
            </a:r>
          </a:p>
          <a:p>
            <a:endParaRPr lang="en-US" sz="2800" dirty="0">
              <a:solidFill>
                <a:schemeClr val="accent6"/>
              </a:solidFill>
            </a:endParaRPr>
          </a:p>
          <a:p>
            <a:pPr marL="285750" indent="-285750">
              <a:buFont typeface="Arial" panose="020B0604020202020204" pitchFamily="34" charset="0"/>
              <a:buChar char="•"/>
            </a:pPr>
            <a:r>
              <a:rPr lang="en-US" sz="2400" dirty="0" smtClean="0">
                <a:solidFill>
                  <a:schemeClr val="accent6"/>
                </a:solidFill>
              </a:rPr>
              <a:t>Criticizing co-workers in front of patients or other staff</a:t>
            </a:r>
          </a:p>
          <a:p>
            <a:pPr marL="285750" indent="-285750">
              <a:buFont typeface="Arial" panose="020B0604020202020204" pitchFamily="34" charset="0"/>
              <a:buChar char="•"/>
            </a:pPr>
            <a:r>
              <a:rPr lang="en-US" sz="2400" dirty="0" smtClean="0">
                <a:solidFill>
                  <a:schemeClr val="accent6"/>
                </a:solidFill>
              </a:rPr>
              <a:t>Unwanted </a:t>
            </a:r>
            <a:r>
              <a:rPr lang="en-US" sz="2400" dirty="0">
                <a:solidFill>
                  <a:schemeClr val="accent6"/>
                </a:solidFill>
              </a:rPr>
              <a:t>physical touching, poking, </a:t>
            </a:r>
            <a:r>
              <a:rPr lang="en-US" sz="2400" dirty="0" smtClean="0">
                <a:solidFill>
                  <a:schemeClr val="accent6"/>
                </a:solidFill>
              </a:rPr>
              <a:t>pinching</a:t>
            </a:r>
            <a:r>
              <a:rPr lang="en-US" sz="2400" dirty="0">
                <a:solidFill>
                  <a:schemeClr val="accent6"/>
                </a:solidFill>
              </a:rPr>
              <a:t>, </a:t>
            </a:r>
            <a:r>
              <a:rPr lang="en-US" sz="2400" dirty="0" smtClean="0">
                <a:solidFill>
                  <a:schemeClr val="accent6"/>
                </a:solidFill>
              </a:rPr>
              <a:t>rubbing or hugging</a:t>
            </a:r>
            <a:endParaRPr lang="en-US" sz="2400" dirty="0">
              <a:solidFill>
                <a:schemeClr val="accent6"/>
              </a:solidFill>
            </a:endParaRPr>
          </a:p>
          <a:p>
            <a:pPr marL="285750" indent="-285750">
              <a:buFont typeface="Arial" panose="020B0604020202020204" pitchFamily="34" charset="0"/>
              <a:buChar char="•"/>
            </a:pPr>
            <a:r>
              <a:rPr lang="en-US" sz="2400" dirty="0" smtClean="0">
                <a:solidFill>
                  <a:schemeClr val="accent6"/>
                </a:solidFill>
              </a:rPr>
              <a:t>Purposely brushing against a person’s body</a:t>
            </a:r>
          </a:p>
        </p:txBody>
      </p:sp>
      <p:sp>
        <p:nvSpPr>
          <p:cNvPr id="2" name="Rectangle 1"/>
          <p:cNvSpPr/>
          <p:nvPr/>
        </p:nvSpPr>
        <p:spPr>
          <a:xfrm>
            <a:off x="5257800" y="3879272"/>
            <a:ext cx="3540924" cy="768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http://web.jhu.edu/sebin/b/t/p16_Abu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4885" y="1725088"/>
            <a:ext cx="2973839" cy="25971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60536" y="4337751"/>
            <a:ext cx="4572000" cy="2308324"/>
          </a:xfrm>
          <a:prstGeom prst="rect">
            <a:avLst/>
          </a:prstGeom>
        </p:spPr>
        <p:txBody>
          <a:bodyPr>
            <a:spAutoFit/>
          </a:bodyPr>
          <a:lstStyle/>
          <a:p>
            <a:pPr marL="285750" indent="-285750">
              <a:buFont typeface="Arial" panose="020B0604020202020204" pitchFamily="34" charset="0"/>
              <a:buChar char="•"/>
            </a:pPr>
            <a:r>
              <a:rPr lang="en-US" dirty="0">
                <a:solidFill>
                  <a:schemeClr val="accent6"/>
                </a:solidFill>
              </a:rPr>
              <a:t>Comments about a person’s body or sexual orientation</a:t>
            </a:r>
          </a:p>
          <a:p>
            <a:pPr marL="285750" indent="-285750">
              <a:buFont typeface="Arial" panose="020B0604020202020204" pitchFamily="34" charset="0"/>
              <a:buChar char="•"/>
            </a:pPr>
            <a:r>
              <a:rPr lang="en-US" dirty="0">
                <a:solidFill>
                  <a:schemeClr val="accent6"/>
                </a:solidFill>
              </a:rPr>
              <a:t>Sending unwanted suggestive letters, texts, notes, or e-mails</a:t>
            </a:r>
          </a:p>
          <a:p>
            <a:pPr marL="285750" indent="-285750">
              <a:buFont typeface="Arial" panose="020B0604020202020204" pitchFamily="34" charset="0"/>
              <a:buChar char="•"/>
            </a:pPr>
            <a:r>
              <a:rPr lang="en-US" dirty="0">
                <a:solidFill>
                  <a:schemeClr val="accent6"/>
                </a:solidFill>
              </a:rPr>
              <a:t>Staring at someone’s body</a:t>
            </a:r>
          </a:p>
          <a:p>
            <a:pPr marL="285750" indent="-285750">
              <a:buFont typeface="Arial" panose="020B0604020202020204" pitchFamily="34" charset="0"/>
              <a:buChar char="•"/>
            </a:pPr>
            <a:r>
              <a:rPr lang="en-US" dirty="0">
                <a:solidFill>
                  <a:schemeClr val="accent6"/>
                </a:solidFill>
              </a:rPr>
              <a:t>Throwing charts or instruments</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30688">
            <a:off x="1293108" y="4166127"/>
            <a:ext cx="2390353" cy="2552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0506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27099"/>
            <a:ext cx="6400800" cy="1384995"/>
          </a:xfrm>
          <a:prstGeom prst="rect">
            <a:avLst/>
          </a:prstGeom>
          <a:noFill/>
        </p:spPr>
        <p:txBody>
          <a:bodyPr wrap="square" rtlCol="0">
            <a:spAutoFit/>
          </a:bodyPr>
          <a:lstStyle/>
          <a:p>
            <a:r>
              <a:rPr lang="en-US" sz="2800" b="1" dirty="0" smtClean="0">
                <a:solidFill>
                  <a:schemeClr val="accent6"/>
                </a:solidFill>
              </a:rPr>
              <a:t>Medical Center Policies Governing </a:t>
            </a:r>
          </a:p>
          <a:p>
            <a:r>
              <a:rPr lang="en-US" sz="2800" b="1" dirty="0" smtClean="0">
                <a:solidFill>
                  <a:schemeClr val="accent6"/>
                </a:solidFill>
              </a:rPr>
              <a:t>Disruptive Behavior, Workplace Harassment and Sexual Harassment</a:t>
            </a:r>
            <a:endParaRPr lang="en-US" sz="2000" dirty="0" smtClean="0">
              <a:solidFill>
                <a:schemeClr val="accent6"/>
              </a:solidFill>
            </a:endParaRPr>
          </a:p>
        </p:txBody>
      </p:sp>
      <p:sp>
        <p:nvSpPr>
          <p:cNvPr id="2" name="TextBox 1"/>
          <p:cNvSpPr txBox="1"/>
          <p:nvPr/>
        </p:nvSpPr>
        <p:spPr>
          <a:xfrm>
            <a:off x="381000" y="1981200"/>
            <a:ext cx="8375073" cy="1384995"/>
          </a:xfrm>
          <a:prstGeom prst="rect">
            <a:avLst/>
          </a:prstGeom>
          <a:noFill/>
        </p:spPr>
        <p:txBody>
          <a:bodyPr wrap="square" rtlCol="0">
            <a:spAutoFit/>
          </a:bodyPr>
          <a:lstStyle/>
          <a:p>
            <a:pPr marL="285750" indent="-285750">
              <a:buFont typeface="Arial" panose="020B0604020202020204" pitchFamily="34" charset="0"/>
              <a:buChar char="•"/>
            </a:pPr>
            <a:r>
              <a:rPr lang="en-US" sz="2800" b="1" dirty="0" smtClean="0">
                <a:solidFill>
                  <a:schemeClr val="accent6"/>
                </a:solidFill>
              </a:rPr>
              <a:t>Code of Conduct</a:t>
            </a:r>
          </a:p>
          <a:p>
            <a:endParaRPr lang="en-US" sz="2800" dirty="0">
              <a:solidFill>
                <a:schemeClr val="accent6"/>
              </a:solidFill>
            </a:endParaRPr>
          </a:p>
          <a:p>
            <a:pPr marL="285750" indent="-285750">
              <a:buFont typeface="Arial" panose="020B0604020202020204" pitchFamily="34" charset="0"/>
              <a:buChar char="•"/>
            </a:pPr>
            <a:r>
              <a:rPr lang="en-US" sz="2800" b="1" dirty="0" smtClean="0">
                <a:solidFill>
                  <a:schemeClr val="accent6"/>
                </a:solidFill>
              </a:rPr>
              <a:t>Sexual Harassment </a:t>
            </a:r>
            <a:r>
              <a:rPr lang="en-US" sz="2800" dirty="0" smtClean="0">
                <a:solidFill>
                  <a:schemeClr val="accent6"/>
                </a:solidFill>
              </a:rPr>
              <a:t>(Administrative Policy </a:t>
            </a:r>
            <a:r>
              <a:rPr lang="en-US" sz="2800" dirty="0" smtClean="0">
                <a:solidFill>
                  <a:schemeClr val="accent6"/>
                </a:solidFill>
                <a:latin typeface="Times New Roman"/>
                <a:cs typeface="Times New Roman"/>
              </a:rPr>
              <a:t>§J(4))</a:t>
            </a:r>
            <a:endParaRPr lang="en-US" sz="2800" dirty="0">
              <a:solidFill>
                <a:schemeClr val="accent6"/>
              </a:solidFill>
            </a:endParaRPr>
          </a:p>
        </p:txBody>
      </p:sp>
    </p:spTree>
    <p:extLst>
      <p:ext uri="{BB962C8B-B14F-4D97-AF65-F5344CB8AC3E}">
        <p14:creationId xmlns:p14="http://schemas.microsoft.com/office/powerpoint/2010/main" val="30861815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6019800" cy="5386090"/>
          </a:xfrm>
          <a:prstGeom prst="rect">
            <a:avLst/>
          </a:prstGeom>
        </p:spPr>
        <p:txBody>
          <a:bodyPr wrap="square">
            <a:spAutoFit/>
          </a:bodyPr>
          <a:lstStyle/>
          <a:p>
            <a:r>
              <a:rPr lang="en-US" sz="3600" b="1" dirty="0" smtClean="0">
                <a:solidFill>
                  <a:schemeClr val="accent6"/>
                </a:solidFill>
              </a:rPr>
              <a:t>Responsibilities and Rights</a:t>
            </a:r>
          </a:p>
          <a:p>
            <a:pPr marL="457200" lvl="0" indent="-457200">
              <a:buFont typeface="Arial" panose="020B0604020202020204" pitchFamily="34" charset="0"/>
              <a:buChar char="•"/>
            </a:pPr>
            <a:endParaRPr lang="en-US" sz="2800" dirty="0" smtClean="0">
              <a:solidFill>
                <a:schemeClr val="accent6"/>
              </a:solidFill>
            </a:endParaRPr>
          </a:p>
          <a:p>
            <a:pPr marL="457200" lvl="0" indent="-457200">
              <a:buFont typeface="Arial" panose="020B0604020202020204" pitchFamily="34" charset="0"/>
              <a:buChar char="•"/>
            </a:pPr>
            <a:r>
              <a:rPr lang="en-US" sz="2800" dirty="0" smtClean="0">
                <a:solidFill>
                  <a:schemeClr val="accent6"/>
                </a:solidFill>
              </a:rPr>
              <a:t>Right to harassment-free workplace</a:t>
            </a:r>
          </a:p>
          <a:p>
            <a:pPr marL="457200" lvl="0" indent="-457200">
              <a:buFont typeface="Arial" panose="020B0604020202020204" pitchFamily="34" charset="0"/>
              <a:buChar char="•"/>
            </a:pPr>
            <a:r>
              <a:rPr lang="en-US" sz="2800" dirty="0" smtClean="0">
                <a:solidFill>
                  <a:schemeClr val="accent6"/>
                </a:solidFill>
              </a:rPr>
              <a:t>Responsibility to treat </a:t>
            </a:r>
            <a:r>
              <a:rPr lang="en-US" sz="2800" dirty="0">
                <a:solidFill>
                  <a:schemeClr val="accent6"/>
                </a:solidFill>
              </a:rPr>
              <a:t>all team members, suppliers, </a:t>
            </a:r>
            <a:r>
              <a:rPr lang="en-US" sz="2800" dirty="0" smtClean="0">
                <a:solidFill>
                  <a:schemeClr val="accent6"/>
                </a:solidFill>
              </a:rPr>
              <a:t>contractors, patients, and providers </a:t>
            </a:r>
            <a:r>
              <a:rPr lang="en-US" sz="2800" dirty="0">
                <a:solidFill>
                  <a:schemeClr val="accent6"/>
                </a:solidFill>
              </a:rPr>
              <a:t>with </a:t>
            </a:r>
            <a:r>
              <a:rPr lang="en-US" sz="2800" dirty="0" smtClean="0">
                <a:solidFill>
                  <a:schemeClr val="accent6"/>
                </a:solidFill>
              </a:rPr>
              <a:t>respect</a:t>
            </a:r>
          </a:p>
          <a:p>
            <a:pPr marL="457200" lvl="0" indent="-457200">
              <a:buFont typeface="Arial" panose="020B0604020202020204" pitchFamily="34" charset="0"/>
              <a:buChar char="•"/>
            </a:pPr>
            <a:r>
              <a:rPr lang="en-US" sz="2800" dirty="0" smtClean="0">
                <a:solidFill>
                  <a:schemeClr val="accent6"/>
                </a:solidFill>
              </a:rPr>
              <a:t>Responsibility to speak up when harassment  and inappropriate behavior occurs</a:t>
            </a:r>
          </a:p>
          <a:p>
            <a:pPr marL="457200" lvl="0" indent="-457200">
              <a:buFont typeface="Arial" panose="020B0604020202020204" pitchFamily="34" charset="0"/>
              <a:buChar char="•"/>
            </a:pPr>
            <a:r>
              <a:rPr lang="en-US" sz="2800" dirty="0" smtClean="0">
                <a:solidFill>
                  <a:schemeClr val="accent6"/>
                </a:solidFill>
              </a:rPr>
              <a:t>Responsibility to immediately report harassment and inappropriate behavior</a:t>
            </a:r>
            <a:endParaRPr lang="en-US" sz="2800" dirty="0">
              <a:solidFill>
                <a:schemeClr val="accent6"/>
              </a:solidFill>
            </a:endParaRPr>
          </a:p>
        </p:txBody>
      </p:sp>
      <p:pic>
        <p:nvPicPr>
          <p:cNvPr id="10242" name="Picture 2" descr="http://aboutleaders.com/wp-content/uploads/2012/06/harassment_si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905000"/>
            <a:ext cx="245745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049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143000"/>
            <a:ext cx="8681604" cy="5324535"/>
          </a:xfrm>
          <a:prstGeom prst="rect">
            <a:avLst/>
          </a:prstGeom>
        </p:spPr>
        <p:txBody>
          <a:bodyPr wrap="square">
            <a:spAutoFit/>
          </a:bodyPr>
          <a:lstStyle/>
          <a:p>
            <a:r>
              <a:rPr lang="en-US" sz="2800" b="1" dirty="0" smtClean="0">
                <a:solidFill>
                  <a:schemeClr val="accent6"/>
                </a:solidFill>
              </a:rPr>
              <a:t>Reporting Inappropriate Behavior</a:t>
            </a:r>
          </a:p>
          <a:p>
            <a:endParaRPr lang="en-US" sz="2400" b="1" dirty="0">
              <a:solidFill>
                <a:schemeClr val="accent6"/>
              </a:solidFill>
            </a:endParaRPr>
          </a:p>
          <a:p>
            <a:pPr marL="457200" lvl="0" indent="-457200">
              <a:buFont typeface="Arial" panose="020B0604020202020204" pitchFamily="34" charset="0"/>
              <a:buChar char="•"/>
            </a:pPr>
            <a:r>
              <a:rPr lang="en-US" sz="2400" dirty="0" smtClean="0">
                <a:solidFill>
                  <a:schemeClr val="accent6"/>
                </a:solidFill>
              </a:rPr>
              <a:t>Supervisor, manager, director</a:t>
            </a:r>
          </a:p>
          <a:p>
            <a:pPr marL="457200" lvl="0" indent="-457200">
              <a:buFont typeface="Arial" panose="020B0604020202020204" pitchFamily="34" charset="0"/>
              <a:buChar char="•"/>
            </a:pPr>
            <a:r>
              <a:rPr lang="en-US" sz="2400" dirty="0" smtClean="0">
                <a:solidFill>
                  <a:schemeClr val="accent6"/>
                </a:solidFill>
              </a:rPr>
              <a:t>Human Resources</a:t>
            </a:r>
          </a:p>
          <a:p>
            <a:pPr marL="457200" lvl="0" indent="-457200">
              <a:buFont typeface="Arial" panose="020B0604020202020204" pitchFamily="34" charset="0"/>
              <a:buChar char="•"/>
            </a:pPr>
            <a:r>
              <a:rPr lang="en-US" dirty="0" smtClean="0">
                <a:solidFill>
                  <a:schemeClr val="accent6"/>
                </a:solidFill>
              </a:rPr>
              <a:t>Risk manager</a:t>
            </a:r>
            <a:endParaRPr lang="en-US" sz="2400" dirty="0" smtClean="0">
              <a:solidFill>
                <a:schemeClr val="accent6"/>
              </a:solidFill>
            </a:endParaRPr>
          </a:p>
          <a:p>
            <a:pPr marL="457200" lvl="0" indent="-457200">
              <a:buFont typeface="Arial" panose="020B0604020202020204" pitchFamily="34" charset="0"/>
              <a:buChar char="•"/>
            </a:pPr>
            <a:r>
              <a:rPr lang="en-US" sz="2400" dirty="0" smtClean="0">
                <a:solidFill>
                  <a:schemeClr val="accent6"/>
                </a:solidFill>
              </a:rPr>
              <a:t>Vice President</a:t>
            </a:r>
          </a:p>
          <a:p>
            <a:pPr marL="457200" lvl="0" indent="-457200">
              <a:buFont typeface="Arial" panose="020B0604020202020204" pitchFamily="34" charset="0"/>
              <a:buChar char="•"/>
            </a:pPr>
            <a:r>
              <a:rPr lang="en-US" sz="2400" dirty="0" smtClean="0">
                <a:solidFill>
                  <a:schemeClr val="accent6"/>
                </a:solidFill>
              </a:rPr>
              <a:t>Compliance Officer, </a:t>
            </a:r>
            <a:r>
              <a:rPr lang="en-US" dirty="0" smtClean="0">
                <a:solidFill>
                  <a:schemeClr val="accent6"/>
                </a:solidFill>
              </a:rPr>
              <a:t>Heather Marcum</a:t>
            </a:r>
            <a:endParaRPr lang="en-US" sz="2400" dirty="0" smtClean="0">
              <a:solidFill>
                <a:schemeClr val="accent6"/>
              </a:solidFill>
            </a:endParaRPr>
          </a:p>
          <a:p>
            <a:pPr marL="457200" lvl="0" indent="-457200">
              <a:buFont typeface="Arial" panose="020B0604020202020204" pitchFamily="34" charset="0"/>
              <a:buChar char="•"/>
            </a:pPr>
            <a:r>
              <a:rPr lang="en-US" sz="2400" i="1" dirty="0" smtClean="0">
                <a:solidFill>
                  <a:schemeClr val="accent6"/>
                </a:solidFill>
                <a:hlinkClick r:id="rId2"/>
              </a:rPr>
              <a:t>corporatecompliance@kdmc.kdhs.us</a:t>
            </a:r>
            <a:r>
              <a:rPr lang="en-US" sz="2400" i="1" dirty="0">
                <a:solidFill>
                  <a:schemeClr val="accent6"/>
                </a:solidFill>
              </a:rPr>
              <a:t> </a:t>
            </a:r>
            <a:r>
              <a:rPr lang="en-US" sz="2400" dirty="0" smtClean="0">
                <a:solidFill>
                  <a:schemeClr val="accent6"/>
                </a:solidFill>
              </a:rPr>
              <a:t> </a:t>
            </a:r>
          </a:p>
          <a:p>
            <a:pPr marL="457200" lvl="0" indent="-457200">
              <a:buFont typeface="Arial" panose="020B0604020202020204" pitchFamily="34" charset="0"/>
              <a:buChar char="•"/>
            </a:pPr>
            <a:r>
              <a:rPr lang="en-US" sz="2400" dirty="0" smtClean="0">
                <a:solidFill>
                  <a:schemeClr val="accent6"/>
                </a:solidFill>
              </a:rPr>
              <a:t>Compliance Concern Form</a:t>
            </a:r>
          </a:p>
          <a:p>
            <a:pPr marL="457200" lvl="0" indent="-457200">
              <a:buFont typeface="Arial" panose="020B0604020202020204" pitchFamily="34" charset="0"/>
              <a:buChar char="•"/>
            </a:pPr>
            <a:r>
              <a:rPr lang="en-US" dirty="0" smtClean="0">
                <a:solidFill>
                  <a:sysClr val="windowText" lastClr="000000"/>
                </a:solidFill>
                <a:latin typeface="+mj-lt"/>
                <a:cs typeface="Arial" panose="020B0604020202020204" pitchFamily="34" charset="0"/>
              </a:rPr>
              <a:t>Lighthouse </a:t>
            </a:r>
            <a:r>
              <a:rPr lang="en-US" dirty="0">
                <a:solidFill>
                  <a:sysClr val="windowText" lastClr="000000"/>
                </a:solidFill>
                <a:latin typeface="+mj-lt"/>
                <a:cs typeface="Arial" panose="020B0604020202020204" pitchFamily="34" charset="0"/>
              </a:rPr>
              <a:t>Services Hotline at (844) 940-0003 </a:t>
            </a:r>
            <a:endParaRPr lang="en-US" dirty="0" smtClean="0">
              <a:solidFill>
                <a:schemeClr val="accent6"/>
              </a:solidFill>
              <a:latin typeface="+mj-lt"/>
            </a:endParaRPr>
          </a:p>
          <a:p>
            <a:pPr marL="457200" lvl="0" indent="-457200">
              <a:buFont typeface="Arial" panose="020B0604020202020204" pitchFamily="34" charset="0"/>
              <a:buChar char="•"/>
            </a:pPr>
            <a:r>
              <a:rPr lang="en-US" sz="2400" dirty="0" smtClean="0">
                <a:solidFill>
                  <a:schemeClr val="accent6"/>
                </a:solidFill>
              </a:rPr>
              <a:t>Anonymous Compliance Hotline</a:t>
            </a:r>
          </a:p>
          <a:p>
            <a:pPr marL="914400" lvl="1" indent="-457200">
              <a:buFont typeface="Arial" panose="020B0604020202020204" pitchFamily="34" charset="0"/>
              <a:buChar char="•"/>
            </a:pPr>
            <a:r>
              <a:rPr lang="en-US" sz="2400" dirty="0" smtClean="0">
                <a:solidFill>
                  <a:schemeClr val="accent6"/>
                </a:solidFill>
              </a:rPr>
              <a:t>606-408-4145 or</a:t>
            </a:r>
          </a:p>
          <a:p>
            <a:pPr marL="914400" lvl="1" indent="-457200">
              <a:buFont typeface="Arial" panose="020B0604020202020204" pitchFamily="34" charset="0"/>
              <a:buChar char="•"/>
            </a:pPr>
            <a:r>
              <a:rPr lang="en-US" sz="2400" dirty="0" smtClean="0">
                <a:solidFill>
                  <a:schemeClr val="accent6"/>
                </a:solidFill>
              </a:rPr>
              <a:t>877-327-4145</a:t>
            </a:r>
          </a:p>
          <a:p>
            <a:pPr marL="914400" lvl="1" indent="-457200">
              <a:buFont typeface="Arial" panose="020B0604020202020204" pitchFamily="34" charset="0"/>
              <a:buChar char="•"/>
            </a:pPr>
            <a:endParaRPr lang="en-US" sz="2400" dirty="0"/>
          </a:p>
        </p:txBody>
      </p:sp>
      <p:pic>
        <p:nvPicPr>
          <p:cNvPr id="9218" name="Picture 2" descr="http://www.cvcsn.org/wp-content/uploads/2013/01/hotlin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163226"/>
            <a:ext cx="21717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4867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90600"/>
            <a:ext cx="4419601" cy="4647426"/>
          </a:xfrm>
          <a:prstGeom prst="rect">
            <a:avLst/>
          </a:prstGeom>
        </p:spPr>
        <p:txBody>
          <a:bodyPr wrap="square">
            <a:spAutoFit/>
          </a:bodyPr>
          <a:lstStyle/>
          <a:p>
            <a:pPr algn="just"/>
            <a:r>
              <a:rPr lang="en-US" sz="3600" b="1" dirty="0" smtClean="0">
                <a:solidFill>
                  <a:schemeClr val="accent6"/>
                </a:solidFill>
              </a:rPr>
              <a:t>Non Retaliation</a:t>
            </a:r>
          </a:p>
          <a:p>
            <a:pPr lvl="1" algn="just"/>
            <a:endParaRPr lang="en-US" sz="3600" b="1" dirty="0">
              <a:solidFill>
                <a:schemeClr val="accent6"/>
              </a:solidFill>
            </a:endParaRPr>
          </a:p>
          <a:p>
            <a:r>
              <a:rPr lang="en-US" sz="2800" dirty="0" smtClean="0">
                <a:solidFill>
                  <a:schemeClr val="accent6"/>
                </a:solidFill>
              </a:rPr>
              <a:t>You have a duty to promptly report actual or potential wrongdoing or inappropriate behavior</a:t>
            </a:r>
          </a:p>
          <a:p>
            <a:pPr marL="457200" indent="-457200">
              <a:buFont typeface="Arial" panose="020B0604020202020204" pitchFamily="34" charset="0"/>
              <a:buChar char="•"/>
            </a:pPr>
            <a:endParaRPr lang="en-US" sz="2800" dirty="0" smtClean="0">
              <a:solidFill>
                <a:schemeClr val="accent6"/>
              </a:solidFill>
            </a:endParaRPr>
          </a:p>
          <a:p>
            <a:r>
              <a:rPr lang="en-US" sz="2800" dirty="0" smtClean="0">
                <a:solidFill>
                  <a:schemeClr val="accent6"/>
                </a:solidFill>
              </a:rPr>
              <a:t>Retaliation against any one who, in good faith reports, is strictly forbidden</a:t>
            </a:r>
            <a:endParaRPr lang="en-US" sz="2800" dirty="0">
              <a:solidFill>
                <a:schemeClr val="accent6"/>
              </a:solidFill>
            </a:endParaRPr>
          </a:p>
        </p:txBody>
      </p:sp>
      <p:pic>
        <p:nvPicPr>
          <p:cNvPr id="8194" name="Picture 2" descr="https://www.papermasters.com/images/workplace-bullying-harass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514600"/>
            <a:ext cx="3653271" cy="3922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7057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639277" y="1752600"/>
            <a:ext cx="5752123" cy="4876800"/>
          </a:xfrm>
          <a:prstGeom prst="rect">
            <a:avLst/>
          </a:prstGeom>
        </p:spPr>
      </p:pic>
    </p:spTree>
    <p:custDataLst>
      <p:tags r:id="rId1"/>
    </p:custDataLst>
    <p:extLst>
      <p:ext uri="{BB962C8B-B14F-4D97-AF65-F5344CB8AC3E}">
        <p14:creationId xmlns:p14="http://schemas.microsoft.com/office/powerpoint/2010/main" val="32071311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5800" y="1295400"/>
            <a:ext cx="8229600" cy="1446550"/>
          </a:xfrm>
        </p:spPr>
        <p:txBody>
          <a:bodyPr/>
          <a:lstStyle/>
          <a:p>
            <a:pPr marL="0" indent="0" algn="ctr">
              <a:buNone/>
            </a:pPr>
            <a:endParaRPr lang="en-US" sz="3200" b="1" dirty="0"/>
          </a:p>
          <a:p>
            <a:pPr marL="0" indent="0" algn="ctr">
              <a:buNone/>
            </a:pPr>
            <a:r>
              <a:rPr lang="en-US" sz="3200" b="1" dirty="0" smtClean="0"/>
              <a:t>PRIVACY &amp; SECURITY TRAINING</a:t>
            </a:r>
            <a:endParaRPr lang="en-US" sz="32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352800"/>
            <a:ext cx="3505200" cy="2501440"/>
          </a:xfrm>
          <a:prstGeom prst="rect">
            <a:avLst/>
          </a:prstGeom>
        </p:spPr>
      </p:pic>
    </p:spTree>
    <p:extLst>
      <p:ext uri="{BB962C8B-B14F-4D97-AF65-F5344CB8AC3E}">
        <p14:creationId xmlns:p14="http://schemas.microsoft.com/office/powerpoint/2010/main" val="8453465"/>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HIPAA</a:t>
            </a:r>
            <a:endParaRPr lang="en-US" dirty="0"/>
          </a:p>
        </p:txBody>
      </p:sp>
      <p:sp>
        <p:nvSpPr>
          <p:cNvPr id="3" name="Content Placeholder 2"/>
          <p:cNvSpPr>
            <a:spLocks noGrp="1"/>
          </p:cNvSpPr>
          <p:nvPr>
            <p:ph idx="1"/>
          </p:nvPr>
        </p:nvSpPr>
        <p:spPr>
          <a:xfrm>
            <a:off x="457200" y="2057400"/>
            <a:ext cx="8534400" cy="2523768"/>
          </a:xfrm>
        </p:spPr>
        <p:txBody>
          <a:bodyPr/>
          <a:lstStyle/>
          <a:p>
            <a:r>
              <a:rPr lang="en-US" sz="2400" b="1" dirty="0" smtClean="0"/>
              <a:t>Health Insurance Portability and Accountability Act (HIPAA) </a:t>
            </a:r>
            <a:r>
              <a:rPr lang="en-US" sz="2400" dirty="0" smtClean="0"/>
              <a:t>imposes restrictions on the use and disclosure of all protected health information (“PHI”). It requires King’s Daughters to:</a:t>
            </a:r>
          </a:p>
          <a:p>
            <a:pPr lvl="1"/>
            <a:r>
              <a:rPr lang="en-US" sz="1600" dirty="0" smtClean="0"/>
              <a:t>Protect the privacy of patient health information</a:t>
            </a:r>
          </a:p>
          <a:p>
            <a:pPr lvl="1"/>
            <a:r>
              <a:rPr lang="en-US" sz="1600" dirty="0" smtClean="0"/>
              <a:t>Secure patient health information</a:t>
            </a:r>
          </a:p>
          <a:p>
            <a:pPr lvl="1"/>
            <a:r>
              <a:rPr lang="en-US" sz="1600" dirty="0" smtClean="0"/>
              <a:t>Use and disclose patient health information the </a:t>
            </a:r>
            <a:r>
              <a:rPr lang="en-US" sz="1600" b="1" dirty="0" smtClean="0">
                <a:solidFill>
                  <a:srgbClr val="C00000"/>
                </a:solidFill>
              </a:rPr>
              <a:t>minimum necessary</a:t>
            </a:r>
          </a:p>
        </p:txBody>
      </p:sp>
    </p:spTree>
    <p:extLst>
      <p:ext uri="{BB962C8B-B14F-4D97-AF65-F5344CB8AC3E}">
        <p14:creationId xmlns:p14="http://schemas.microsoft.com/office/powerpoint/2010/main" val="2488872041"/>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Protected Health Information</a:t>
            </a:r>
            <a:endParaRPr lang="en-US" dirty="0"/>
          </a:p>
        </p:txBody>
      </p:sp>
      <p:sp>
        <p:nvSpPr>
          <p:cNvPr id="3" name="Content Placeholder 2"/>
          <p:cNvSpPr>
            <a:spLocks noGrp="1"/>
          </p:cNvSpPr>
          <p:nvPr>
            <p:ph idx="1"/>
          </p:nvPr>
        </p:nvSpPr>
        <p:spPr>
          <a:xfrm>
            <a:off x="457200" y="1828800"/>
            <a:ext cx="8229600" cy="4903907"/>
          </a:xfrm>
        </p:spPr>
        <p:txBody>
          <a:bodyPr/>
          <a:lstStyle/>
          <a:p>
            <a:r>
              <a:rPr lang="en-US" sz="2400" b="1" dirty="0" smtClean="0">
                <a:solidFill>
                  <a:srgbClr val="0033CC"/>
                </a:solidFill>
              </a:rPr>
              <a:t>Protected Health Information</a:t>
            </a:r>
            <a:r>
              <a:rPr lang="en-US" sz="2400" dirty="0" smtClean="0">
                <a:solidFill>
                  <a:srgbClr val="0033CC"/>
                </a:solidFill>
              </a:rPr>
              <a:t> </a:t>
            </a:r>
            <a:r>
              <a:rPr lang="en-US" sz="2400" dirty="0" smtClean="0"/>
              <a:t>(PHI) is information you create or receive in the course of providing treatment or obtaining payment for services. It includes:</a:t>
            </a:r>
          </a:p>
          <a:p>
            <a:pPr lvl="1"/>
            <a:r>
              <a:rPr lang="en-US" dirty="0" smtClean="0"/>
              <a:t>Information related to the past, present or future physical and/or mental health or condition of an individual; the provision of healthcare to an individual; or the past, present or future payment for the provision of healthcare; </a:t>
            </a:r>
            <a:r>
              <a:rPr lang="en-US" b="1" dirty="0" smtClean="0"/>
              <a:t>AND</a:t>
            </a:r>
          </a:p>
          <a:p>
            <a:pPr lvl="1"/>
            <a:r>
              <a:rPr lang="en-US" dirty="0" smtClean="0"/>
              <a:t>Includes at least one of the </a:t>
            </a:r>
            <a:r>
              <a:rPr lang="en-US" b="1" i="1" dirty="0" smtClean="0">
                <a:solidFill>
                  <a:srgbClr val="C00000"/>
                </a:solidFill>
              </a:rPr>
              <a:t>18 personal identifiers</a:t>
            </a:r>
            <a:r>
              <a:rPr lang="en-US" b="1" i="1" dirty="0" smtClean="0">
                <a:solidFill>
                  <a:srgbClr val="00B050"/>
                </a:solidFill>
              </a:rPr>
              <a:t> </a:t>
            </a:r>
            <a:r>
              <a:rPr lang="en-US" b="1" dirty="0" smtClean="0">
                <a:solidFill>
                  <a:schemeClr val="accent6"/>
                </a:solidFill>
              </a:rPr>
              <a:t>OR</a:t>
            </a:r>
            <a:r>
              <a:rPr lang="en-US" dirty="0" smtClean="0">
                <a:solidFill>
                  <a:schemeClr val="accent6"/>
                </a:solidFill>
              </a:rPr>
              <a:t> there is a </a:t>
            </a:r>
            <a:r>
              <a:rPr lang="en-US" b="1" i="1" dirty="0" smtClean="0">
                <a:solidFill>
                  <a:srgbClr val="C00000"/>
                </a:solidFill>
              </a:rPr>
              <a:t>reasonable basis to believe</a:t>
            </a:r>
            <a:r>
              <a:rPr lang="en-US" b="1" dirty="0" smtClean="0">
                <a:solidFill>
                  <a:srgbClr val="C00000"/>
                </a:solidFill>
              </a:rPr>
              <a:t> </a:t>
            </a:r>
            <a:r>
              <a:rPr lang="en-US" dirty="0" smtClean="0">
                <a:solidFill>
                  <a:schemeClr val="accent6"/>
                </a:solidFill>
              </a:rPr>
              <a:t>the information can be used to identify the individual.</a:t>
            </a:r>
            <a:endParaRPr lang="en-US" b="1" dirty="0" smtClean="0">
              <a:solidFill>
                <a:schemeClr val="accent6"/>
              </a:solidFill>
            </a:endParaRPr>
          </a:p>
          <a:p>
            <a:pPr lvl="1"/>
            <a:r>
              <a:rPr lang="en-US" dirty="0" smtClean="0">
                <a:solidFill>
                  <a:schemeClr val="accent6"/>
                </a:solidFill>
              </a:rPr>
              <a:t>In any format – oral, written, electro</a:t>
            </a:r>
            <a:r>
              <a:rPr lang="en-US" dirty="0" smtClean="0"/>
              <a:t>nic – including videos, photographs, x-rays, etc.</a:t>
            </a:r>
          </a:p>
          <a:p>
            <a:pPr lvl="1"/>
            <a:r>
              <a:rPr lang="en-US" dirty="0" smtClean="0"/>
              <a:t>It </a:t>
            </a:r>
            <a:r>
              <a:rPr lang="en-US" b="1" dirty="0" smtClean="0"/>
              <a:t>DOES NOT </a:t>
            </a:r>
            <a:r>
              <a:rPr lang="en-US" dirty="0" smtClean="0"/>
              <a:t>include health information about individuals who have been deceased more than 50 years.</a:t>
            </a:r>
            <a:endParaRPr lang="en-US" dirty="0"/>
          </a:p>
        </p:txBody>
      </p:sp>
    </p:spTree>
    <p:extLst>
      <p:ext uri="{BB962C8B-B14F-4D97-AF65-F5344CB8AC3E}">
        <p14:creationId xmlns:p14="http://schemas.microsoft.com/office/powerpoint/2010/main" val="2537111939"/>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5029200" cy="609600"/>
          </a:xfrm>
        </p:spPr>
        <p:txBody>
          <a:bodyPr/>
          <a:lstStyle/>
          <a:p>
            <a:r>
              <a:rPr lang="en-US" dirty="0" smtClean="0"/>
              <a:t>What is a Corporate Compliance Program?</a:t>
            </a:r>
            <a:endParaRPr lang="en-US" dirty="0"/>
          </a:p>
        </p:txBody>
      </p:sp>
      <p:sp>
        <p:nvSpPr>
          <p:cNvPr id="6" name="Content Placeholder 2"/>
          <p:cNvSpPr txBox="1">
            <a:spLocks/>
          </p:cNvSpPr>
          <p:nvPr/>
        </p:nvSpPr>
        <p:spPr>
          <a:xfrm>
            <a:off x="304800" y="1676400"/>
            <a:ext cx="8503920" cy="5105400"/>
          </a:xfrm>
          <a:prstGeom prst="rect">
            <a:avLst/>
          </a:prstGeom>
        </p:spPr>
        <p:txBody>
          <a:bodyPr vert="horz">
            <a:normAutofit fontScale="25000" lnSpcReduction="20000"/>
          </a:bodyPr>
          <a:lstStyle>
            <a:lvl1pPr marL="274320" indent="-274320" algn="l" rtl="0" eaLnBrk="1" latinLnBrk="0" hangingPunct="1">
              <a:spcBef>
                <a:spcPct val="20000"/>
              </a:spcBef>
              <a:buClr>
                <a:schemeClr val="accent1">
                  <a:lumMod val="50000"/>
                </a:schemeClr>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1"/>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1"/>
                </a:solidFill>
                <a:latin typeface="+mn-lt"/>
                <a:ea typeface="+mn-ea"/>
                <a:cs typeface="+mn-cs"/>
              </a:defRPr>
            </a:lvl4pPr>
            <a:lvl5pPr marL="1371600" indent="-228600" algn="l" rtl="0" eaLnBrk="1" latinLnBrk="0" hangingPunct="1">
              <a:spcBef>
                <a:spcPct val="20000"/>
              </a:spcBef>
              <a:buClr>
                <a:schemeClr val="accent1">
                  <a:lumMod val="50000"/>
                </a:schemeClr>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
                <a:srgbClr val="4F81BD">
                  <a:lumMod val="50000"/>
                </a:srgbClr>
              </a:buClr>
              <a:buSzPct val="85000"/>
              <a:buNone/>
              <a:tabLst/>
              <a:defRPr/>
            </a:pPr>
            <a:r>
              <a:rPr kumimoji="0" lang="en-US" sz="7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KDMC’s Compliance Program: </a:t>
            </a:r>
          </a:p>
          <a:p>
            <a:pPr marL="0" marR="0" lvl="0" indent="0" algn="just" defTabSz="914400" rtl="0" eaLnBrk="1" fontAlgn="auto" latinLnBrk="0" hangingPunct="1">
              <a:lnSpc>
                <a:spcPct val="100000"/>
              </a:lnSpc>
              <a:spcBef>
                <a:spcPct val="20000"/>
              </a:spcBef>
              <a:spcAft>
                <a:spcPts val="0"/>
              </a:spcAft>
              <a:buClr>
                <a:srgbClr val="4F81BD">
                  <a:lumMod val="50000"/>
                </a:srgbClr>
              </a:buClr>
              <a:buSzPct val="85000"/>
              <a:buNone/>
              <a:tabLst/>
              <a:defRPr/>
            </a:pPr>
            <a:endParaRPr kumimoji="0" lang="en-US" sz="7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457200" marR="0" lvl="0" indent="-457200" algn="just" defTabSz="914400" rtl="0" eaLnBrk="1" fontAlgn="auto" latinLnBrk="0" hangingPunct="1">
              <a:lnSpc>
                <a:spcPct val="100000"/>
              </a:lnSpc>
              <a:spcBef>
                <a:spcPts val="0"/>
              </a:spcBef>
              <a:spcAft>
                <a:spcPts val="0"/>
              </a:spcAft>
              <a:buClr>
                <a:srgbClr val="4F81BD">
                  <a:lumMod val="50000"/>
                </a:srgbClr>
              </a:buClr>
              <a:buSzPct val="85000"/>
              <a:buFont typeface="Arial" panose="020B0604020202020204" pitchFamily="34" charset="0"/>
              <a:buChar char="•"/>
              <a:tabLst/>
              <a:defRPr/>
            </a:pPr>
            <a:r>
              <a:rPr kumimoji="0" lang="en-US" sz="7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Demonstrates to the community the Medical Center’s commitment to corporate citizenship; </a:t>
            </a:r>
          </a:p>
          <a:p>
            <a:pPr marL="457200" marR="0" lvl="0" indent="-457200" algn="just" defTabSz="914400" rtl="0" eaLnBrk="1" fontAlgn="auto" latinLnBrk="0" hangingPunct="1">
              <a:lnSpc>
                <a:spcPct val="100000"/>
              </a:lnSpc>
              <a:spcBef>
                <a:spcPts val="0"/>
              </a:spcBef>
              <a:spcAft>
                <a:spcPts val="0"/>
              </a:spcAft>
              <a:buClr>
                <a:srgbClr val="4F81BD">
                  <a:lumMod val="50000"/>
                </a:srgbClr>
              </a:buClr>
              <a:buSzPct val="85000"/>
              <a:buFont typeface="Wingdings 2"/>
              <a:buAutoNum type="alphaLcParenBoth"/>
              <a:tabLst/>
              <a:defRPr/>
            </a:pPr>
            <a:endParaRPr kumimoji="0" lang="en-US" sz="7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457200" marR="0" lvl="0" indent="-457200" algn="just" defTabSz="914400" rtl="0" eaLnBrk="1" fontAlgn="auto" latinLnBrk="0" hangingPunct="1">
              <a:lnSpc>
                <a:spcPct val="100000"/>
              </a:lnSpc>
              <a:spcBef>
                <a:spcPts val="0"/>
              </a:spcBef>
              <a:spcAft>
                <a:spcPts val="0"/>
              </a:spcAft>
              <a:buClr>
                <a:srgbClr val="4F81BD">
                  <a:lumMod val="50000"/>
                </a:srgbClr>
              </a:buClr>
              <a:buSzPct val="85000"/>
              <a:buFont typeface="Arial" panose="020B0604020202020204" pitchFamily="34" charset="0"/>
              <a:buChar char="•"/>
              <a:tabLst/>
              <a:defRPr/>
            </a:pPr>
            <a:r>
              <a:rPr kumimoji="0" lang="en-US" sz="7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Reinforces the Medical Center’s culture of ethics, integrity accuracy to all team members and provides guidelines for leadership compliance responsibilities; </a:t>
            </a:r>
          </a:p>
          <a:p>
            <a:pPr marL="457200" marR="0" lvl="0" indent="-457200" algn="just" defTabSz="914400" rtl="0" eaLnBrk="1" fontAlgn="auto" latinLnBrk="0" hangingPunct="1">
              <a:lnSpc>
                <a:spcPct val="100000"/>
              </a:lnSpc>
              <a:spcBef>
                <a:spcPts val="0"/>
              </a:spcBef>
              <a:spcAft>
                <a:spcPts val="0"/>
              </a:spcAft>
              <a:buClr>
                <a:srgbClr val="4F81BD">
                  <a:lumMod val="50000"/>
                </a:srgbClr>
              </a:buClr>
              <a:buSzPct val="85000"/>
              <a:buFont typeface="Wingdings 2"/>
              <a:buAutoNum type="alphaLcParenBoth"/>
              <a:tabLst/>
              <a:defRPr/>
            </a:pPr>
            <a:endParaRPr kumimoji="0" lang="en-US" sz="7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457200" marR="0" lvl="0" indent="-457200" algn="just" defTabSz="914400" rtl="0" eaLnBrk="1" fontAlgn="auto" latinLnBrk="0" hangingPunct="1">
              <a:lnSpc>
                <a:spcPct val="100000"/>
              </a:lnSpc>
              <a:spcBef>
                <a:spcPts val="0"/>
              </a:spcBef>
              <a:spcAft>
                <a:spcPts val="0"/>
              </a:spcAft>
              <a:buClr>
                <a:srgbClr val="4F81BD">
                  <a:lumMod val="50000"/>
                </a:srgbClr>
              </a:buClr>
              <a:buSzPct val="85000"/>
              <a:buFont typeface="Arial" panose="020B0604020202020204" pitchFamily="34" charset="0"/>
              <a:buChar char="•"/>
              <a:tabLst/>
              <a:defRPr/>
            </a:pPr>
            <a:r>
              <a:rPr kumimoji="0" lang="en-US" sz="7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Provides an expectation of team member, provider and contractor behavior; </a:t>
            </a:r>
          </a:p>
          <a:p>
            <a:pPr marL="457200" marR="0" lvl="0" indent="-457200" algn="just" defTabSz="914400" rtl="0" eaLnBrk="1" fontAlgn="auto" latinLnBrk="0" hangingPunct="1">
              <a:lnSpc>
                <a:spcPct val="100000"/>
              </a:lnSpc>
              <a:spcBef>
                <a:spcPts val="0"/>
              </a:spcBef>
              <a:spcAft>
                <a:spcPts val="0"/>
              </a:spcAft>
              <a:buClr>
                <a:srgbClr val="4F81BD">
                  <a:lumMod val="50000"/>
                </a:srgbClr>
              </a:buClr>
              <a:buSzPct val="85000"/>
              <a:buFont typeface="Wingdings 2"/>
              <a:buAutoNum type="alphaLcParenBoth"/>
              <a:tabLst/>
              <a:defRPr/>
            </a:pPr>
            <a:endParaRPr kumimoji="0" lang="en-US" sz="7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457200" marR="0" lvl="0" indent="-457200" algn="just" defTabSz="914400" rtl="0" eaLnBrk="1" fontAlgn="auto" latinLnBrk="0" hangingPunct="1">
              <a:lnSpc>
                <a:spcPct val="100000"/>
              </a:lnSpc>
              <a:spcBef>
                <a:spcPts val="0"/>
              </a:spcBef>
              <a:spcAft>
                <a:spcPts val="0"/>
              </a:spcAft>
              <a:buClr>
                <a:srgbClr val="4F81BD">
                  <a:lumMod val="50000"/>
                </a:srgbClr>
              </a:buClr>
              <a:buSzPct val="85000"/>
              <a:buFont typeface="Arial" panose="020B0604020202020204" pitchFamily="34" charset="0"/>
              <a:buChar char="•"/>
              <a:tabLst/>
              <a:defRPr/>
            </a:pPr>
            <a:r>
              <a:rPr kumimoji="0" lang="en-US" sz="7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Provides procedures to correct misconduct; </a:t>
            </a:r>
          </a:p>
          <a:p>
            <a:pPr marL="457200" marR="0" lvl="0" indent="-457200" algn="just" defTabSz="914400" rtl="0" eaLnBrk="1" fontAlgn="auto" latinLnBrk="0" hangingPunct="1">
              <a:lnSpc>
                <a:spcPct val="100000"/>
              </a:lnSpc>
              <a:spcBef>
                <a:spcPts val="0"/>
              </a:spcBef>
              <a:spcAft>
                <a:spcPts val="0"/>
              </a:spcAft>
              <a:buClr>
                <a:srgbClr val="4F81BD">
                  <a:lumMod val="50000"/>
                </a:srgbClr>
              </a:buClr>
              <a:buSzPct val="85000"/>
              <a:buFont typeface="Arial" panose="020B0604020202020204" pitchFamily="34" charset="0"/>
              <a:buChar char="•"/>
              <a:tabLst/>
              <a:defRPr/>
            </a:pPr>
            <a:endParaRPr kumimoji="0" lang="en-US" sz="7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457200" marR="0" lvl="0" indent="-457200" algn="just" defTabSz="914400" rtl="0" eaLnBrk="1" fontAlgn="auto" latinLnBrk="0" hangingPunct="1">
              <a:lnSpc>
                <a:spcPct val="100000"/>
              </a:lnSpc>
              <a:spcBef>
                <a:spcPts val="0"/>
              </a:spcBef>
              <a:spcAft>
                <a:spcPts val="0"/>
              </a:spcAft>
              <a:buClr>
                <a:srgbClr val="4F81BD">
                  <a:lumMod val="50000"/>
                </a:srgbClr>
              </a:buClr>
              <a:buSzPct val="85000"/>
              <a:buFont typeface="Arial" panose="020B0604020202020204" pitchFamily="34" charset="0"/>
              <a:buChar char="•"/>
              <a:tabLst/>
              <a:defRPr/>
            </a:pPr>
            <a:r>
              <a:rPr kumimoji="0" lang="en-US" sz="7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Provides effective communications for Board of Directors through an organized framework for regulatory compliance tracking and reporting;</a:t>
            </a:r>
          </a:p>
          <a:p>
            <a:pPr marL="457200" marR="0" lvl="0" indent="-457200" algn="just" defTabSz="914400" rtl="0" eaLnBrk="1" fontAlgn="auto" latinLnBrk="0" hangingPunct="1">
              <a:lnSpc>
                <a:spcPct val="100000"/>
              </a:lnSpc>
              <a:spcBef>
                <a:spcPts val="0"/>
              </a:spcBef>
              <a:spcAft>
                <a:spcPts val="0"/>
              </a:spcAft>
              <a:buClr>
                <a:srgbClr val="4F81BD">
                  <a:lumMod val="50000"/>
                </a:srgbClr>
              </a:buClr>
              <a:buSzPct val="85000"/>
              <a:buFont typeface="Arial" panose="020B0604020202020204" pitchFamily="34" charset="0"/>
              <a:buChar char="•"/>
              <a:tabLst/>
              <a:defRPr/>
            </a:pPr>
            <a:endParaRPr kumimoji="0" lang="en-US" sz="7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457200" marR="0" lvl="0" indent="-457200" algn="just" defTabSz="914400" rtl="0" eaLnBrk="1" fontAlgn="auto" latinLnBrk="0" hangingPunct="1">
              <a:lnSpc>
                <a:spcPct val="100000"/>
              </a:lnSpc>
              <a:spcBef>
                <a:spcPts val="0"/>
              </a:spcBef>
              <a:spcAft>
                <a:spcPts val="0"/>
              </a:spcAft>
              <a:buClr>
                <a:srgbClr val="4F81BD">
                  <a:lumMod val="50000"/>
                </a:srgbClr>
              </a:buClr>
              <a:buSzPct val="85000"/>
              <a:buFont typeface="Arial" panose="020B0604020202020204" pitchFamily="34" charset="0"/>
              <a:buChar char="•"/>
              <a:tabLst/>
              <a:defRPr/>
            </a:pPr>
            <a:r>
              <a:rPr kumimoji="0" lang="en-US" sz="7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Protects the financial viability of the Medical Center;</a:t>
            </a:r>
          </a:p>
          <a:p>
            <a:pPr marL="457200" marR="0" lvl="0" indent="-457200" algn="just" defTabSz="914400" rtl="0" eaLnBrk="1" fontAlgn="auto" latinLnBrk="0" hangingPunct="1">
              <a:lnSpc>
                <a:spcPct val="100000"/>
              </a:lnSpc>
              <a:spcBef>
                <a:spcPts val="0"/>
              </a:spcBef>
              <a:spcAft>
                <a:spcPts val="0"/>
              </a:spcAft>
              <a:buClr>
                <a:srgbClr val="4F81BD">
                  <a:lumMod val="50000"/>
                </a:srgbClr>
              </a:buClr>
              <a:buSzPct val="85000"/>
              <a:buFont typeface="Arial" panose="020B0604020202020204" pitchFamily="34" charset="0"/>
              <a:buChar char="•"/>
              <a:tabLst/>
              <a:defRPr/>
            </a:pPr>
            <a:endParaRPr kumimoji="0" lang="en-US" sz="7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457200" marR="0" lvl="0" indent="-457200" algn="just" defTabSz="914400" rtl="0" eaLnBrk="1" fontAlgn="auto" latinLnBrk="0" hangingPunct="1">
              <a:lnSpc>
                <a:spcPct val="100000"/>
              </a:lnSpc>
              <a:spcBef>
                <a:spcPts val="0"/>
              </a:spcBef>
              <a:spcAft>
                <a:spcPts val="0"/>
              </a:spcAft>
              <a:buClr>
                <a:srgbClr val="4F81BD">
                  <a:lumMod val="50000"/>
                </a:srgbClr>
              </a:buClr>
              <a:buSzPct val="85000"/>
              <a:buFont typeface="Arial" panose="020B0604020202020204" pitchFamily="34" charset="0"/>
              <a:buChar char="•"/>
              <a:tabLst/>
              <a:defRPr/>
            </a:pPr>
            <a:r>
              <a:rPr kumimoji="0" lang="en-US" sz="7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Mitigates sanctions which may be imposed by the government;</a:t>
            </a:r>
          </a:p>
          <a:p>
            <a:pPr marL="457200" marR="0" lvl="0" indent="-457200" algn="just" defTabSz="914400" rtl="0" eaLnBrk="1" fontAlgn="auto" latinLnBrk="0" hangingPunct="1">
              <a:lnSpc>
                <a:spcPct val="100000"/>
              </a:lnSpc>
              <a:spcBef>
                <a:spcPts val="0"/>
              </a:spcBef>
              <a:spcAft>
                <a:spcPts val="0"/>
              </a:spcAft>
              <a:buClr>
                <a:srgbClr val="4F81BD">
                  <a:lumMod val="50000"/>
                </a:srgbClr>
              </a:buClr>
              <a:buSzPct val="85000"/>
              <a:buFont typeface="Arial" panose="020B0604020202020204" pitchFamily="34" charset="0"/>
              <a:buChar char="•"/>
              <a:tabLst/>
              <a:defRPr/>
            </a:pPr>
            <a:endParaRPr kumimoji="0" lang="en-US" sz="7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457200" marR="0" lvl="0" indent="-457200" algn="just" defTabSz="914400" rtl="0" eaLnBrk="1" fontAlgn="auto" latinLnBrk="0" hangingPunct="1">
              <a:lnSpc>
                <a:spcPct val="100000"/>
              </a:lnSpc>
              <a:spcBef>
                <a:spcPts val="0"/>
              </a:spcBef>
              <a:spcAft>
                <a:spcPts val="0"/>
              </a:spcAft>
              <a:buClr>
                <a:srgbClr val="4F81BD">
                  <a:lumMod val="50000"/>
                </a:srgbClr>
              </a:buClr>
              <a:buSzPct val="85000"/>
              <a:buFont typeface="Arial" panose="020B0604020202020204" pitchFamily="34" charset="0"/>
              <a:buChar char="•"/>
              <a:tabLst/>
              <a:defRPr/>
            </a:pPr>
            <a:r>
              <a:rPr kumimoji="0" lang="en-US" sz="7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Ensures the Medical Center provides the highest level of quality care;</a:t>
            </a:r>
          </a:p>
          <a:p>
            <a:pPr marL="457200" marR="0" lvl="0" indent="-457200" algn="just" defTabSz="914400" rtl="0" eaLnBrk="1" fontAlgn="auto" latinLnBrk="0" hangingPunct="1">
              <a:lnSpc>
                <a:spcPct val="100000"/>
              </a:lnSpc>
              <a:spcBef>
                <a:spcPts val="0"/>
              </a:spcBef>
              <a:spcAft>
                <a:spcPts val="0"/>
              </a:spcAft>
              <a:buClr>
                <a:srgbClr val="4F81BD">
                  <a:lumMod val="50000"/>
                </a:srgbClr>
              </a:buClr>
              <a:buSzPct val="85000"/>
              <a:buFont typeface="Arial" panose="020B0604020202020204" pitchFamily="34" charset="0"/>
              <a:buChar char="•"/>
              <a:tabLst/>
              <a:defRPr/>
            </a:pPr>
            <a:endParaRPr kumimoji="0" lang="en-US" sz="7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457200" marR="0" lvl="0" indent="-457200" algn="just" defTabSz="914400" rtl="0" eaLnBrk="1" fontAlgn="auto" latinLnBrk="0" hangingPunct="1">
              <a:lnSpc>
                <a:spcPct val="100000"/>
              </a:lnSpc>
              <a:spcBef>
                <a:spcPts val="0"/>
              </a:spcBef>
              <a:spcAft>
                <a:spcPts val="0"/>
              </a:spcAft>
              <a:buClr>
                <a:srgbClr val="4F81BD">
                  <a:lumMod val="50000"/>
                </a:srgbClr>
              </a:buClr>
              <a:buSzPct val="85000"/>
              <a:buFont typeface="Arial" panose="020B0604020202020204" pitchFamily="34" charset="0"/>
              <a:buChar char="•"/>
              <a:tabLst/>
              <a:defRPr/>
            </a:pPr>
            <a:r>
              <a:rPr kumimoji="0" lang="en-US" sz="7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Protects the Protected Health Information (PHI) of the patients.</a:t>
            </a:r>
          </a:p>
          <a:p>
            <a:pPr marL="274320" marR="0" lvl="0" indent="-274320" algn="l" defTabSz="914400" rtl="0" eaLnBrk="1" fontAlgn="auto" latinLnBrk="0" hangingPunct="1">
              <a:lnSpc>
                <a:spcPct val="100000"/>
              </a:lnSpc>
              <a:spcBef>
                <a:spcPct val="20000"/>
              </a:spcBef>
              <a:spcAft>
                <a:spcPts val="0"/>
              </a:spcAft>
              <a:buClr>
                <a:srgbClr val="4F81BD">
                  <a:lumMod val="50000"/>
                </a:srgbClr>
              </a:buClr>
              <a:buSzPct val="85000"/>
              <a:buFont typeface="Wingdings 2"/>
              <a:buChar char=""/>
              <a:tabLst/>
              <a:defRPr/>
            </a:pPr>
            <a:endParaRPr kumimoji="0" lang="en-US" sz="3000" b="0" i="0" u="none" strike="noStrike" kern="1200" cap="none" spc="0" normalizeH="0" baseline="0" noProof="0" dirty="0">
              <a:ln>
                <a:noFill/>
              </a:ln>
              <a:solidFill>
                <a:sysClr val="windowText" lastClr="000000"/>
              </a:solidFill>
              <a:effectLst/>
              <a:uLnTx/>
              <a:uFillTx/>
              <a:latin typeface="Georgia"/>
              <a:ea typeface="+mn-ea"/>
              <a:cs typeface="+mn-cs"/>
            </a:endParaRPr>
          </a:p>
        </p:txBody>
      </p:sp>
    </p:spTree>
    <p:custDataLst>
      <p:tags r:id="rId1"/>
    </p:custDataLst>
    <p:extLst>
      <p:ext uri="{BB962C8B-B14F-4D97-AF65-F5344CB8AC3E}">
        <p14:creationId xmlns:p14="http://schemas.microsoft.com/office/powerpoint/2010/main" val="42668231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 Identifiers</a:t>
            </a:r>
            <a:endParaRPr lang="en-US" dirty="0"/>
          </a:p>
        </p:txBody>
      </p:sp>
      <p:sp>
        <p:nvSpPr>
          <p:cNvPr id="3" name="Content Placeholder 2"/>
          <p:cNvSpPr>
            <a:spLocks noGrp="1"/>
          </p:cNvSpPr>
          <p:nvPr>
            <p:ph idx="1"/>
          </p:nvPr>
        </p:nvSpPr>
        <p:spPr>
          <a:xfrm>
            <a:off x="457200" y="1828800"/>
            <a:ext cx="8229600" cy="4842351"/>
          </a:xfrm>
        </p:spPr>
        <p:txBody>
          <a:bodyPr numCol="2"/>
          <a:lstStyle/>
          <a:p>
            <a:r>
              <a:rPr lang="en-US" dirty="0" smtClean="0"/>
              <a:t>The </a:t>
            </a:r>
            <a:r>
              <a:rPr lang="en-US" b="1" u="sng" dirty="0" smtClean="0"/>
              <a:t>18 identifiers </a:t>
            </a:r>
            <a:r>
              <a:rPr lang="en-US" dirty="0" smtClean="0"/>
              <a:t>are:</a:t>
            </a:r>
          </a:p>
          <a:p>
            <a:pPr lvl="1"/>
            <a:r>
              <a:rPr lang="en-US" dirty="0" smtClean="0"/>
              <a:t>Name</a:t>
            </a:r>
          </a:p>
          <a:p>
            <a:pPr lvl="1"/>
            <a:r>
              <a:rPr lang="en-US" dirty="0" smtClean="0"/>
              <a:t>Postal Address</a:t>
            </a:r>
          </a:p>
          <a:p>
            <a:pPr lvl="1"/>
            <a:r>
              <a:rPr lang="en-US" dirty="0" smtClean="0"/>
              <a:t>All elements of dates except year</a:t>
            </a:r>
          </a:p>
          <a:p>
            <a:pPr lvl="1"/>
            <a:r>
              <a:rPr lang="en-US" dirty="0" smtClean="0"/>
              <a:t>Telephone number</a:t>
            </a:r>
          </a:p>
          <a:p>
            <a:pPr lvl="1"/>
            <a:r>
              <a:rPr lang="en-US" dirty="0" smtClean="0"/>
              <a:t>Fax number</a:t>
            </a:r>
          </a:p>
          <a:p>
            <a:pPr lvl="1"/>
            <a:r>
              <a:rPr lang="en-US" dirty="0" smtClean="0"/>
              <a:t>Email address</a:t>
            </a:r>
          </a:p>
          <a:p>
            <a:pPr lvl="1"/>
            <a:r>
              <a:rPr lang="en-US" dirty="0" smtClean="0"/>
              <a:t>URL address</a:t>
            </a:r>
          </a:p>
          <a:p>
            <a:pPr lvl="1"/>
            <a:r>
              <a:rPr lang="en-US" dirty="0" smtClean="0"/>
              <a:t>IP address</a:t>
            </a:r>
          </a:p>
          <a:p>
            <a:pPr lvl="1"/>
            <a:r>
              <a:rPr lang="en-US" dirty="0" smtClean="0"/>
              <a:t>Social Security Number</a:t>
            </a:r>
          </a:p>
          <a:p>
            <a:pPr lvl="1"/>
            <a:endParaRPr lang="en-US" dirty="0" smtClean="0"/>
          </a:p>
          <a:p>
            <a:pPr lvl="1"/>
            <a:r>
              <a:rPr lang="en-US" dirty="0" smtClean="0"/>
              <a:t>Account Numbers</a:t>
            </a:r>
          </a:p>
          <a:p>
            <a:pPr lvl="1"/>
            <a:r>
              <a:rPr lang="en-US" dirty="0" smtClean="0"/>
              <a:t>License numbers</a:t>
            </a:r>
          </a:p>
          <a:p>
            <a:pPr lvl="1"/>
            <a:r>
              <a:rPr lang="en-US" dirty="0" smtClean="0"/>
              <a:t>Medical record number</a:t>
            </a:r>
          </a:p>
          <a:p>
            <a:pPr lvl="1"/>
            <a:r>
              <a:rPr lang="en-US" dirty="0" smtClean="0"/>
              <a:t>Health plan beneficiary number</a:t>
            </a:r>
          </a:p>
          <a:p>
            <a:pPr lvl="1"/>
            <a:r>
              <a:rPr lang="en-US" dirty="0" smtClean="0"/>
              <a:t>Device identifiers &amp; their serial numbers</a:t>
            </a:r>
          </a:p>
          <a:p>
            <a:pPr lvl="1"/>
            <a:r>
              <a:rPr lang="en-US" dirty="0" smtClean="0"/>
              <a:t>Vehicle identifiers and serial number</a:t>
            </a:r>
          </a:p>
          <a:p>
            <a:pPr lvl="1"/>
            <a:r>
              <a:rPr lang="en-US" dirty="0" smtClean="0"/>
              <a:t>Biometric identifiers</a:t>
            </a:r>
          </a:p>
          <a:p>
            <a:pPr lvl="1"/>
            <a:r>
              <a:rPr lang="en-US" dirty="0" smtClean="0"/>
              <a:t>Full face photos &amp; other similar images</a:t>
            </a:r>
          </a:p>
          <a:p>
            <a:pPr lvl="1"/>
            <a:r>
              <a:rPr lang="en-US" dirty="0" smtClean="0"/>
              <a:t>Any other unique identifying number, code or, characteristic</a:t>
            </a:r>
          </a:p>
        </p:txBody>
      </p:sp>
    </p:spTree>
    <p:extLst>
      <p:ext uri="{BB962C8B-B14F-4D97-AF65-F5344CB8AC3E}">
        <p14:creationId xmlns:p14="http://schemas.microsoft.com/office/powerpoint/2010/main" val="2767420451"/>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PHI Be Used?</a:t>
            </a:r>
            <a:endParaRPr lang="en-US" dirty="0"/>
          </a:p>
        </p:txBody>
      </p:sp>
      <p:sp>
        <p:nvSpPr>
          <p:cNvPr id="3" name="Content Placeholder 2"/>
          <p:cNvSpPr>
            <a:spLocks noGrp="1"/>
          </p:cNvSpPr>
          <p:nvPr>
            <p:ph idx="1"/>
          </p:nvPr>
        </p:nvSpPr>
        <p:spPr>
          <a:xfrm>
            <a:off x="457200" y="2057400"/>
            <a:ext cx="8229600" cy="4226798"/>
          </a:xfrm>
        </p:spPr>
        <p:txBody>
          <a:bodyPr/>
          <a:lstStyle/>
          <a:p>
            <a:r>
              <a:rPr lang="en-US" dirty="0" smtClean="0"/>
              <a:t>You are permitted to use or disclose PHI for:</a:t>
            </a:r>
          </a:p>
          <a:p>
            <a:pPr lvl="1"/>
            <a:r>
              <a:rPr lang="en-US" dirty="0" smtClean="0"/>
              <a:t>Treatment;</a:t>
            </a:r>
          </a:p>
          <a:p>
            <a:pPr lvl="1"/>
            <a:r>
              <a:rPr lang="en-US" dirty="0" smtClean="0"/>
              <a:t>Payment;</a:t>
            </a:r>
          </a:p>
          <a:p>
            <a:pPr lvl="1"/>
            <a:r>
              <a:rPr lang="en-US" dirty="0" smtClean="0"/>
              <a:t>Healthcare operations (e.g., legal, medical staff/peer review, audit, business management); </a:t>
            </a:r>
          </a:p>
          <a:p>
            <a:pPr lvl="1"/>
            <a:r>
              <a:rPr lang="en-US" dirty="0" smtClean="0"/>
              <a:t>The individual patient who is the subject of the PHI; and</a:t>
            </a:r>
          </a:p>
          <a:p>
            <a:pPr lvl="1"/>
            <a:r>
              <a:rPr lang="en-US" dirty="0"/>
              <a:t>O</a:t>
            </a:r>
            <a:r>
              <a:rPr lang="en-US" dirty="0" smtClean="0"/>
              <a:t>ther uses and disclosures required by law.</a:t>
            </a:r>
          </a:p>
          <a:p>
            <a:pPr lvl="1"/>
            <a:r>
              <a:rPr lang="en-US" dirty="0" smtClean="0"/>
              <a:t>In </a:t>
            </a:r>
            <a:r>
              <a:rPr lang="en-US" b="1" u="sng" dirty="0" smtClean="0"/>
              <a:t>all other instances</a:t>
            </a:r>
            <a:r>
              <a:rPr lang="en-US" dirty="0" smtClean="0"/>
              <a:t>, a </a:t>
            </a:r>
            <a:r>
              <a:rPr lang="en-US" b="1" u="sng" dirty="0" smtClean="0">
                <a:solidFill>
                  <a:srgbClr val="C00000"/>
                </a:solidFill>
              </a:rPr>
              <a:t>written authorization</a:t>
            </a:r>
            <a:r>
              <a:rPr lang="en-US" dirty="0" smtClean="0">
                <a:solidFill>
                  <a:srgbClr val="C00000"/>
                </a:solidFill>
              </a:rPr>
              <a:t> </a:t>
            </a:r>
            <a:r>
              <a:rPr lang="en-US" dirty="0" smtClean="0"/>
              <a:t>from the patient is needed.</a:t>
            </a:r>
          </a:p>
          <a:p>
            <a:pPr lvl="1"/>
            <a:r>
              <a:rPr lang="en-US" dirty="0" smtClean="0"/>
              <a:t>Whenever in doubt about release of information, contact Medical Records, Privacy officer,  or Legal Services for guidance.</a:t>
            </a:r>
            <a:endParaRPr lang="en-US" dirty="0"/>
          </a:p>
        </p:txBody>
      </p:sp>
    </p:spTree>
    <p:extLst>
      <p:ext uri="{BB962C8B-B14F-4D97-AF65-F5344CB8AC3E}">
        <p14:creationId xmlns:p14="http://schemas.microsoft.com/office/powerpoint/2010/main" val="701961377"/>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Necessary</a:t>
            </a:r>
            <a:endParaRPr lang="en-US" dirty="0"/>
          </a:p>
        </p:txBody>
      </p:sp>
      <p:sp>
        <p:nvSpPr>
          <p:cNvPr id="3" name="Content Placeholder 2"/>
          <p:cNvSpPr>
            <a:spLocks noGrp="1"/>
          </p:cNvSpPr>
          <p:nvPr>
            <p:ph idx="1"/>
          </p:nvPr>
        </p:nvSpPr>
        <p:spPr>
          <a:xfrm>
            <a:off x="457200" y="2057400"/>
            <a:ext cx="8229600" cy="3046988"/>
          </a:xfrm>
        </p:spPr>
        <p:txBody>
          <a:bodyPr/>
          <a:lstStyle/>
          <a:p>
            <a:r>
              <a:rPr lang="en-US" dirty="0" smtClean="0"/>
              <a:t>As a KDMC team member you should only have access to patient information via computer systems and other sources that you need to do </a:t>
            </a:r>
            <a:r>
              <a:rPr lang="en-US" u="sng" dirty="0" smtClean="0"/>
              <a:t>your job</a:t>
            </a:r>
            <a:r>
              <a:rPr lang="en-US" dirty="0" smtClean="0"/>
              <a:t>.</a:t>
            </a:r>
          </a:p>
          <a:p>
            <a:r>
              <a:rPr lang="en-US" dirty="0" smtClean="0"/>
              <a:t>Accessing patient information which you do not need to as </a:t>
            </a:r>
            <a:r>
              <a:rPr lang="en-US" u="sng" dirty="0" smtClean="0"/>
              <a:t>part of your job duties</a:t>
            </a:r>
            <a:r>
              <a:rPr lang="en-US" dirty="0" smtClean="0"/>
              <a:t> violates policy.</a:t>
            </a:r>
          </a:p>
        </p:txBody>
      </p:sp>
    </p:spTree>
    <p:extLst>
      <p:ext uri="{BB962C8B-B14F-4D97-AF65-F5344CB8AC3E}">
        <p14:creationId xmlns:p14="http://schemas.microsoft.com/office/powerpoint/2010/main" val="143928719"/>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Rights Under HIPAA</a:t>
            </a:r>
            <a:endParaRPr lang="en-US" dirty="0"/>
          </a:p>
        </p:txBody>
      </p:sp>
      <p:sp>
        <p:nvSpPr>
          <p:cNvPr id="3" name="Content Placeholder 2"/>
          <p:cNvSpPr>
            <a:spLocks noGrp="1"/>
          </p:cNvSpPr>
          <p:nvPr>
            <p:ph idx="1"/>
          </p:nvPr>
        </p:nvSpPr>
        <p:spPr>
          <a:xfrm>
            <a:off x="457200" y="1981200"/>
            <a:ext cx="8229600" cy="3693319"/>
          </a:xfrm>
        </p:spPr>
        <p:txBody>
          <a:bodyPr/>
          <a:lstStyle/>
          <a:p>
            <a:pPr>
              <a:spcBef>
                <a:spcPts val="2400"/>
              </a:spcBef>
            </a:pPr>
            <a:r>
              <a:rPr lang="en-US" sz="2000" dirty="0" smtClean="0"/>
              <a:t>Right to access and receive a copy of one’s own PHI (paper or electronic format)</a:t>
            </a:r>
          </a:p>
          <a:p>
            <a:pPr>
              <a:spcBef>
                <a:spcPts val="2400"/>
              </a:spcBef>
            </a:pPr>
            <a:r>
              <a:rPr lang="en-US" sz="2000" dirty="0" smtClean="0"/>
              <a:t>Right to request amendments to information</a:t>
            </a:r>
          </a:p>
          <a:p>
            <a:pPr>
              <a:spcBef>
                <a:spcPts val="2400"/>
              </a:spcBef>
            </a:pPr>
            <a:r>
              <a:rPr lang="en-US" sz="2000" dirty="0" smtClean="0"/>
              <a:t>Right to request restriction of PHI uses and disclosures</a:t>
            </a:r>
          </a:p>
          <a:p>
            <a:pPr>
              <a:spcBef>
                <a:spcPts val="2400"/>
              </a:spcBef>
            </a:pPr>
            <a:r>
              <a:rPr lang="en-US" sz="2000" dirty="0" smtClean="0"/>
              <a:t>Right to restrict disclosure to health plans for services self-paid in full</a:t>
            </a:r>
          </a:p>
          <a:p>
            <a:pPr>
              <a:spcBef>
                <a:spcPts val="2400"/>
              </a:spcBef>
            </a:pPr>
            <a:r>
              <a:rPr lang="en-US" sz="2000" dirty="0" smtClean="0"/>
              <a:t>Right to request alternative forms of communications</a:t>
            </a:r>
          </a:p>
          <a:p>
            <a:pPr>
              <a:spcBef>
                <a:spcPts val="2400"/>
              </a:spcBef>
            </a:pPr>
            <a:r>
              <a:rPr lang="en-US" sz="2000" dirty="0" smtClean="0"/>
              <a:t>Right to an accounting of the disclosures of PHI</a:t>
            </a:r>
            <a:endParaRPr lang="en-US" sz="2000" dirty="0"/>
          </a:p>
        </p:txBody>
      </p:sp>
    </p:spTree>
    <p:extLst>
      <p:ext uri="{BB962C8B-B14F-4D97-AF65-F5344CB8AC3E}">
        <p14:creationId xmlns:p14="http://schemas.microsoft.com/office/powerpoint/2010/main" val="2699532121"/>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Notice of Privacy Practice</a:t>
            </a:r>
            <a:endParaRPr lang="en-US" dirty="0"/>
          </a:p>
        </p:txBody>
      </p:sp>
      <p:sp>
        <p:nvSpPr>
          <p:cNvPr id="3" name="Content Placeholder 2"/>
          <p:cNvSpPr>
            <a:spLocks noGrp="1"/>
          </p:cNvSpPr>
          <p:nvPr>
            <p:ph idx="1"/>
          </p:nvPr>
        </p:nvSpPr>
        <p:spPr>
          <a:xfrm>
            <a:off x="457200" y="1828800"/>
            <a:ext cx="8229600" cy="4206280"/>
          </a:xfrm>
        </p:spPr>
        <p:txBody>
          <a:bodyPr/>
          <a:lstStyle/>
          <a:p>
            <a:pPr algn="just"/>
            <a:r>
              <a:rPr lang="en-US" sz="2000" dirty="0" smtClean="0"/>
              <a:t>The Medical Center must give each patient a “Notice of Privacy Practice” that:</a:t>
            </a:r>
          </a:p>
          <a:p>
            <a:pPr lvl="1" algn="just"/>
            <a:r>
              <a:rPr lang="en-US" dirty="0" smtClean="0"/>
              <a:t>Describes how the Medical Center may use and disclose PHI</a:t>
            </a:r>
          </a:p>
          <a:p>
            <a:pPr lvl="1" algn="just"/>
            <a:r>
              <a:rPr lang="en-US" dirty="0" smtClean="0"/>
              <a:t>Advises the patient of his/her privacy rights</a:t>
            </a:r>
          </a:p>
          <a:p>
            <a:pPr algn="just"/>
            <a:r>
              <a:rPr lang="en-US" sz="2000" dirty="0" smtClean="0"/>
              <a:t>The Medical Center must attempt to obtain a patient’s signature acknowledging receipt of the Notice, EXCEPT in emergency situations. If a signature is not obtained, the Medical Center must document the reason it was not.</a:t>
            </a:r>
          </a:p>
          <a:p>
            <a:pPr algn="just"/>
            <a:r>
              <a:rPr lang="en-US" sz="2000" dirty="0" smtClean="0"/>
              <a:t>The registration process is critical in distributing the Notice of Privacy Practices and getting patient signatures.</a:t>
            </a:r>
            <a:endParaRPr lang="en-US" sz="2000" dirty="0"/>
          </a:p>
        </p:txBody>
      </p:sp>
    </p:spTree>
    <p:extLst>
      <p:ext uri="{BB962C8B-B14F-4D97-AF65-F5344CB8AC3E}">
        <p14:creationId xmlns:p14="http://schemas.microsoft.com/office/powerpoint/2010/main" val="811955586"/>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MyChart</a:t>
            </a:r>
            <a:endParaRPr lang="en-US" dirty="0"/>
          </a:p>
        </p:txBody>
      </p:sp>
      <p:sp>
        <p:nvSpPr>
          <p:cNvPr id="3" name="Content Placeholder 2"/>
          <p:cNvSpPr>
            <a:spLocks noGrp="1"/>
          </p:cNvSpPr>
          <p:nvPr>
            <p:ph idx="1"/>
          </p:nvPr>
        </p:nvSpPr>
        <p:spPr>
          <a:xfrm>
            <a:off x="457200" y="1905000"/>
            <a:ext cx="8229600" cy="3939540"/>
          </a:xfrm>
        </p:spPr>
        <p:txBody>
          <a:bodyPr/>
          <a:lstStyle/>
          <a:p>
            <a:pPr marL="0" indent="0">
              <a:buNone/>
            </a:pPr>
            <a:r>
              <a:rPr lang="en-US" dirty="0" err="1" smtClean="0"/>
              <a:t>MyChart</a:t>
            </a:r>
            <a:r>
              <a:rPr lang="en-US" dirty="0" smtClean="0"/>
              <a:t> is a great way for our team members and patients to stay connected to their care.</a:t>
            </a:r>
          </a:p>
          <a:p>
            <a:pPr>
              <a:spcBef>
                <a:spcPts val="1800"/>
              </a:spcBef>
            </a:pPr>
            <a:r>
              <a:rPr lang="en-US" sz="2800" dirty="0" smtClean="0"/>
              <a:t>Available 24/7</a:t>
            </a:r>
          </a:p>
          <a:p>
            <a:pPr>
              <a:spcBef>
                <a:spcPts val="1800"/>
              </a:spcBef>
            </a:pPr>
            <a:r>
              <a:rPr lang="en-US" sz="2800" dirty="0" smtClean="0"/>
              <a:t>Offers personalized and secure online access</a:t>
            </a:r>
          </a:p>
          <a:p>
            <a:pPr>
              <a:spcBef>
                <a:spcPts val="1800"/>
              </a:spcBef>
            </a:pPr>
            <a:r>
              <a:rPr lang="en-US" sz="2800" dirty="0" smtClean="0"/>
              <a:t>It’s free</a:t>
            </a:r>
          </a:p>
          <a:p>
            <a:pPr>
              <a:spcBef>
                <a:spcPts val="1800"/>
              </a:spcBef>
            </a:pPr>
            <a:r>
              <a:rPr lang="en-US" sz="2800" dirty="0" smtClean="0"/>
              <a:t>Proxy access is available for minor age children or aging adults</a:t>
            </a:r>
            <a:endParaRPr lang="en-US" sz="2800" dirty="0"/>
          </a:p>
        </p:txBody>
      </p:sp>
    </p:spTree>
    <p:extLst>
      <p:ext uri="{BB962C8B-B14F-4D97-AF65-F5344CB8AC3E}">
        <p14:creationId xmlns:p14="http://schemas.microsoft.com/office/powerpoint/2010/main" val="1947419133"/>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with </a:t>
            </a:r>
            <a:r>
              <a:rPr lang="en-US" dirty="0" err="1" smtClean="0"/>
              <a:t>MyChart</a:t>
            </a:r>
            <a:r>
              <a:rPr lang="en-US" dirty="0" smtClean="0"/>
              <a:t>?</a:t>
            </a:r>
            <a:endParaRPr lang="en-US" dirty="0"/>
          </a:p>
        </p:txBody>
      </p:sp>
      <p:sp>
        <p:nvSpPr>
          <p:cNvPr id="3" name="Content Placeholder 2"/>
          <p:cNvSpPr>
            <a:spLocks noGrp="1"/>
          </p:cNvSpPr>
          <p:nvPr>
            <p:ph idx="1"/>
          </p:nvPr>
        </p:nvSpPr>
        <p:spPr>
          <a:xfrm>
            <a:off x="463731" y="1905000"/>
            <a:ext cx="8229600" cy="4154984"/>
          </a:xfrm>
        </p:spPr>
        <p:txBody>
          <a:bodyPr/>
          <a:lstStyle/>
          <a:p>
            <a:pPr>
              <a:spcBef>
                <a:spcPts val="600"/>
              </a:spcBef>
            </a:pPr>
            <a:r>
              <a:rPr lang="en-US" sz="2400" dirty="0" smtClean="0"/>
              <a:t>Ask your provider a question through secure messaging</a:t>
            </a:r>
          </a:p>
          <a:p>
            <a:pPr>
              <a:spcBef>
                <a:spcPts val="600"/>
              </a:spcBef>
            </a:pPr>
            <a:r>
              <a:rPr lang="en-US" sz="2400" dirty="0" smtClean="0"/>
              <a:t>Review lab and outpatient test results</a:t>
            </a:r>
          </a:p>
          <a:p>
            <a:pPr>
              <a:spcBef>
                <a:spcPts val="600"/>
              </a:spcBef>
            </a:pPr>
            <a:r>
              <a:rPr lang="en-US" sz="2400" dirty="0" smtClean="0"/>
              <a:t>Save time by doing e-Check in prior to an appointment with your primary care or specialty provider</a:t>
            </a:r>
          </a:p>
          <a:p>
            <a:pPr>
              <a:spcBef>
                <a:spcPts val="600"/>
              </a:spcBef>
            </a:pPr>
            <a:r>
              <a:rPr lang="en-US" sz="2400" dirty="0" smtClean="0">
                <a:solidFill>
                  <a:srgbClr val="000000"/>
                </a:solidFill>
              </a:rPr>
              <a:t>Self Schedule an appointment (must be an established patient with ….</a:t>
            </a:r>
          </a:p>
          <a:p>
            <a:pPr>
              <a:spcBef>
                <a:spcPts val="600"/>
              </a:spcBef>
            </a:pPr>
            <a:r>
              <a:rPr lang="en-US" sz="2400" dirty="0" smtClean="0">
                <a:solidFill>
                  <a:srgbClr val="000000"/>
                </a:solidFill>
              </a:rPr>
              <a:t>View list of current medication and request refills</a:t>
            </a:r>
          </a:p>
          <a:p>
            <a:pPr>
              <a:spcBef>
                <a:spcPts val="600"/>
              </a:spcBef>
            </a:pPr>
            <a:r>
              <a:rPr lang="en-US" sz="2400" dirty="0" smtClean="0">
                <a:solidFill>
                  <a:srgbClr val="000000"/>
                </a:solidFill>
              </a:rPr>
              <a:t>Keep track of upcoming appointments</a:t>
            </a:r>
          </a:p>
          <a:p>
            <a:pPr>
              <a:spcBef>
                <a:spcPts val="600"/>
              </a:spcBef>
            </a:pPr>
            <a:r>
              <a:rPr lang="en-US" sz="2400" dirty="0" smtClean="0">
                <a:solidFill>
                  <a:srgbClr val="000000"/>
                </a:solidFill>
              </a:rPr>
              <a:t>Access health history, learn more about health conditions, and screening recommendations</a:t>
            </a:r>
          </a:p>
        </p:txBody>
      </p:sp>
    </p:spTree>
    <p:extLst>
      <p:ext uri="{BB962C8B-B14F-4D97-AF65-F5344CB8AC3E}">
        <p14:creationId xmlns:p14="http://schemas.microsoft.com/office/powerpoint/2010/main" val="3174138696"/>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Breaches and Reporting</a:t>
            </a:r>
            <a:endParaRPr lang="en-US" dirty="0"/>
          </a:p>
        </p:txBody>
      </p:sp>
      <p:sp>
        <p:nvSpPr>
          <p:cNvPr id="3" name="Content Placeholder 2"/>
          <p:cNvSpPr>
            <a:spLocks noGrp="1"/>
          </p:cNvSpPr>
          <p:nvPr>
            <p:ph idx="1"/>
          </p:nvPr>
        </p:nvSpPr>
        <p:spPr>
          <a:xfrm>
            <a:off x="457200" y="1981200"/>
            <a:ext cx="8229600" cy="4678204"/>
          </a:xfrm>
        </p:spPr>
        <p:txBody>
          <a:bodyPr/>
          <a:lstStyle/>
          <a:p>
            <a:r>
              <a:rPr lang="en-US" sz="2400" dirty="0" smtClean="0"/>
              <a:t>Under the </a:t>
            </a:r>
            <a:r>
              <a:rPr lang="en-US" sz="2400" b="1" dirty="0" smtClean="0"/>
              <a:t>Health </a:t>
            </a:r>
            <a:r>
              <a:rPr lang="en-US" sz="2400" b="1" dirty="0"/>
              <a:t>Information Technology for Economic and Clinical Health Act (HITECH</a:t>
            </a:r>
            <a:r>
              <a:rPr lang="en-US" sz="2400" b="1" dirty="0" smtClean="0"/>
              <a:t>), </a:t>
            </a:r>
            <a:r>
              <a:rPr lang="en-US" sz="2400" dirty="0" smtClean="0"/>
              <a:t>when a </a:t>
            </a:r>
            <a:r>
              <a:rPr lang="en-US" sz="2400" dirty="0"/>
              <a:t>breach of patient </a:t>
            </a:r>
            <a:r>
              <a:rPr lang="en-US" sz="2400" dirty="0" smtClean="0"/>
              <a:t>information occurs, </a:t>
            </a:r>
            <a:r>
              <a:rPr lang="en-US" sz="2400" dirty="0"/>
              <a:t>the Medical Center has to notify each individual </a:t>
            </a:r>
            <a:r>
              <a:rPr lang="en-US" sz="2400" dirty="0" smtClean="0"/>
              <a:t>(and the federal government) and </a:t>
            </a:r>
            <a:r>
              <a:rPr lang="en-US" sz="2400" dirty="0"/>
              <a:t>let them </a:t>
            </a:r>
            <a:r>
              <a:rPr lang="en-US" sz="2400" dirty="0" smtClean="0"/>
              <a:t>know </a:t>
            </a:r>
            <a:r>
              <a:rPr lang="en-US" sz="2400" dirty="0"/>
              <a:t>their PHI has been compromised</a:t>
            </a:r>
            <a:r>
              <a:rPr lang="en-US" sz="2400" dirty="0" smtClean="0"/>
              <a:t>.</a:t>
            </a:r>
          </a:p>
          <a:p>
            <a:r>
              <a:rPr lang="en-US" sz="2400" dirty="0" smtClean="0"/>
              <a:t>There are </a:t>
            </a:r>
            <a:r>
              <a:rPr lang="en-US" sz="2400" dirty="0" smtClean="0">
                <a:solidFill>
                  <a:srgbClr val="000000"/>
                </a:solidFill>
              </a:rPr>
              <a:t>deadlines </a:t>
            </a:r>
            <a:r>
              <a:rPr lang="en-US" sz="2400" dirty="0" smtClean="0"/>
              <a:t>by which King’s Daughters has to provide notification, so report breaches to the Privacy Officer or Compliance Officer to make sure we meet our deadlines.</a:t>
            </a:r>
            <a:endParaRPr lang="en-US" sz="2400" dirty="0"/>
          </a:p>
          <a:p>
            <a:endParaRPr lang="en-US" dirty="0"/>
          </a:p>
        </p:txBody>
      </p:sp>
    </p:spTree>
    <p:extLst>
      <p:ext uri="{BB962C8B-B14F-4D97-AF65-F5344CB8AC3E}">
        <p14:creationId xmlns:p14="http://schemas.microsoft.com/office/powerpoint/2010/main" val="1523894743"/>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Breaches</a:t>
            </a:r>
            <a:endParaRPr lang="en-US" dirty="0"/>
          </a:p>
        </p:txBody>
      </p:sp>
      <p:sp>
        <p:nvSpPr>
          <p:cNvPr id="3" name="Content Placeholder 2"/>
          <p:cNvSpPr>
            <a:spLocks noGrp="1"/>
          </p:cNvSpPr>
          <p:nvPr>
            <p:ph idx="1"/>
          </p:nvPr>
        </p:nvSpPr>
        <p:spPr>
          <a:xfrm>
            <a:off x="457200" y="1828800"/>
            <a:ext cx="8229600" cy="4555093"/>
          </a:xfrm>
        </p:spPr>
        <p:txBody>
          <a:bodyPr/>
          <a:lstStyle/>
          <a:p>
            <a:pPr marL="0" indent="0">
              <a:buNone/>
            </a:pPr>
            <a:r>
              <a:rPr lang="en-US" sz="2400" dirty="0" smtClean="0"/>
              <a:t>Here are examples of common unauthorized uses and disclosures of PHI that must be reported to the Privacy Officer:</a:t>
            </a:r>
          </a:p>
          <a:p>
            <a:pPr>
              <a:spcBef>
                <a:spcPts val="1200"/>
              </a:spcBef>
            </a:pPr>
            <a:r>
              <a:rPr lang="en-US" sz="1800" u="sng" dirty="0" smtClean="0">
                <a:solidFill>
                  <a:srgbClr val="0033CC"/>
                </a:solidFill>
              </a:rPr>
              <a:t>Fax sent to wrong number</a:t>
            </a:r>
            <a:endParaRPr lang="en-US" sz="1800" u="sng" dirty="0">
              <a:solidFill>
                <a:srgbClr val="0033CC"/>
              </a:solidFill>
            </a:endParaRPr>
          </a:p>
          <a:p>
            <a:pPr>
              <a:spcBef>
                <a:spcPts val="1200"/>
              </a:spcBef>
            </a:pPr>
            <a:r>
              <a:rPr lang="en-US" sz="1800" u="sng" dirty="0" smtClean="0">
                <a:solidFill>
                  <a:srgbClr val="0033CC"/>
                </a:solidFill>
              </a:rPr>
              <a:t>Patient statements or discharge papers given to wrong patient</a:t>
            </a:r>
          </a:p>
          <a:p>
            <a:pPr>
              <a:spcBef>
                <a:spcPts val="1200"/>
              </a:spcBef>
            </a:pPr>
            <a:r>
              <a:rPr lang="en-US" sz="1800" u="sng" dirty="0" smtClean="0">
                <a:solidFill>
                  <a:srgbClr val="0033CC"/>
                </a:solidFill>
              </a:rPr>
              <a:t>Envelopes not sealed or having the wrong mailed label affixed</a:t>
            </a:r>
          </a:p>
          <a:p>
            <a:pPr>
              <a:spcBef>
                <a:spcPts val="1200"/>
              </a:spcBef>
            </a:pPr>
            <a:r>
              <a:rPr lang="en-US" sz="1800" u="sng" dirty="0" smtClean="0">
                <a:solidFill>
                  <a:srgbClr val="0033CC"/>
                </a:solidFill>
              </a:rPr>
              <a:t>Unencrypted mobile devices or storage media</a:t>
            </a:r>
          </a:p>
          <a:p>
            <a:pPr>
              <a:spcBef>
                <a:spcPts val="1200"/>
              </a:spcBef>
            </a:pPr>
            <a:r>
              <a:rPr lang="en-US" sz="1800" u="sng" dirty="0" smtClean="0">
                <a:solidFill>
                  <a:srgbClr val="0033CC"/>
                </a:solidFill>
              </a:rPr>
              <a:t>Unauthorized patient pictures or information posted on social media websites</a:t>
            </a:r>
          </a:p>
          <a:p>
            <a:pPr>
              <a:spcBef>
                <a:spcPts val="1200"/>
              </a:spcBef>
            </a:pPr>
            <a:r>
              <a:rPr lang="en-US" sz="1800" u="sng" dirty="0" smtClean="0">
                <a:solidFill>
                  <a:srgbClr val="0033CC"/>
                </a:solidFill>
              </a:rPr>
              <a:t>Disposing of patient information incorrectly</a:t>
            </a:r>
          </a:p>
          <a:p>
            <a:pPr>
              <a:spcBef>
                <a:spcPts val="1200"/>
              </a:spcBef>
            </a:pPr>
            <a:r>
              <a:rPr lang="en-US" sz="1800" u="sng" dirty="0" smtClean="0">
                <a:solidFill>
                  <a:srgbClr val="0033CC"/>
                </a:solidFill>
              </a:rPr>
              <a:t>Accessing patient information that is not job-related</a:t>
            </a:r>
          </a:p>
          <a:p>
            <a:pPr>
              <a:spcBef>
                <a:spcPts val="1200"/>
              </a:spcBef>
            </a:pPr>
            <a:r>
              <a:rPr lang="en-US" sz="1800" u="sng" dirty="0" smtClean="0">
                <a:solidFill>
                  <a:srgbClr val="0033CC"/>
                </a:solidFill>
              </a:rPr>
              <a:t>Giving information and not obtaining information at registration process</a:t>
            </a:r>
          </a:p>
        </p:txBody>
      </p:sp>
    </p:spTree>
    <p:extLst>
      <p:ext uri="{BB962C8B-B14F-4D97-AF65-F5344CB8AC3E}">
        <p14:creationId xmlns:p14="http://schemas.microsoft.com/office/powerpoint/2010/main" val="4175943897"/>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Tips  </a:t>
            </a:r>
            <a:endParaRPr lang="en-US" dirty="0"/>
          </a:p>
        </p:txBody>
      </p:sp>
      <p:sp>
        <p:nvSpPr>
          <p:cNvPr id="3" name="Content Placeholder 2"/>
          <p:cNvSpPr>
            <a:spLocks noGrp="1"/>
          </p:cNvSpPr>
          <p:nvPr>
            <p:ph idx="1"/>
          </p:nvPr>
        </p:nvSpPr>
        <p:spPr>
          <a:xfrm>
            <a:off x="476794" y="1828800"/>
            <a:ext cx="8229600" cy="3185487"/>
          </a:xfrm>
        </p:spPr>
        <p:txBody>
          <a:bodyPr/>
          <a:lstStyle/>
          <a:p>
            <a:pPr>
              <a:spcBef>
                <a:spcPts val="600"/>
              </a:spcBef>
            </a:pPr>
            <a:r>
              <a:rPr lang="en-US" sz="1800" dirty="0" smtClean="0"/>
              <a:t>Never take PHI home with you</a:t>
            </a:r>
          </a:p>
          <a:p>
            <a:pPr>
              <a:spcBef>
                <a:spcPts val="1200"/>
              </a:spcBef>
            </a:pPr>
            <a:r>
              <a:rPr lang="en-US" sz="1800" dirty="0" smtClean="0"/>
              <a:t>Speak quietly</a:t>
            </a:r>
          </a:p>
          <a:p>
            <a:pPr>
              <a:spcBef>
                <a:spcPts val="1200"/>
              </a:spcBef>
            </a:pPr>
            <a:r>
              <a:rPr lang="en-US" sz="1800" dirty="0" smtClean="0"/>
              <a:t>Avoid using patient names in public areas</a:t>
            </a:r>
          </a:p>
          <a:p>
            <a:pPr lvl="1">
              <a:spcBef>
                <a:spcPts val="600"/>
              </a:spcBef>
            </a:pPr>
            <a:r>
              <a:rPr lang="en-US" sz="1800" dirty="0"/>
              <a:t>W</a:t>
            </a:r>
            <a:r>
              <a:rPr lang="en-US" sz="1800" dirty="0" smtClean="0"/>
              <a:t>e live in a small community, and even the smallest details can be identifiable to someone who overhears.</a:t>
            </a:r>
          </a:p>
          <a:p>
            <a:pPr>
              <a:spcBef>
                <a:spcPts val="1200"/>
              </a:spcBef>
            </a:pPr>
            <a:r>
              <a:rPr lang="en-US" sz="1800" dirty="0" smtClean="0"/>
              <a:t>Use the shred bins located throughout King’s Daughters to shred documents (that do not need to be preserved) with PHI</a:t>
            </a:r>
          </a:p>
          <a:p>
            <a:pPr>
              <a:spcBef>
                <a:spcPts val="1200"/>
              </a:spcBef>
            </a:pPr>
            <a:r>
              <a:rPr lang="en-US" sz="1800" dirty="0" smtClean="0"/>
              <a:t>Always obtain at least two patient identifiers before handoff of documents or discussing patient information </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6248400" cy="1295400"/>
          </a:xfrm>
        </p:spPr>
        <p:txBody>
          <a:bodyPr>
            <a:normAutofit/>
          </a:bodyPr>
          <a:lstStyle/>
          <a:p>
            <a:r>
              <a:rPr lang="en-US" sz="2800" dirty="0" smtClean="0"/>
              <a:t>Seven Elements of the </a:t>
            </a:r>
            <a:br>
              <a:rPr lang="en-US" sz="2800" dirty="0" smtClean="0"/>
            </a:br>
            <a:r>
              <a:rPr lang="en-US" sz="2800" dirty="0" smtClean="0"/>
              <a:t>OIG Model Compliance Program</a:t>
            </a:r>
            <a:endParaRPr lang="en-US" sz="2800" dirty="0"/>
          </a:p>
        </p:txBody>
      </p:sp>
      <p:graphicFrame>
        <p:nvGraphicFramePr>
          <p:cNvPr id="5" name="Diagram 4"/>
          <p:cNvGraphicFramePr/>
          <p:nvPr>
            <p:custDataLst>
              <p:tags r:id="rId2"/>
            </p:custDataLst>
            <p:extLst/>
          </p:nvPr>
        </p:nvGraphicFramePr>
        <p:xfrm>
          <a:off x="381000" y="1981200"/>
          <a:ext cx="8534400" cy="3251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4535537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HIPAA Security Rule</a:t>
            </a:r>
          </a:p>
        </p:txBody>
      </p:sp>
      <p:sp>
        <p:nvSpPr>
          <p:cNvPr id="3" name="Content Placeholder 2"/>
          <p:cNvSpPr>
            <a:spLocks noGrp="1"/>
          </p:cNvSpPr>
          <p:nvPr>
            <p:ph idx="1"/>
          </p:nvPr>
        </p:nvSpPr>
        <p:spPr>
          <a:xfrm>
            <a:off x="457200" y="2057400"/>
            <a:ext cx="8229600" cy="2616101"/>
          </a:xfrm>
        </p:spPr>
        <p:txBody>
          <a:bodyPr/>
          <a:lstStyle/>
          <a:p>
            <a:r>
              <a:rPr lang="en-US" altLang="en-US" dirty="0"/>
              <a:t>A great deal of PHI is stored electronically and/or transmitted by electronic systems. The </a:t>
            </a:r>
            <a:r>
              <a:rPr lang="en-US" altLang="en-US" u="sng" dirty="0"/>
              <a:t>HIPAA Security Rule </a:t>
            </a:r>
            <a:r>
              <a:rPr lang="en-US" altLang="en-US" dirty="0"/>
              <a:t>was created to specifically address electronic PHI (</a:t>
            </a:r>
            <a:r>
              <a:rPr lang="en-US" altLang="en-US" dirty="0" err="1"/>
              <a:t>ePHI</a:t>
            </a:r>
            <a:r>
              <a:rPr lang="en-US" altLang="en-US" dirty="0"/>
              <a:t>).</a:t>
            </a:r>
          </a:p>
          <a:p>
            <a:endParaRPr lang="en-US" dirty="0"/>
          </a:p>
        </p:txBody>
      </p:sp>
    </p:spTree>
    <p:extLst>
      <p:ext uri="{BB962C8B-B14F-4D97-AF65-F5344CB8AC3E}">
        <p14:creationId xmlns:p14="http://schemas.microsoft.com/office/powerpoint/2010/main" val="1884846183"/>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latin typeface="Tahoma" charset="0"/>
              </a:rPr>
              <a:t/>
            </a:r>
            <a:br>
              <a:rPr lang="en-US" dirty="0">
                <a:solidFill>
                  <a:schemeClr val="tx2"/>
                </a:solidFill>
                <a:latin typeface="Tahoma" charset="0"/>
              </a:rPr>
            </a:br>
            <a:r>
              <a:rPr lang="en-US" dirty="0">
                <a:solidFill>
                  <a:schemeClr val="tx2"/>
                </a:solidFill>
                <a:latin typeface="Tahoma" charset="0"/>
              </a:rPr>
              <a:t/>
            </a:r>
            <a:br>
              <a:rPr lang="en-US" dirty="0">
                <a:solidFill>
                  <a:schemeClr val="tx2"/>
                </a:solidFill>
                <a:latin typeface="Tahoma" charset="0"/>
              </a:rPr>
            </a:br>
            <a:r>
              <a:rPr lang="en-US" dirty="0" smtClean="0">
                <a:solidFill>
                  <a:schemeClr val="accent6"/>
                </a:solidFill>
                <a:latin typeface="Tahoma" charset="0"/>
              </a:rPr>
              <a:t>User Credentials</a:t>
            </a:r>
            <a:endParaRPr lang="en-US" dirty="0">
              <a:solidFill>
                <a:schemeClr val="accent6"/>
              </a:solidFill>
            </a:endParaRPr>
          </a:p>
        </p:txBody>
      </p:sp>
      <p:sp>
        <p:nvSpPr>
          <p:cNvPr id="3" name="Content Placeholder 2"/>
          <p:cNvSpPr>
            <a:spLocks noGrp="1"/>
          </p:cNvSpPr>
          <p:nvPr>
            <p:ph idx="1"/>
          </p:nvPr>
        </p:nvSpPr>
        <p:spPr>
          <a:xfrm>
            <a:off x="457200" y="2057400"/>
            <a:ext cx="8229600" cy="4487382"/>
          </a:xfrm>
        </p:spPr>
        <p:txBody>
          <a:bodyPr/>
          <a:lstStyle/>
          <a:p>
            <a:pPr>
              <a:lnSpc>
                <a:spcPct val="80000"/>
              </a:lnSpc>
            </a:pPr>
            <a:r>
              <a:rPr lang="en-US" altLang="en-US" b="1" dirty="0">
                <a:solidFill>
                  <a:srgbClr val="0033CC"/>
                </a:solidFill>
              </a:rPr>
              <a:t>Only log on to computer systems with your own user ID and password. </a:t>
            </a:r>
            <a:r>
              <a:rPr lang="en-US" altLang="en-US" b="1" u="sng" dirty="0">
                <a:solidFill>
                  <a:srgbClr val="0033CC"/>
                </a:solidFill>
              </a:rPr>
              <a:t>Never</a:t>
            </a:r>
            <a:r>
              <a:rPr lang="en-US" altLang="en-US" b="1" dirty="0">
                <a:solidFill>
                  <a:srgbClr val="0033CC"/>
                </a:solidFill>
              </a:rPr>
              <a:t> use someone else’s</a:t>
            </a:r>
            <a:r>
              <a:rPr lang="en-US" altLang="en-US" dirty="0"/>
              <a:t>.</a:t>
            </a:r>
          </a:p>
          <a:p>
            <a:pPr>
              <a:lnSpc>
                <a:spcPct val="80000"/>
              </a:lnSpc>
            </a:pPr>
            <a:r>
              <a:rPr lang="en-US" altLang="en-US" dirty="0"/>
              <a:t>You will be held responsible for all activity under your user ID.</a:t>
            </a:r>
          </a:p>
          <a:p>
            <a:pPr>
              <a:lnSpc>
                <a:spcPct val="80000"/>
              </a:lnSpc>
            </a:pPr>
            <a:r>
              <a:rPr lang="en-US" altLang="en-US" dirty="0"/>
              <a:t>Do not share passwords, ID badges, or other access credentials with anyone.</a:t>
            </a:r>
          </a:p>
          <a:p>
            <a:pPr>
              <a:lnSpc>
                <a:spcPct val="80000"/>
              </a:lnSpc>
            </a:pPr>
            <a:r>
              <a:rPr lang="en-US" altLang="en-US" dirty="0"/>
              <a:t>Password complexity is an important deterrent to unauthorized access.  </a:t>
            </a:r>
          </a:p>
        </p:txBody>
      </p:sp>
    </p:spTree>
    <p:extLst>
      <p:ext uri="{BB962C8B-B14F-4D97-AF65-F5344CB8AC3E}">
        <p14:creationId xmlns:p14="http://schemas.microsoft.com/office/powerpoint/2010/main" val="1470208800"/>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E-mail Accounts</a:t>
            </a:r>
            <a:endParaRPr lang="en-US" dirty="0"/>
          </a:p>
        </p:txBody>
      </p:sp>
      <p:sp>
        <p:nvSpPr>
          <p:cNvPr id="3" name="Content Placeholder 2"/>
          <p:cNvSpPr>
            <a:spLocks noGrp="1"/>
          </p:cNvSpPr>
          <p:nvPr>
            <p:ph idx="1"/>
          </p:nvPr>
        </p:nvSpPr>
        <p:spPr>
          <a:xfrm>
            <a:off x="457200" y="2057400"/>
            <a:ext cx="8229600" cy="2462213"/>
          </a:xfrm>
        </p:spPr>
        <p:txBody>
          <a:bodyPr/>
          <a:lstStyle/>
          <a:p>
            <a:pPr marL="0" indent="0" algn="ctr">
              <a:buNone/>
            </a:pPr>
            <a:r>
              <a:rPr lang="en-US" sz="2000" b="1" u="sng" dirty="0" smtClean="0"/>
              <a:t>DO NOT USE YOUR WORK EMAIL FOR PERSONAL BUSINESS</a:t>
            </a:r>
            <a:endParaRPr lang="en-US" sz="2000" u="sng" dirty="0" smtClean="0"/>
          </a:p>
          <a:p>
            <a:pPr>
              <a:spcBef>
                <a:spcPts val="2400"/>
              </a:spcBef>
            </a:pPr>
            <a:r>
              <a:rPr lang="en-US" sz="2000" dirty="0" smtClean="0"/>
              <a:t>KDHS provides every employee with an email address.  Just because it has your name on it, doesn’t mean it’s yours.</a:t>
            </a:r>
          </a:p>
          <a:p>
            <a:pPr>
              <a:spcBef>
                <a:spcPts val="2400"/>
              </a:spcBef>
            </a:pPr>
            <a:r>
              <a:rPr lang="en-US" sz="2000" dirty="0" smtClean="0"/>
              <a:t>It’s tempting to start using this convenient new address everywhere, however, corporate email accounts are easy targets for spam and viruses.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4572000"/>
            <a:ext cx="4648200" cy="2000250"/>
          </a:xfrm>
          <a:prstGeom prst="rect">
            <a:avLst/>
          </a:prstGeom>
        </p:spPr>
      </p:pic>
    </p:spTree>
    <p:extLst>
      <p:ext uri="{BB962C8B-B14F-4D97-AF65-F5344CB8AC3E}">
        <p14:creationId xmlns:p14="http://schemas.microsoft.com/office/powerpoint/2010/main" val="2395199480"/>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 Security and Protection</a:t>
            </a:r>
          </a:p>
        </p:txBody>
      </p:sp>
      <p:sp>
        <p:nvSpPr>
          <p:cNvPr id="3" name="Content Placeholder 2"/>
          <p:cNvSpPr>
            <a:spLocks noGrp="1"/>
          </p:cNvSpPr>
          <p:nvPr>
            <p:ph idx="1"/>
          </p:nvPr>
        </p:nvSpPr>
        <p:spPr>
          <a:xfrm>
            <a:off x="457200" y="2057400"/>
            <a:ext cx="8229600" cy="2308324"/>
          </a:xfrm>
        </p:spPr>
        <p:txBody>
          <a:bodyPr/>
          <a:lstStyle/>
          <a:p>
            <a:r>
              <a:rPr lang="en-US" altLang="en-US" sz="2000" dirty="0"/>
              <a:t>Do not send confidential information in an email, in either the message or in an attachment, unless the communication line is secure </a:t>
            </a:r>
            <a:r>
              <a:rPr lang="en-US" altLang="en-US" sz="2000" dirty="0" smtClean="0"/>
              <a:t>and encrypted</a:t>
            </a:r>
            <a:r>
              <a:rPr lang="en-US" altLang="en-US" sz="2000" dirty="0"/>
              <a:t>.  </a:t>
            </a:r>
            <a:r>
              <a:rPr lang="en-US" altLang="en-US" sz="2000" dirty="0" smtClean="0"/>
              <a:t>      </a:t>
            </a:r>
            <a:endParaRPr lang="en-US" altLang="en-US" sz="2000" dirty="0"/>
          </a:p>
          <a:p>
            <a:r>
              <a:rPr lang="en-US" altLang="en-US" sz="2000" dirty="0" smtClean="0"/>
              <a:t>If </a:t>
            </a:r>
            <a:r>
              <a:rPr lang="en-US" altLang="en-US" sz="2000" dirty="0"/>
              <a:t>you do not know the sender of an email </a:t>
            </a:r>
            <a:r>
              <a:rPr lang="en-US" altLang="en-US" sz="2000" b="1" i="1" dirty="0"/>
              <a:t>do not </a:t>
            </a:r>
            <a:r>
              <a:rPr lang="en-US" altLang="en-US" sz="2000" dirty="0"/>
              <a:t>open the email, if you inadvertently open the email </a:t>
            </a:r>
            <a:r>
              <a:rPr lang="en-US" altLang="en-US" sz="2000" b="1" i="1" dirty="0"/>
              <a:t>please do not </a:t>
            </a:r>
            <a:r>
              <a:rPr lang="en-US" altLang="en-US" sz="2000" dirty="0"/>
              <a:t>open attachments or select any </a:t>
            </a:r>
            <a:r>
              <a:rPr lang="en-US" altLang="en-US" sz="2000" dirty="0" smtClean="0"/>
              <a:t>hyperlinks.</a:t>
            </a:r>
          </a:p>
        </p:txBody>
      </p:sp>
      <p:sp>
        <p:nvSpPr>
          <p:cNvPr id="4" name="Rectangle 3"/>
          <p:cNvSpPr/>
          <p:nvPr/>
        </p:nvSpPr>
        <p:spPr>
          <a:xfrm>
            <a:off x="2286000" y="2590800"/>
            <a:ext cx="2434037" cy="769441"/>
          </a:xfrm>
          <a:prstGeom prst="rect">
            <a:avLst/>
          </a:prstGeom>
        </p:spPr>
        <p:txBody>
          <a:bodyPr wrap="square">
            <a:spAutoFit/>
          </a:bodyPr>
          <a:lstStyle/>
          <a:p>
            <a:r>
              <a:rPr lang="en-US" sz="4400" dirty="0"/>
              <a:t>[Encrypt]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4267200"/>
            <a:ext cx="3048000" cy="2371344"/>
          </a:xfrm>
          <a:prstGeom prst="rect">
            <a:avLst/>
          </a:prstGeom>
        </p:spPr>
      </p:pic>
    </p:spTree>
    <p:extLst>
      <p:ext uri="{BB962C8B-B14F-4D97-AF65-F5344CB8AC3E}">
        <p14:creationId xmlns:p14="http://schemas.microsoft.com/office/powerpoint/2010/main" val="3305061220"/>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a:t>
            </a:r>
            <a:endParaRPr lang="en-US" dirty="0"/>
          </a:p>
        </p:txBody>
      </p:sp>
      <p:sp>
        <p:nvSpPr>
          <p:cNvPr id="3" name="Content Placeholder 2"/>
          <p:cNvSpPr>
            <a:spLocks noGrp="1"/>
          </p:cNvSpPr>
          <p:nvPr>
            <p:ph idx="1"/>
          </p:nvPr>
        </p:nvSpPr>
        <p:spPr>
          <a:xfrm>
            <a:off x="457200" y="1752601"/>
            <a:ext cx="8229600" cy="4924425"/>
          </a:xfrm>
        </p:spPr>
        <p:txBody>
          <a:bodyPr/>
          <a:lstStyle/>
          <a:p>
            <a:pPr marL="0" indent="0">
              <a:buNone/>
            </a:pPr>
            <a:r>
              <a:rPr lang="en-US" sz="1800" dirty="0" smtClean="0"/>
              <a:t>To avoid these phishing schemes, please observe the following email best practices:</a:t>
            </a:r>
          </a:p>
          <a:p>
            <a:pPr>
              <a:spcBef>
                <a:spcPts val="1200"/>
              </a:spcBef>
            </a:pPr>
            <a:r>
              <a:rPr lang="en-US" sz="1600" dirty="0" smtClean="0"/>
              <a:t>Do not click on links or attachments from senders that you do not recognize.  Be especially wary of </a:t>
            </a:r>
            <a:r>
              <a:rPr lang="en-US" sz="1600" i="1" dirty="0" smtClean="0"/>
              <a:t>.zip </a:t>
            </a:r>
            <a:r>
              <a:rPr lang="en-US" sz="1600" dirty="0" smtClean="0"/>
              <a:t>or other compressed or executable file types.</a:t>
            </a:r>
          </a:p>
          <a:p>
            <a:pPr>
              <a:spcBef>
                <a:spcPts val="1200"/>
              </a:spcBef>
            </a:pPr>
            <a:r>
              <a:rPr lang="en-US" sz="1600" dirty="0" smtClean="0"/>
              <a:t>Do not provide sensitive personal information (like usernames and passwords) over email.</a:t>
            </a:r>
          </a:p>
          <a:p>
            <a:pPr>
              <a:spcBef>
                <a:spcPts val="1200"/>
              </a:spcBef>
            </a:pPr>
            <a:r>
              <a:rPr lang="en-US" sz="1600" dirty="0" smtClean="0"/>
              <a:t>Do not try to open any shared document that you’re not expecting to receive.</a:t>
            </a:r>
          </a:p>
          <a:p>
            <a:pPr>
              <a:spcBef>
                <a:spcPts val="1200"/>
              </a:spcBef>
            </a:pPr>
            <a:r>
              <a:rPr lang="en-US" sz="1600" dirty="0" smtClean="0"/>
              <a:t>Be especially cautious when opening attachments or clicking links if you receive an email containing a warning banner indicating that it originated from an external source.  If an email is from an @kdmc.net or @kdmc.kdhs.us email address and it has this warning banner indicating it is a phishing email attempt that has spoofed our email domain:</a:t>
            </a:r>
          </a:p>
          <a:p>
            <a:pPr marL="457200" indent="0">
              <a:spcBef>
                <a:spcPts val="1200"/>
              </a:spcBef>
              <a:buNone/>
            </a:pPr>
            <a:r>
              <a:rPr lang="en-US" sz="1600" i="1" dirty="0" smtClean="0">
                <a:solidFill>
                  <a:srgbClr val="FF0000"/>
                </a:solidFill>
              </a:rPr>
              <a:t>***This is an email from an External Source – DO NOT click on unsolicited links or attachments from an unknown sender.  Never provide your User ID or Password***</a:t>
            </a:r>
          </a:p>
          <a:p>
            <a:pPr marL="0" indent="-914400">
              <a:spcBef>
                <a:spcPts val="1200"/>
              </a:spcBef>
              <a:buNone/>
            </a:pPr>
            <a:endParaRPr lang="en-US" sz="1800" dirty="0" smtClean="0"/>
          </a:p>
          <a:p>
            <a:pPr>
              <a:spcBef>
                <a:spcPts val="1200"/>
              </a:spcBef>
            </a:pPr>
            <a:endParaRPr lang="en-US" sz="2000" dirty="0"/>
          </a:p>
        </p:txBody>
      </p:sp>
    </p:spTree>
    <p:extLst>
      <p:ext uri="{BB962C8B-B14F-4D97-AF65-F5344CB8AC3E}">
        <p14:creationId xmlns:p14="http://schemas.microsoft.com/office/powerpoint/2010/main" val="3112001948"/>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Location, Access, and </a:t>
            </a:r>
            <a:br>
              <a:rPr lang="en-US" sz="2800" dirty="0" smtClean="0"/>
            </a:br>
            <a:r>
              <a:rPr lang="en-US" sz="2800" dirty="0"/>
              <a:t>	</a:t>
            </a:r>
            <a:r>
              <a:rPr lang="en-US" sz="2800" dirty="0" smtClean="0"/>
              <a:t>Media </a:t>
            </a:r>
            <a:r>
              <a:rPr lang="en-US" sz="2800" dirty="0"/>
              <a:t>Protection</a:t>
            </a:r>
          </a:p>
        </p:txBody>
      </p:sp>
      <p:sp>
        <p:nvSpPr>
          <p:cNvPr id="3" name="Content Placeholder 2"/>
          <p:cNvSpPr>
            <a:spLocks noGrp="1"/>
          </p:cNvSpPr>
          <p:nvPr>
            <p:ph idx="1"/>
          </p:nvPr>
        </p:nvSpPr>
        <p:spPr>
          <a:xfrm>
            <a:off x="381000" y="1807387"/>
            <a:ext cx="8229600" cy="5050613"/>
          </a:xfrm>
        </p:spPr>
        <p:txBody>
          <a:bodyPr/>
          <a:lstStyle/>
          <a:p>
            <a:pPr>
              <a:lnSpc>
                <a:spcPct val="90000"/>
              </a:lnSpc>
            </a:pPr>
            <a:r>
              <a:rPr lang="en-US" altLang="en-US" sz="1800" dirty="0"/>
              <a:t>Keep your KDMC badge with you or in a secure location at all times.  KDMC badges allow access to a variety of locations and should always be </a:t>
            </a:r>
            <a:r>
              <a:rPr lang="en-US" altLang="en-US" sz="1800" dirty="0" smtClean="0"/>
              <a:t>protected.</a:t>
            </a:r>
          </a:p>
          <a:p>
            <a:pPr>
              <a:lnSpc>
                <a:spcPct val="90000"/>
              </a:lnSpc>
            </a:pPr>
            <a:r>
              <a:rPr lang="en-US" altLang="en-US" sz="1800" dirty="0" smtClean="0"/>
              <a:t>Do </a:t>
            </a:r>
            <a:r>
              <a:rPr lang="en-US" altLang="en-US" sz="1800" dirty="0"/>
              <a:t>not “prop” doors open or leave windows unlocked. This allows un-secured access</a:t>
            </a:r>
            <a:r>
              <a:rPr lang="en-US" altLang="en-US" sz="1800" dirty="0" smtClean="0"/>
              <a:t>.</a:t>
            </a:r>
            <a:endParaRPr lang="en-US" altLang="en-US" sz="1800" dirty="0"/>
          </a:p>
          <a:p>
            <a:pPr>
              <a:lnSpc>
                <a:spcPct val="90000"/>
              </a:lnSpc>
            </a:pPr>
            <a:r>
              <a:rPr lang="en-US" altLang="en-US" sz="1800" dirty="0" smtClean="0"/>
              <a:t>Keep </a:t>
            </a:r>
            <a:r>
              <a:rPr lang="en-US" altLang="en-US" sz="1800" dirty="0"/>
              <a:t>all file cabinets and drawers locked that contain PHI when you are not present.  Remember to keep the keys in a secure location</a:t>
            </a:r>
            <a:r>
              <a:rPr lang="en-US" altLang="en-US" sz="1800" dirty="0" smtClean="0"/>
              <a:t>.</a:t>
            </a:r>
          </a:p>
          <a:p>
            <a:pPr>
              <a:lnSpc>
                <a:spcPct val="90000"/>
              </a:lnSpc>
            </a:pPr>
            <a:r>
              <a:rPr lang="en-US" altLang="en-US" sz="1800" dirty="0" smtClean="0"/>
              <a:t>Never leave computers unlocked or unattended</a:t>
            </a:r>
          </a:p>
          <a:p>
            <a:pPr>
              <a:lnSpc>
                <a:spcPct val="90000"/>
              </a:lnSpc>
            </a:pPr>
            <a:r>
              <a:rPr lang="en-US" altLang="en-US" sz="1800" dirty="0" smtClean="0"/>
              <a:t>All storage media such as CD’s, DVD’s, and memory sticks must be kept in secure locations</a:t>
            </a:r>
          </a:p>
          <a:p>
            <a:pPr>
              <a:lnSpc>
                <a:spcPct val="90000"/>
              </a:lnSpc>
            </a:pPr>
            <a:r>
              <a:rPr lang="en-US" altLang="en-US" sz="1800" dirty="0" smtClean="0"/>
              <a:t>If any mobile, electronic device, or storage media is lost or stolen, report immediately</a:t>
            </a:r>
            <a:endParaRPr lang="en-US" altLang="en-US" sz="1800" dirty="0"/>
          </a:p>
        </p:txBody>
      </p:sp>
    </p:spTree>
    <p:extLst>
      <p:ext uri="{BB962C8B-B14F-4D97-AF65-F5344CB8AC3E}">
        <p14:creationId xmlns:p14="http://schemas.microsoft.com/office/powerpoint/2010/main" val="9378307"/>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4" y="152400"/>
            <a:ext cx="8229600" cy="1600200"/>
          </a:xfrm>
        </p:spPr>
        <p:txBody>
          <a:bodyPr/>
          <a:lstStyle/>
          <a:p>
            <a:r>
              <a:rPr lang="en-US" dirty="0">
                <a:solidFill>
                  <a:schemeClr val="tx2"/>
                </a:solidFill>
                <a:latin typeface="Tahoma" charset="0"/>
              </a:rPr>
              <a:t/>
            </a:r>
            <a:br>
              <a:rPr lang="en-US" dirty="0">
                <a:solidFill>
                  <a:schemeClr val="tx2"/>
                </a:solidFill>
                <a:latin typeface="Tahoma" charset="0"/>
              </a:rPr>
            </a:br>
            <a:r>
              <a:rPr lang="en-US" dirty="0" smtClean="0">
                <a:solidFill>
                  <a:schemeClr val="accent6"/>
                </a:solidFill>
                <a:latin typeface="Arial" panose="020B0604020202020204" pitchFamily="34" charset="0"/>
                <a:cs typeface="Arial" panose="020B0604020202020204" pitchFamily="34" charset="0"/>
              </a:rPr>
              <a:t>Protecting Patient Information</a:t>
            </a:r>
            <a:endParaRPr lang="en-US" dirty="0">
              <a:solidFill>
                <a:schemeClr val="accent6"/>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1981200"/>
            <a:ext cx="8229600" cy="4139595"/>
          </a:xfrm>
        </p:spPr>
        <p:txBody>
          <a:bodyPr/>
          <a:lstStyle/>
          <a:p>
            <a:pPr>
              <a:spcBef>
                <a:spcPts val="600"/>
              </a:spcBef>
            </a:pPr>
            <a:endParaRPr lang="en-US" altLang="en-US" sz="1800" dirty="0" smtClean="0"/>
          </a:p>
          <a:p>
            <a:pPr>
              <a:spcBef>
                <a:spcPts val="600"/>
              </a:spcBef>
            </a:pPr>
            <a:r>
              <a:rPr lang="en-US" altLang="en-US" sz="1800" dirty="0" smtClean="0"/>
              <a:t>As </a:t>
            </a:r>
            <a:r>
              <a:rPr lang="en-US" altLang="en-US" sz="1800" dirty="0"/>
              <a:t>a KDMC Team Member, maintaining a patient's privacy is part of your job.  You should access or view a person's PHI </a:t>
            </a:r>
            <a:r>
              <a:rPr lang="en-US" altLang="en-US" sz="1800" u="sng" dirty="0"/>
              <a:t>only</a:t>
            </a:r>
            <a:r>
              <a:rPr lang="en-US" altLang="en-US" sz="1800" dirty="0"/>
              <a:t> when it is required for your job.  Simply because you are </a:t>
            </a:r>
            <a:r>
              <a:rPr lang="en-US" altLang="en-US" sz="1800" u="sng" dirty="0"/>
              <a:t>able</a:t>
            </a:r>
            <a:r>
              <a:rPr lang="en-US" altLang="en-US" sz="1800" dirty="0"/>
              <a:t> to see a person's PHI does not mean it is </a:t>
            </a:r>
            <a:r>
              <a:rPr lang="en-US" altLang="en-US" sz="1800" dirty="0" smtClean="0"/>
              <a:t>legal.</a:t>
            </a:r>
          </a:p>
          <a:p>
            <a:pPr marL="0" indent="0">
              <a:spcBef>
                <a:spcPts val="600"/>
              </a:spcBef>
              <a:buNone/>
            </a:pPr>
            <a:endParaRPr lang="en-US" altLang="en-US" sz="1800" dirty="0" smtClean="0"/>
          </a:p>
          <a:p>
            <a:pPr>
              <a:spcBef>
                <a:spcPts val="600"/>
              </a:spcBef>
            </a:pPr>
            <a:r>
              <a:rPr lang="en-US" altLang="en-US" sz="1800" dirty="0" smtClean="0"/>
              <a:t> </a:t>
            </a:r>
          </a:p>
          <a:p>
            <a:pPr marL="0" indent="0">
              <a:spcBef>
                <a:spcPts val="600"/>
              </a:spcBef>
              <a:buNone/>
            </a:pPr>
            <a:endParaRPr lang="en-US" altLang="en-US" sz="1800" dirty="0" smtClean="0"/>
          </a:p>
          <a:p>
            <a:pPr>
              <a:spcBef>
                <a:spcPts val="600"/>
              </a:spcBef>
            </a:pPr>
            <a:r>
              <a:rPr lang="en-US" altLang="en-US" sz="1800" dirty="0" smtClean="0"/>
              <a:t>KDMC </a:t>
            </a:r>
            <a:r>
              <a:rPr lang="en-US" altLang="en-US" sz="1800" dirty="0"/>
              <a:t>routinely conducts audits of access to patient records and our systems to ensure proper access by Team </a:t>
            </a:r>
            <a:r>
              <a:rPr lang="en-US" altLang="en-US" sz="1800" dirty="0" smtClean="0"/>
              <a:t>Members</a:t>
            </a:r>
          </a:p>
          <a:p>
            <a:pPr marL="0" indent="0">
              <a:spcBef>
                <a:spcPts val="600"/>
              </a:spcBef>
              <a:buNone/>
            </a:pPr>
            <a:endParaRPr lang="en-US" altLang="en-US" sz="1800" dirty="0" smtClean="0"/>
          </a:p>
          <a:p>
            <a:pPr>
              <a:spcBef>
                <a:spcPts val="600"/>
              </a:spcBef>
            </a:pPr>
            <a:r>
              <a:rPr lang="en-US" altLang="en-US" sz="1800" dirty="0" smtClean="0"/>
              <a:t>All of our patients are entitled to privacy and confidentiality. Do your part and only look at information you need to do your job. </a:t>
            </a:r>
          </a:p>
        </p:txBody>
      </p:sp>
    </p:spTree>
    <p:extLst>
      <p:ext uri="{BB962C8B-B14F-4D97-AF65-F5344CB8AC3E}">
        <p14:creationId xmlns:p14="http://schemas.microsoft.com/office/powerpoint/2010/main" val="15130519"/>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726423"/>
            <a:ext cx="8229600" cy="1981200"/>
          </a:xfrm>
        </p:spPr>
        <p:txBody>
          <a:bodyPr/>
          <a:lstStyle/>
          <a:p>
            <a:pPr>
              <a:spcBef>
                <a:spcPts val="1200"/>
              </a:spcBef>
            </a:pPr>
            <a:r>
              <a:rPr lang="en-US" altLang="en-US" sz="2000" dirty="0"/>
              <a:t>Do not look up the medical records of co-workers, friends, family members, neighbors, or celebrities unless it is required by your job. </a:t>
            </a:r>
            <a:endParaRPr lang="en-US" altLang="en-US" sz="2000" dirty="0" smtClean="0"/>
          </a:p>
          <a:p>
            <a:pPr>
              <a:spcBef>
                <a:spcPts val="1200"/>
              </a:spcBef>
            </a:pPr>
            <a:r>
              <a:rPr lang="en-US" altLang="en-US" sz="2000" dirty="0" smtClean="0"/>
              <a:t>Do not look up your own medical record. this is a violation of KDMC procedures. There are approved methods to retrieve your PHI.</a:t>
            </a:r>
          </a:p>
          <a:p>
            <a:pPr>
              <a:spcBef>
                <a:spcPts val="1200"/>
              </a:spcBef>
            </a:pPr>
            <a:r>
              <a:rPr lang="en-US" altLang="en-US" sz="2000" dirty="0" smtClean="0"/>
              <a:t>Snooping in a person’s PHI can lead to disciplinary action up to and including termination.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600200"/>
            <a:ext cx="4267200" cy="3124200"/>
          </a:xfrm>
          <a:prstGeom prst="rect">
            <a:avLst/>
          </a:prstGeom>
        </p:spPr>
      </p:pic>
    </p:spTree>
    <p:extLst>
      <p:ext uri="{BB962C8B-B14F-4D97-AF65-F5344CB8AC3E}">
        <p14:creationId xmlns:p14="http://schemas.microsoft.com/office/powerpoint/2010/main" val="3374604158"/>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a:xfrm>
            <a:off x="457200" y="2057400"/>
            <a:ext cx="8229600" cy="2031325"/>
          </a:xfrm>
        </p:spPr>
        <p:txBody>
          <a:bodyPr/>
          <a:lstStyle/>
          <a:p>
            <a:pPr>
              <a:defRPr/>
            </a:pPr>
            <a:r>
              <a:rPr lang="en-US" sz="2400" dirty="0" smtClean="0"/>
              <a:t>David McDonald, Information </a:t>
            </a:r>
            <a:r>
              <a:rPr lang="en-US" sz="2400" dirty="0"/>
              <a:t>Security </a:t>
            </a:r>
            <a:r>
              <a:rPr lang="en-US" sz="2400" dirty="0" smtClean="0"/>
              <a:t>Officer, ext. 89139.</a:t>
            </a:r>
          </a:p>
          <a:p>
            <a:pPr>
              <a:defRPr/>
            </a:pPr>
            <a:r>
              <a:rPr lang="en-US" sz="2400" dirty="0" smtClean="0"/>
              <a:t>Scott Hill, Chief </a:t>
            </a:r>
            <a:r>
              <a:rPr lang="en-US" sz="2400" dirty="0"/>
              <a:t>Privacy Officer for </a:t>
            </a:r>
            <a:r>
              <a:rPr lang="en-US" sz="2400" dirty="0" smtClean="0"/>
              <a:t>KDMC, ext. 80455.</a:t>
            </a:r>
          </a:p>
          <a:p>
            <a:pPr>
              <a:defRPr/>
            </a:pPr>
            <a:r>
              <a:rPr lang="en-US" sz="2400" dirty="0" smtClean="0"/>
              <a:t>Heather Marcum, Compliance &amp; Privacy </a:t>
            </a:r>
            <a:r>
              <a:rPr lang="en-US" sz="2400" dirty="0" err="1" smtClean="0"/>
              <a:t>Officer,ext</a:t>
            </a:r>
            <a:r>
              <a:rPr lang="en-US" sz="2400" dirty="0" smtClean="0"/>
              <a:t>. 80161.</a:t>
            </a:r>
            <a:endParaRPr lang="en-US" sz="2400" dirty="0"/>
          </a:p>
        </p:txBody>
      </p:sp>
    </p:spTree>
    <p:extLst>
      <p:ext uri="{BB962C8B-B14F-4D97-AF65-F5344CB8AC3E}">
        <p14:creationId xmlns:p14="http://schemas.microsoft.com/office/powerpoint/2010/main" val="697427987"/>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3" name="Content Placeholder 2"/>
          <p:cNvSpPr>
            <a:spLocks noGrp="1"/>
          </p:cNvSpPr>
          <p:nvPr>
            <p:ph idx="1"/>
          </p:nvPr>
        </p:nvSpPr>
        <p:spPr>
          <a:xfrm>
            <a:off x="457200" y="2057400"/>
            <a:ext cx="8229600" cy="2185214"/>
          </a:xfrm>
        </p:spPr>
        <p:txBody>
          <a:bodyPr/>
          <a:lstStyle/>
          <a:p>
            <a:pPr>
              <a:defRPr/>
            </a:pPr>
            <a:r>
              <a:rPr lang="en-US" dirty="0"/>
              <a:t>All KDMC </a:t>
            </a:r>
            <a:r>
              <a:rPr lang="en-US" dirty="0" smtClean="0"/>
              <a:t>Compliance, Privacy and Security </a:t>
            </a:r>
            <a:r>
              <a:rPr lang="en-US" dirty="0"/>
              <a:t>Policies are located on the Intranet for Team Member education, reference and guidance. </a:t>
            </a:r>
            <a:endParaRPr lang="en-US" dirty="0" smtClean="0"/>
          </a:p>
          <a:p>
            <a:pPr marL="0" indent="0">
              <a:buNone/>
              <a:defRPr/>
            </a:pPr>
            <a:endParaRPr lang="en-US" dirty="0"/>
          </a:p>
        </p:txBody>
      </p:sp>
    </p:spTree>
    <p:extLst>
      <p:ext uri="{BB962C8B-B14F-4D97-AF65-F5344CB8AC3E}">
        <p14:creationId xmlns:p14="http://schemas.microsoft.com/office/powerpoint/2010/main" val="240868975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6248400" cy="573541"/>
          </a:xfrm>
        </p:spPr>
        <p:txBody>
          <a:bodyPr/>
          <a:lstStyle/>
          <a:p>
            <a:r>
              <a:rPr lang="en-US" dirty="0" smtClean="0"/>
              <a:t>Compliance &amp; Integrity Committee</a:t>
            </a:r>
            <a:endParaRPr lang="en-US" dirty="0"/>
          </a:p>
        </p:txBody>
      </p:sp>
      <p:sp>
        <p:nvSpPr>
          <p:cNvPr id="6" name="Content Placeholder 2"/>
          <p:cNvSpPr txBox="1">
            <a:spLocks/>
          </p:cNvSpPr>
          <p:nvPr/>
        </p:nvSpPr>
        <p:spPr>
          <a:xfrm>
            <a:off x="301752" y="1676400"/>
            <a:ext cx="8503920" cy="4724400"/>
          </a:xfrm>
          <a:prstGeom prst="rect">
            <a:avLst/>
          </a:prstGeom>
        </p:spPr>
        <p:txBody>
          <a:bodyPr vert="horz">
            <a:normAutofit/>
          </a:bodyPr>
          <a:lstStyle>
            <a:lvl1pPr marL="274320" indent="-274320" algn="l" rtl="0" eaLnBrk="1" latinLnBrk="0" hangingPunct="1">
              <a:spcBef>
                <a:spcPct val="20000"/>
              </a:spcBef>
              <a:buClr>
                <a:schemeClr val="accent1">
                  <a:lumMod val="50000"/>
                </a:schemeClr>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1"/>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1"/>
                </a:solidFill>
                <a:latin typeface="+mn-lt"/>
                <a:ea typeface="+mn-ea"/>
                <a:cs typeface="+mn-cs"/>
              </a:defRPr>
            </a:lvl4pPr>
            <a:lvl5pPr marL="1371600" indent="-228600" algn="l" rtl="0" eaLnBrk="1" latinLnBrk="0" hangingPunct="1">
              <a:spcBef>
                <a:spcPct val="20000"/>
              </a:spcBef>
              <a:buClr>
                <a:schemeClr val="accent1">
                  <a:lumMod val="50000"/>
                </a:schemeClr>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
                <a:srgbClr val="4F81BD">
                  <a:lumMod val="50000"/>
                </a:srgbClr>
              </a:buClr>
              <a:buSzPct val="85000"/>
              <a:buFont typeface="Wingdings 2"/>
              <a:buNone/>
              <a:tabLst/>
              <a:defRPr/>
            </a:pPr>
            <a:r>
              <a:rPr kumimoji="0" lang="en-US" sz="18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It is important you know who the members of the </a:t>
            </a:r>
            <a:r>
              <a:rPr kumimoji="0" lang="en-US" sz="1800" b="1"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Compliance &amp; Integrity Committee</a:t>
            </a:r>
            <a:r>
              <a:rPr kumimoji="0" lang="en-US" sz="18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are listed below.  They are available to you as a compliance resource.  </a:t>
            </a:r>
          </a:p>
        </p:txBody>
      </p:sp>
      <p:graphicFrame>
        <p:nvGraphicFramePr>
          <p:cNvPr id="7" name="Table 6"/>
          <p:cNvGraphicFramePr>
            <a:graphicFrameLocks noGrp="1"/>
          </p:cNvGraphicFramePr>
          <p:nvPr>
            <p:extLst>
              <p:ext uri="{D42A27DB-BD31-4B8C-83A1-F6EECF244321}">
                <p14:modId xmlns:p14="http://schemas.microsoft.com/office/powerpoint/2010/main" val="2272974423"/>
              </p:ext>
            </p:extLst>
          </p:nvPr>
        </p:nvGraphicFramePr>
        <p:xfrm>
          <a:off x="838200" y="2504440"/>
          <a:ext cx="7772400" cy="4343400"/>
        </p:xfrm>
        <a:graphic>
          <a:graphicData uri="http://schemas.openxmlformats.org/drawingml/2006/table">
            <a:tbl>
              <a:tblPr/>
              <a:tblGrid>
                <a:gridCol w="38100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0">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r>
                        <a:rPr lang="en-US" sz="1600" dirty="0" smtClean="0">
                          <a:latin typeface="Arial" panose="020B0604020202020204" pitchFamily="34" charset="0"/>
                          <a:cs typeface="Arial" panose="020B0604020202020204" pitchFamily="34" charset="0"/>
                        </a:rPr>
                        <a:t>Mark Beilstein</a:t>
                      </a:r>
                      <a:endParaRPr lang="en-US" sz="1600" dirty="0">
                        <a:latin typeface="Arial" panose="020B0604020202020204" pitchFamily="34" charset="0"/>
                        <a:cs typeface="Arial" panose="020B0604020202020204" pitchFamily="34" charset="0"/>
                      </a:endParaRPr>
                    </a:p>
                  </a:txBody>
                  <a:tcPr>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r>
                        <a:rPr lang="en-US" sz="1600" dirty="0" smtClean="0">
                          <a:latin typeface="Arial" panose="020B0604020202020204" pitchFamily="34" charset="0"/>
                          <a:cs typeface="Arial" panose="020B0604020202020204" pitchFamily="34" charset="0"/>
                        </a:rPr>
                        <a:t>Shawn Boggs</a:t>
                      </a:r>
                      <a:endParaRPr lang="en-US" sz="1600" dirty="0">
                        <a:latin typeface="Arial" panose="020B0604020202020204" pitchFamily="34" charset="0"/>
                        <a:cs typeface="Arial" panose="020B0604020202020204" pitchFamily="34" charset="0"/>
                      </a:endParaRPr>
                    </a:p>
                  </a:txBody>
                  <a:tcPr>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r h="350520">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r>
                        <a:rPr lang="en-US" sz="1600" dirty="0" smtClean="0">
                          <a:latin typeface="Arial" panose="020B0604020202020204" pitchFamily="34" charset="0"/>
                          <a:cs typeface="Arial" panose="020B0604020202020204" pitchFamily="34" charset="0"/>
                        </a:rPr>
                        <a:t>Mark</a:t>
                      </a:r>
                      <a:r>
                        <a:rPr lang="en-US" sz="1600" baseline="0" dirty="0" smtClean="0">
                          <a:latin typeface="Arial" panose="020B0604020202020204" pitchFamily="34" charset="0"/>
                          <a:cs typeface="Arial" panose="020B0604020202020204" pitchFamily="34" charset="0"/>
                        </a:rPr>
                        <a:t> Detherage, MD</a:t>
                      </a:r>
                      <a:endParaRPr lang="en-US" sz="1600" dirty="0">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r>
                        <a:rPr lang="en-US" sz="1600" dirty="0" smtClean="0">
                          <a:latin typeface="Arial" panose="020B0604020202020204" pitchFamily="34" charset="0"/>
                          <a:cs typeface="Arial" panose="020B0604020202020204" pitchFamily="34" charset="0"/>
                        </a:rPr>
                        <a:t>Chris Epling, DO</a:t>
                      </a:r>
                      <a:endParaRPr lang="en-US" sz="1600" dirty="0">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0">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r>
                        <a:rPr lang="en-US" sz="1600" dirty="0" smtClean="0">
                          <a:latin typeface="Arial" panose="020B0604020202020204" pitchFamily="34" charset="0"/>
                          <a:cs typeface="Arial" panose="020B0604020202020204" pitchFamily="34" charset="0"/>
                        </a:rPr>
                        <a:t>Richard Ford,</a:t>
                      </a:r>
                      <a:r>
                        <a:rPr lang="en-US" sz="1600" baseline="0" dirty="0" smtClean="0">
                          <a:latin typeface="Arial" panose="020B0604020202020204" pitchFamily="34" charset="0"/>
                          <a:cs typeface="Arial" panose="020B0604020202020204" pitchFamily="34" charset="0"/>
                        </a:rPr>
                        <a:t> MD</a:t>
                      </a:r>
                      <a:endParaRPr lang="en-US" sz="1600" dirty="0">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r>
                        <a:rPr lang="en-US" sz="1600" dirty="0" smtClean="0">
                          <a:latin typeface="Arial" panose="020B0604020202020204" pitchFamily="34" charset="0"/>
                          <a:cs typeface="Arial" panose="020B0604020202020204" pitchFamily="34" charset="0"/>
                        </a:rPr>
                        <a:t>Trish Lewis</a:t>
                      </a:r>
                      <a:endParaRPr lang="en-US" sz="1600" dirty="0">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0">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r>
                        <a:rPr lang="en-US" sz="1600" dirty="0" smtClean="0">
                          <a:latin typeface="Arial" panose="020B0604020202020204" pitchFamily="34" charset="0"/>
                          <a:cs typeface="Arial" panose="020B0604020202020204" pitchFamily="34" charset="0"/>
                        </a:rPr>
                        <a:t>Scott Hill</a:t>
                      </a:r>
                      <a:endParaRPr lang="en-US" sz="1600" dirty="0">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r>
                        <a:rPr lang="en-US" sz="1600" dirty="0" smtClean="0">
                          <a:latin typeface="Arial" panose="020B0604020202020204" pitchFamily="34" charset="0"/>
                          <a:cs typeface="Arial" panose="020B0604020202020204" pitchFamily="34" charset="0"/>
                        </a:rPr>
                        <a:t>Autumn McFann</a:t>
                      </a:r>
                      <a:endParaRPr lang="en-US" sz="1600" dirty="0">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0">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r>
                        <a:rPr lang="en-US" sz="1600" dirty="0" smtClean="0">
                          <a:latin typeface="Arial" panose="020B0604020202020204" pitchFamily="34" charset="0"/>
                          <a:cs typeface="Arial" panose="020B0604020202020204" pitchFamily="34" charset="0"/>
                        </a:rPr>
                        <a:t>Sydney Keeton</a:t>
                      </a:r>
                      <a:endParaRPr lang="en-US" sz="1600" dirty="0">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r>
                        <a:rPr lang="en-US" sz="1600" dirty="0" smtClean="0">
                          <a:latin typeface="Arial" panose="020B0604020202020204" pitchFamily="34" charset="0"/>
                          <a:cs typeface="Arial" panose="020B0604020202020204" pitchFamily="34" charset="0"/>
                        </a:rPr>
                        <a:t>Sheryl Mahaney</a:t>
                      </a:r>
                      <a:endParaRPr lang="en-US" sz="1600" dirty="0">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0">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r>
                        <a:rPr lang="en-US" sz="1600" dirty="0" smtClean="0">
                          <a:latin typeface="Arial" panose="020B0604020202020204" pitchFamily="34" charset="0"/>
                          <a:cs typeface="Arial" panose="020B0604020202020204" pitchFamily="34" charset="0"/>
                        </a:rPr>
                        <a:t>Shelly McGraw-Baier</a:t>
                      </a:r>
                      <a:endParaRPr lang="en-US" sz="1600" dirty="0">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r>
                        <a:rPr lang="en-US" sz="1600" u="none" dirty="0" smtClean="0">
                          <a:latin typeface="Arial" panose="020B0604020202020204" pitchFamily="34" charset="0"/>
                          <a:cs typeface="Arial" panose="020B0604020202020204" pitchFamily="34" charset="0"/>
                        </a:rPr>
                        <a:t>Sara Marks</a:t>
                      </a:r>
                      <a:endParaRPr lang="en-US" sz="1600" u="none" dirty="0">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0">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r>
                        <a:rPr lang="en-US" sz="1600" dirty="0" smtClean="0">
                          <a:latin typeface="Arial" panose="020B0604020202020204" pitchFamily="34" charset="0"/>
                          <a:cs typeface="Arial" panose="020B0604020202020204" pitchFamily="34" charset="0"/>
                        </a:rPr>
                        <a:t>Heather Marcum</a:t>
                      </a:r>
                      <a:endParaRPr lang="en-US" sz="1600" dirty="0">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r>
                        <a:rPr lang="en-US" sz="1600" dirty="0" smtClean="0">
                          <a:latin typeface="Arial" panose="020B0604020202020204" pitchFamily="34" charset="0"/>
                          <a:cs typeface="Arial" panose="020B0604020202020204" pitchFamily="34" charset="0"/>
                        </a:rPr>
                        <a:t>Stacy Patrick</a:t>
                      </a:r>
                      <a:endParaRPr lang="en-US" sz="1600" dirty="0">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r h="0">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r>
                        <a:rPr lang="en-US" sz="1600" dirty="0" smtClean="0">
                          <a:latin typeface="Arial" panose="020B0604020202020204" pitchFamily="34" charset="0"/>
                          <a:cs typeface="Arial" panose="020B0604020202020204" pitchFamily="34" charset="0"/>
                        </a:rPr>
                        <a:t>Heidi Moore</a:t>
                      </a:r>
                      <a:endParaRPr lang="en-US" sz="1600" dirty="0">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endParaRPr lang="en-US" sz="1600" dirty="0" smtClean="0">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7"/>
                  </a:ext>
                </a:extLst>
              </a:tr>
              <a:tr h="0">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r>
                        <a:rPr lang="en-US" sz="1600" dirty="0" smtClean="0">
                          <a:latin typeface="Arial" panose="020B0604020202020204" pitchFamily="34" charset="0"/>
                          <a:cs typeface="Arial" panose="020B0604020202020204" pitchFamily="34" charset="0"/>
                        </a:rPr>
                        <a:t>Kristin Price</a:t>
                      </a:r>
                    </a:p>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James Neil</a:t>
                      </a:r>
                    </a:p>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Josh Childers</a:t>
                      </a:r>
                    </a:p>
                  </a:txBody>
                  <a:tcP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r>
                        <a:rPr lang="en-US" sz="1600" dirty="0" smtClean="0">
                          <a:latin typeface="Arial" panose="020B0604020202020204" pitchFamily="34" charset="0"/>
                          <a:cs typeface="Arial" panose="020B0604020202020204" pitchFamily="34" charset="0"/>
                        </a:rPr>
                        <a:t>Gretchen Cunningham</a:t>
                      </a:r>
                    </a:p>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Tonia Hall</a:t>
                      </a:r>
                    </a:p>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Curtis Metzler </a:t>
                      </a:r>
                      <a:endParaRPr lang="en-US" sz="1600" dirty="0">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8"/>
                  </a:ext>
                </a:extLst>
              </a:tr>
              <a:tr h="0">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endParaRPr lang="en-US" sz="1600" strike="noStrike" dirty="0">
                        <a:latin typeface="Arial" panose="020B0604020202020204" pitchFamily="34" charset="0"/>
                        <a:cs typeface="Arial" panose="020B0604020202020204" pitchFamily="34" charset="0"/>
                      </a:endParaRPr>
                    </a:p>
                  </a:txBody>
                  <a:tcPr>
                    <a:lnL>
                      <a:noFill/>
                    </a:lnL>
                    <a:lnR>
                      <a:noFill/>
                    </a:lnR>
                    <a:lnT>
                      <a:noFill/>
                    </a:lnT>
                    <a:lnB w="254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endParaRPr lang="en-US" sz="1600" dirty="0">
                        <a:latin typeface="Arial" panose="020B0604020202020204" pitchFamily="34" charset="0"/>
                        <a:cs typeface="Arial" panose="020B0604020202020204" pitchFamily="34" charset="0"/>
                      </a:endParaRPr>
                    </a:p>
                  </a:txBody>
                  <a:tcPr>
                    <a:lnL>
                      <a:noFill/>
                    </a:lnL>
                    <a:lnR>
                      <a:noFill/>
                    </a:lnR>
                    <a:lnT>
                      <a:noFill/>
                    </a:lnT>
                    <a:lnB w="254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9"/>
                  </a:ext>
                </a:extLst>
              </a:tr>
            </a:tbl>
          </a:graphicData>
        </a:graphic>
      </p:graphicFrame>
    </p:spTree>
    <p:custDataLst>
      <p:tags r:id="rId1"/>
    </p:custDataLst>
    <p:extLst>
      <p:ext uri="{BB962C8B-B14F-4D97-AF65-F5344CB8AC3E}">
        <p14:creationId xmlns:p14="http://schemas.microsoft.com/office/powerpoint/2010/main" val="4026179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85800"/>
          </a:xfrm>
        </p:spPr>
        <p:txBody>
          <a:bodyPr/>
          <a:lstStyle/>
          <a:p>
            <a:r>
              <a:rPr lang="en-US" dirty="0" smtClean="0"/>
              <a:t>Code of Conduct</a:t>
            </a:r>
            <a:endParaRPr lang="en-US" dirty="0"/>
          </a:p>
        </p:txBody>
      </p:sp>
      <p:sp>
        <p:nvSpPr>
          <p:cNvPr id="5" name="Content Placeholder 2"/>
          <p:cNvSpPr txBox="1">
            <a:spLocks/>
          </p:cNvSpPr>
          <p:nvPr/>
        </p:nvSpPr>
        <p:spPr>
          <a:xfrm>
            <a:off x="320040" y="1676400"/>
            <a:ext cx="8503920" cy="4800600"/>
          </a:xfrm>
          <a:prstGeom prst="rect">
            <a:avLst/>
          </a:prstGeom>
        </p:spPr>
        <p:txBody>
          <a:bodyPr vert="horz">
            <a:normAutofit fontScale="92500" lnSpcReduction="10000"/>
          </a:bodyPr>
          <a:lstStyle>
            <a:lvl1pPr marL="274320" indent="-274320" algn="l" rtl="0" eaLnBrk="1" latinLnBrk="0" hangingPunct="1">
              <a:spcBef>
                <a:spcPct val="20000"/>
              </a:spcBef>
              <a:buClr>
                <a:schemeClr val="accent1">
                  <a:lumMod val="50000"/>
                </a:schemeClr>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1"/>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1"/>
                </a:solidFill>
                <a:latin typeface="+mn-lt"/>
                <a:ea typeface="+mn-ea"/>
                <a:cs typeface="+mn-cs"/>
              </a:defRPr>
            </a:lvl4pPr>
            <a:lvl5pPr marL="1371600" indent="-228600" algn="l" rtl="0" eaLnBrk="1" latinLnBrk="0" hangingPunct="1">
              <a:spcBef>
                <a:spcPct val="20000"/>
              </a:spcBef>
              <a:buClr>
                <a:schemeClr val="accent1">
                  <a:lumMod val="50000"/>
                </a:schemeClr>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
                <a:srgbClr val="4F81BD">
                  <a:lumMod val="50000"/>
                </a:srgbClr>
              </a:buClr>
              <a:buSzPct val="85000"/>
              <a:buFont typeface="Wingdings 2"/>
              <a:buNone/>
              <a:tabLst/>
              <a:defRPr/>
            </a:pPr>
            <a:r>
              <a:rPr kumimoji="0" lang="en-US" sz="23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The Medical Center’s Code of Conduct provides the principle guidelines to conduct daily business activities ethically and legally.</a:t>
            </a:r>
          </a:p>
          <a:p>
            <a:pPr marL="274320" marR="0" lvl="0" indent="-274320" algn="just" defTabSz="914400" rtl="0" eaLnBrk="1" fontAlgn="auto" latinLnBrk="0" hangingPunct="1">
              <a:lnSpc>
                <a:spcPct val="100000"/>
              </a:lnSpc>
              <a:spcBef>
                <a:spcPct val="20000"/>
              </a:spcBef>
              <a:spcAft>
                <a:spcPts val="0"/>
              </a:spcAft>
              <a:buClr>
                <a:srgbClr val="4F81BD">
                  <a:lumMod val="50000"/>
                </a:srgbClr>
              </a:buClr>
              <a:buSzPct val="85000"/>
              <a:buFont typeface="Wingdings 2"/>
              <a:buChar char=""/>
              <a:tabLst/>
              <a:defRPr/>
            </a:pPr>
            <a:endParaRPr kumimoji="0" lang="en-US" sz="23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ct val="20000"/>
              </a:spcBef>
              <a:spcAft>
                <a:spcPts val="0"/>
              </a:spcAft>
              <a:buClr>
                <a:srgbClr val="4F81BD">
                  <a:lumMod val="50000"/>
                </a:srgbClr>
              </a:buClr>
              <a:buSzPct val="85000"/>
              <a:buFont typeface="Wingdings 2"/>
              <a:buNone/>
              <a:tabLst/>
              <a:defRPr/>
            </a:pPr>
            <a:r>
              <a:rPr kumimoji="0" lang="en-US" sz="23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The Code of Conduct is the “Constitution” of the Medical Center’s Compliance &amp; Integrity program and is designed to assure the Medical Center meet compliance goals.</a:t>
            </a:r>
          </a:p>
          <a:p>
            <a:pPr marL="274320" marR="0" lvl="0" indent="-274320" algn="just" defTabSz="914400" rtl="0" eaLnBrk="1" fontAlgn="auto" latinLnBrk="0" hangingPunct="1">
              <a:lnSpc>
                <a:spcPct val="100000"/>
              </a:lnSpc>
              <a:spcBef>
                <a:spcPct val="20000"/>
              </a:spcBef>
              <a:spcAft>
                <a:spcPts val="0"/>
              </a:spcAft>
              <a:buClr>
                <a:srgbClr val="4F81BD">
                  <a:lumMod val="50000"/>
                </a:srgbClr>
              </a:buClr>
              <a:buSzPct val="85000"/>
              <a:buFont typeface="Wingdings 2"/>
              <a:buChar char=""/>
              <a:tabLst/>
              <a:defRPr/>
            </a:pPr>
            <a:endParaRPr kumimoji="0" lang="en-US" sz="23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ct val="20000"/>
              </a:spcBef>
              <a:spcAft>
                <a:spcPts val="0"/>
              </a:spcAft>
              <a:buClr>
                <a:srgbClr val="4F81BD">
                  <a:lumMod val="50000"/>
                </a:srgbClr>
              </a:buClr>
              <a:buSzPct val="85000"/>
              <a:buFont typeface="Wingdings 2"/>
              <a:buNone/>
              <a:tabLst/>
              <a:defRPr/>
            </a:pPr>
            <a:r>
              <a:rPr kumimoji="0" lang="en-US" sz="23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Each of us has a role to play and can make a real difference. We have individual responsibility and accountability to follow the Medical Center policies and procedures, Code of Conduct, Federal health care program requirements, and to conduct activities in an ethical manner.</a:t>
            </a:r>
          </a:p>
          <a:p>
            <a:pPr marL="0" marR="0" lvl="0" indent="0" algn="just" defTabSz="914400" rtl="0" eaLnBrk="1" fontAlgn="auto" latinLnBrk="0" hangingPunct="1">
              <a:lnSpc>
                <a:spcPct val="100000"/>
              </a:lnSpc>
              <a:spcBef>
                <a:spcPct val="20000"/>
              </a:spcBef>
              <a:spcAft>
                <a:spcPts val="0"/>
              </a:spcAft>
              <a:buClr>
                <a:srgbClr val="4F81BD">
                  <a:lumMod val="50000"/>
                </a:srgbClr>
              </a:buClr>
              <a:buSzPct val="85000"/>
              <a:buFont typeface="Wingdings 2"/>
              <a:buNone/>
              <a:tabLst/>
              <a:defRPr/>
            </a:pPr>
            <a:endParaRPr lang="en-US" sz="2300" dirty="0">
              <a:solidFill>
                <a:sysClr val="windowText" lastClr="000000"/>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ct val="20000"/>
              </a:spcBef>
              <a:spcAft>
                <a:spcPts val="0"/>
              </a:spcAft>
              <a:buClr>
                <a:srgbClr val="4F81BD">
                  <a:lumMod val="50000"/>
                </a:srgbClr>
              </a:buClr>
              <a:buSzPct val="85000"/>
              <a:buFont typeface="Wingdings 2"/>
              <a:buNone/>
              <a:tabLst/>
              <a:defRPr/>
            </a:pPr>
            <a:r>
              <a:rPr kumimoji="0" lang="en-US" sz="2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The Compliance Handbook contains the Medical Center’s Code of Conduct.  Review the </a:t>
            </a:r>
            <a:r>
              <a:rPr kumimoji="0" lang="en-US" sz="2200" b="0" i="1" u="none" strike="noStrike" kern="1200" cap="none" spc="0" normalizeH="0" baseline="0" noProof="0" dirty="0" smtClean="0">
                <a:ln>
                  <a:noFill/>
                </a:ln>
                <a:solidFill>
                  <a:srgbClr val="0033CC"/>
                </a:solidFill>
                <a:effectLst/>
                <a:uLnTx/>
                <a:uFillTx/>
                <a:latin typeface="Arial" panose="020B0604020202020204" pitchFamily="34" charset="0"/>
                <a:cs typeface="Arial" panose="020B0604020202020204" pitchFamily="34" charset="0"/>
                <a:hlinkClick r:id="rId4"/>
              </a:rPr>
              <a:t>Code of Conduct</a:t>
            </a:r>
            <a:r>
              <a:rPr kumimoji="0" lang="en-US" sz="2200" b="0" i="1" u="none" strike="noStrike" kern="1200" cap="none" spc="0" normalizeH="0" baseline="0" noProof="0" dirty="0" smtClean="0">
                <a:ln>
                  <a:noFill/>
                </a:ln>
                <a:solidFill>
                  <a:srgbClr val="0033CC"/>
                </a:solidFill>
                <a:effectLst/>
                <a:uLnTx/>
                <a:uFillTx/>
                <a:latin typeface="Arial" panose="020B0604020202020204" pitchFamily="34" charset="0"/>
                <a:cs typeface="Arial" panose="020B0604020202020204" pitchFamily="34" charset="0"/>
              </a:rPr>
              <a:t> </a:t>
            </a:r>
            <a:r>
              <a:rPr kumimoji="0" lang="en-US" sz="2200" b="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and ask </a:t>
            </a:r>
            <a:r>
              <a:rPr kumimoji="0" lang="en-US" sz="2200" b="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questionsif</a:t>
            </a:r>
            <a:r>
              <a:rPr kumimoji="0" lang="en-US" sz="2200" b="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you do not understand what is </a:t>
            </a:r>
            <a:r>
              <a:rPr kumimoji="0" lang="en-US" sz="2200" b="0" u="none" strike="noStrike" kern="1200" cap="none" spc="0" normalizeH="0" noProof="0" dirty="0" err="1" smtClean="0">
                <a:ln>
                  <a:noFill/>
                </a:ln>
                <a:solidFill>
                  <a:srgbClr val="000000"/>
                </a:solidFill>
                <a:effectLst/>
                <a:uLnTx/>
                <a:uFillTx/>
                <a:latin typeface="Arial" panose="020B0604020202020204" pitchFamily="34" charset="0"/>
                <a:cs typeface="Arial" panose="020B0604020202020204" pitchFamily="34" charset="0"/>
              </a:rPr>
              <a:t>exp</a:t>
            </a:r>
            <a:r>
              <a:rPr lang="en-US" sz="2200" dirty="0" err="1" smtClean="0">
                <a:solidFill>
                  <a:srgbClr val="000000"/>
                </a:solidFill>
                <a:latin typeface="Arial" panose="020B0604020202020204" pitchFamily="34" charset="0"/>
                <a:cs typeface="Arial" panose="020B0604020202020204" pitchFamily="34" charset="0"/>
              </a:rPr>
              <a:t>ected</a:t>
            </a:r>
            <a:r>
              <a:rPr lang="en-US" sz="2200" dirty="0" smtClean="0">
                <a:solidFill>
                  <a:srgbClr val="000000"/>
                </a:solidFill>
                <a:latin typeface="Arial" panose="020B0604020202020204" pitchFamily="34" charset="0"/>
                <a:cs typeface="Arial" panose="020B0604020202020204" pitchFamily="34" charset="0"/>
              </a:rPr>
              <a:t> of you. </a:t>
            </a:r>
            <a:r>
              <a:rPr kumimoji="0" lang="en-US" sz="2200" b="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t>
            </a:r>
          </a:p>
          <a:p>
            <a:pPr marL="525780" marR="0" lvl="0" indent="-342900" algn="just" defTabSz="914400" rtl="0" eaLnBrk="1" fontAlgn="auto" latinLnBrk="0" hangingPunct="1">
              <a:lnSpc>
                <a:spcPct val="100000"/>
              </a:lnSpc>
              <a:spcBef>
                <a:spcPct val="20000"/>
              </a:spcBef>
              <a:spcAft>
                <a:spcPts val="0"/>
              </a:spcAft>
              <a:buClr>
                <a:srgbClr val="4F81BD">
                  <a:lumMod val="50000"/>
                </a:srgbClr>
              </a:buClr>
              <a:buSzPct val="85000"/>
              <a:buFont typeface="+mj-lt"/>
              <a:buAutoNum type="arabicPeriod"/>
              <a:tabLst/>
              <a:defRPr/>
            </a:pPr>
            <a:endParaRPr kumimoji="0" lang="en-US" sz="21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274320" marR="0" lvl="0" indent="-274320" algn="l" defTabSz="914400" rtl="0" eaLnBrk="1" fontAlgn="auto" latinLnBrk="0" hangingPunct="1">
              <a:lnSpc>
                <a:spcPct val="100000"/>
              </a:lnSpc>
              <a:spcBef>
                <a:spcPct val="20000"/>
              </a:spcBef>
              <a:spcAft>
                <a:spcPts val="0"/>
              </a:spcAft>
              <a:buClr>
                <a:srgbClr val="4F81BD">
                  <a:lumMod val="50000"/>
                </a:srgbClr>
              </a:buClr>
              <a:buSzPct val="85000"/>
              <a:buFont typeface="Wingdings 2"/>
              <a:buChar char=""/>
              <a:tabLst/>
              <a:defRPr/>
            </a:pPr>
            <a:endParaRPr kumimoji="0" lang="en-US" sz="2700" b="0" i="0" u="none" strike="noStrike" kern="1200" cap="none" spc="0" normalizeH="0" baseline="0" noProof="0" dirty="0">
              <a:ln>
                <a:noFill/>
              </a:ln>
              <a:solidFill>
                <a:sysClr val="windowText" lastClr="000000"/>
              </a:solidFill>
              <a:effectLst/>
              <a:uLnTx/>
              <a:uFillTx/>
              <a:latin typeface="Georgia"/>
              <a:ea typeface="+mn-ea"/>
              <a:cs typeface="+mn-cs"/>
            </a:endParaRPr>
          </a:p>
        </p:txBody>
      </p:sp>
    </p:spTree>
    <p:custDataLst>
      <p:tags r:id="rId1"/>
    </p:custDataLst>
    <p:extLst>
      <p:ext uri="{BB962C8B-B14F-4D97-AF65-F5344CB8AC3E}">
        <p14:creationId xmlns:p14="http://schemas.microsoft.com/office/powerpoint/2010/main" val="2939719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85800"/>
          </a:xfrm>
        </p:spPr>
        <p:txBody>
          <a:bodyPr/>
          <a:lstStyle/>
          <a:p>
            <a:r>
              <a:rPr lang="en-US" dirty="0" smtClean="0"/>
              <a:t>Code of Conduct</a:t>
            </a:r>
            <a:endParaRPr lang="en-US" dirty="0"/>
          </a:p>
        </p:txBody>
      </p:sp>
      <p:sp>
        <p:nvSpPr>
          <p:cNvPr id="5" name="Content Placeholder 2"/>
          <p:cNvSpPr txBox="1">
            <a:spLocks/>
          </p:cNvSpPr>
          <p:nvPr/>
        </p:nvSpPr>
        <p:spPr>
          <a:xfrm>
            <a:off x="320040" y="1905000"/>
            <a:ext cx="8503920" cy="4572000"/>
          </a:xfrm>
          <a:prstGeom prst="rect">
            <a:avLst/>
          </a:prstGeom>
        </p:spPr>
        <p:txBody>
          <a:bodyPr vert="horz">
            <a:normAutofit/>
          </a:bodyPr>
          <a:lstStyle>
            <a:lvl1pPr marL="274320" indent="-274320" algn="l" rtl="0" eaLnBrk="1" latinLnBrk="0" hangingPunct="1">
              <a:spcBef>
                <a:spcPct val="20000"/>
              </a:spcBef>
              <a:buClr>
                <a:schemeClr val="accent1">
                  <a:lumMod val="50000"/>
                </a:schemeClr>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1"/>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1"/>
                </a:solidFill>
                <a:latin typeface="+mn-lt"/>
                <a:ea typeface="+mn-ea"/>
                <a:cs typeface="+mn-cs"/>
              </a:defRPr>
            </a:lvl4pPr>
            <a:lvl5pPr marL="1371600" indent="-228600" algn="l" rtl="0" eaLnBrk="1" latinLnBrk="0" hangingPunct="1">
              <a:spcBef>
                <a:spcPct val="20000"/>
              </a:spcBef>
              <a:buClr>
                <a:schemeClr val="accent1">
                  <a:lumMod val="50000"/>
                </a:schemeClr>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
                <a:srgbClr val="4F81BD">
                  <a:lumMod val="50000"/>
                </a:srgbClr>
              </a:buClr>
              <a:buSzPct val="85000"/>
              <a:buNone/>
              <a:tabLst/>
              <a:defRPr/>
            </a:pPr>
            <a:endParaRPr kumimoji="0" lang="en-US" sz="23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ct val="20000"/>
              </a:spcBef>
              <a:spcAft>
                <a:spcPts val="0"/>
              </a:spcAft>
              <a:buClr>
                <a:srgbClr val="4F81BD">
                  <a:lumMod val="50000"/>
                </a:srgbClr>
              </a:buClr>
              <a:buSzPct val="85000"/>
              <a:buFont typeface="Wingdings 2"/>
              <a:buNone/>
              <a:tabLst/>
              <a:defRPr/>
            </a:pPr>
            <a:r>
              <a:rPr kumimoji="0" lang="en-US" sz="23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The Code </a:t>
            </a:r>
            <a:r>
              <a:rPr kumimoji="0" lang="en-US" sz="23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of Conduct </a:t>
            </a:r>
            <a:r>
              <a:rPr kumimoji="0" lang="en-US" sz="2300" b="0" i="0" u="sng"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must</a:t>
            </a:r>
            <a:r>
              <a:rPr kumimoji="0" lang="en-US" sz="23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be observed by everyone:</a:t>
            </a:r>
          </a:p>
          <a:p>
            <a:pPr marL="274320" marR="0" lvl="0" indent="-274320" algn="just" defTabSz="914400" rtl="0" eaLnBrk="1" fontAlgn="auto" latinLnBrk="0" hangingPunct="1">
              <a:lnSpc>
                <a:spcPct val="100000"/>
              </a:lnSpc>
              <a:spcBef>
                <a:spcPct val="20000"/>
              </a:spcBef>
              <a:spcAft>
                <a:spcPts val="0"/>
              </a:spcAft>
              <a:buClr>
                <a:srgbClr val="4F81BD">
                  <a:lumMod val="50000"/>
                </a:srgbClr>
              </a:buClr>
              <a:buSzPct val="85000"/>
              <a:buFont typeface="Wingdings 2"/>
              <a:buChar char=""/>
              <a:tabLst/>
              <a:defRPr/>
            </a:pPr>
            <a:endPar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p>
            <a:pPr marL="182880" indent="0" algn="just" fontAlgn="auto">
              <a:spcAft>
                <a:spcPts val="0"/>
              </a:spcAft>
              <a:buClr>
                <a:srgbClr val="4F81BD">
                  <a:lumMod val="50000"/>
                </a:srgbClr>
              </a:buClr>
              <a:buNone/>
              <a:defRPr/>
            </a:pPr>
            <a:r>
              <a:rPr kumimoji="0" lang="en-US" sz="21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Team Members;</a:t>
            </a:r>
          </a:p>
          <a:p>
            <a:pPr marL="182880" marR="0" lvl="0" indent="0" algn="just" defTabSz="914400" rtl="0" eaLnBrk="1" fontAlgn="auto" latinLnBrk="0" hangingPunct="1">
              <a:lnSpc>
                <a:spcPct val="100000"/>
              </a:lnSpc>
              <a:spcBef>
                <a:spcPct val="20000"/>
              </a:spcBef>
              <a:spcAft>
                <a:spcPts val="0"/>
              </a:spcAft>
              <a:buClr>
                <a:srgbClr val="4F81BD">
                  <a:lumMod val="50000"/>
                </a:srgbClr>
              </a:buClr>
              <a:buSzPct val="85000"/>
              <a:buNone/>
              <a:tabLst/>
              <a:defRPr/>
            </a:pPr>
            <a:r>
              <a:rPr kumimoji="0" lang="en-US" sz="21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Leadership Team;</a:t>
            </a:r>
          </a:p>
          <a:p>
            <a:pPr marL="182880" marR="0" lvl="0" indent="0" algn="just" defTabSz="914400" rtl="0" eaLnBrk="1" fontAlgn="auto" latinLnBrk="0" hangingPunct="1">
              <a:lnSpc>
                <a:spcPct val="100000"/>
              </a:lnSpc>
              <a:spcBef>
                <a:spcPct val="20000"/>
              </a:spcBef>
              <a:spcAft>
                <a:spcPts val="0"/>
              </a:spcAft>
              <a:buClr>
                <a:srgbClr val="4F81BD">
                  <a:lumMod val="50000"/>
                </a:srgbClr>
              </a:buClr>
              <a:buSzPct val="85000"/>
              <a:buNone/>
              <a:tabLst/>
              <a:defRPr/>
            </a:pPr>
            <a:r>
              <a:rPr kumimoji="0" lang="en-US" sz="21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Board of Directors;</a:t>
            </a:r>
          </a:p>
          <a:p>
            <a:pPr marL="182880" marR="0" lvl="0" indent="0" algn="just" defTabSz="914400" rtl="0" eaLnBrk="1" fontAlgn="auto" latinLnBrk="0" hangingPunct="1">
              <a:lnSpc>
                <a:spcPct val="100000"/>
              </a:lnSpc>
              <a:spcBef>
                <a:spcPct val="20000"/>
              </a:spcBef>
              <a:spcAft>
                <a:spcPts val="0"/>
              </a:spcAft>
              <a:buClr>
                <a:srgbClr val="4F81BD">
                  <a:lumMod val="50000"/>
                </a:srgbClr>
              </a:buClr>
              <a:buSzPct val="85000"/>
              <a:buNone/>
              <a:tabLst/>
              <a:defRPr/>
            </a:pPr>
            <a:r>
              <a:rPr kumimoji="0" lang="en-US" sz="21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Medical Staff and Allied Health Professionals;</a:t>
            </a:r>
          </a:p>
          <a:p>
            <a:pPr marL="182880" marR="0" lvl="0" indent="0" algn="just" defTabSz="914400" rtl="0" eaLnBrk="1" fontAlgn="auto" latinLnBrk="0" hangingPunct="1">
              <a:lnSpc>
                <a:spcPct val="100000"/>
              </a:lnSpc>
              <a:spcBef>
                <a:spcPct val="20000"/>
              </a:spcBef>
              <a:spcAft>
                <a:spcPts val="0"/>
              </a:spcAft>
              <a:buClr>
                <a:srgbClr val="4F81BD">
                  <a:lumMod val="50000"/>
                </a:srgbClr>
              </a:buClr>
              <a:buSzPct val="85000"/>
              <a:buNone/>
              <a:tabLst/>
              <a:defRPr/>
            </a:pPr>
            <a:r>
              <a:rPr kumimoji="0" lang="en-US" sz="21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Vendors and Contractors;</a:t>
            </a:r>
          </a:p>
          <a:p>
            <a:pPr marL="182880" marR="0" lvl="0" indent="0" algn="just" defTabSz="914400" rtl="0" eaLnBrk="1" fontAlgn="auto" latinLnBrk="0" hangingPunct="1">
              <a:lnSpc>
                <a:spcPct val="100000"/>
              </a:lnSpc>
              <a:spcBef>
                <a:spcPct val="20000"/>
              </a:spcBef>
              <a:spcAft>
                <a:spcPts val="0"/>
              </a:spcAft>
              <a:buClr>
                <a:srgbClr val="4F81BD">
                  <a:lumMod val="50000"/>
                </a:srgbClr>
              </a:buClr>
              <a:buSzPct val="85000"/>
              <a:buNone/>
              <a:tabLst/>
              <a:defRPr/>
            </a:pPr>
            <a:r>
              <a:rPr kumimoji="0" lang="en-US" sz="21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Students; and </a:t>
            </a:r>
          </a:p>
          <a:p>
            <a:pPr marL="182880" marR="0" lvl="0" indent="0" algn="just" defTabSz="914400" rtl="0" eaLnBrk="1" fontAlgn="auto" latinLnBrk="0" hangingPunct="1">
              <a:lnSpc>
                <a:spcPct val="100000"/>
              </a:lnSpc>
              <a:spcBef>
                <a:spcPct val="20000"/>
              </a:spcBef>
              <a:spcAft>
                <a:spcPts val="0"/>
              </a:spcAft>
              <a:buClr>
                <a:srgbClr val="4F81BD">
                  <a:lumMod val="50000"/>
                </a:srgbClr>
              </a:buClr>
              <a:buSzPct val="85000"/>
              <a:buNone/>
              <a:tabLst/>
              <a:defRPr/>
            </a:pPr>
            <a:r>
              <a:rPr kumimoji="0" lang="en-US" sz="21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Volunteers</a:t>
            </a:r>
          </a:p>
          <a:p>
            <a:pPr marL="182880" marR="0" lvl="0" indent="0" algn="ctr" defTabSz="914400" rtl="0" eaLnBrk="1" fontAlgn="auto" latinLnBrk="0" hangingPunct="1">
              <a:lnSpc>
                <a:spcPct val="100000"/>
              </a:lnSpc>
              <a:spcBef>
                <a:spcPct val="20000"/>
              </a:spcBef>
              <a:spcAft>
                <a:spcPts val="0"/>
              </a:spcAft>
              <a:buClr>
                <a:srgbClr val="4F81BD">
                  <a:lumMod val="50000"/>
                </a:srgbClr>
              </a:buClr>
              <a:buSzPct val="85000"/>
              <a:buFont typeface="Wingdings 2"/>
              <a:buNone/>
              <a:tabLst/>
              <a:defRPr/>
            </a:pPr>
            <a:endParaRPr kumimoji="0" lang="en-US" sz="21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p>
            <a:pPr marL="525780" marR="0" lvl="0" indent="-342900" algn="just" defTabSz="914400" rtl="0" eaLnBrk="1" fontAlgn="auto" latinLnBrk="0" hangingPunct="1">
              <a:lnSpc>
                <a:spcPct val="100000"/>
              </a:lnSpc>
              <a:spcBef>
                <a:spcPct val="20000"/>
              </a:spcBef>
              <a:spcAft>
                <a:spcPts val="0"/>
              </a:spcAft>
              <a:buClr>
                <a:srgbClr val="4F81BD">
                  <a:lumMod val="50000"/>
                </a:srgbClr>
              </a:buClr>
              <a:buSzPct val="85000"/>
              <a:buFont typeface="+mj-lt"/>
              <a:buAutoNum type="arabicPeriod"/>
              <a:tabLst/>
              <a:defRPr/>
            </a:pPr>
            <a:endParaRPr kumimoji="0" lang="en-US" sz="21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274320" marR="0" lvl="0" indent="-274320" algn="l" defTabSz="914400" rtl="0" eaLnBrk="1" fontAlgn="auto" latinLnBrk="0" hangingPunct="1">
              <a:lnSpc>
                <a:spcPct val="100000"/>
              </a:lnSpc>
              <a:spcBef>
                <a:spcPct val="20000"/>
              </a:spcBef>
              <a:spcAft>
                <a:spcPts val="0"/>
              </a:spcAft>
              <a:buClr>
                <a:srgbClr val="4F81BD">
                  <a:lumMod val="50000"/>
                </a:srgbClr>
              </a:buClr>
              <a:buSzPct val="85000"/>
              <a:buFont typeface="Wingdings 2"/>
              <a:buChar char=""/>
              <a:tabLst/>
              <a:defRPr/>
            </a:pPr>
            <a:endParaRPr kumimoji="0" lang="en-US" sz="2700" b="0" i="0" u="none" strike="noStrike" kern="1200" cap="none" spc="0" normalizeH="0" baseline="0" noProof="0" dirty="0">
              <a:ln>
                <a:noFill/>
              </a:ln>
              <a:solidFill>
                <a:sysClr val="windowText" lastClr="000000"/>
              </a:solidFill>
              <a:effectLst/>
              <a:uLnTx/>
              <a:uFillTx/>
              <a:latin typeface="Georgia"/>
              <a:ea typeface="+mn-ea"/>
              <a:cs typeface="+mn-cs"/>
            </a:endParaRPr>
          </a:p>
        </p:txBody>
      </p:sp>
    </p:spTree>
    <p:custDataLst>
      <p:tags r:id="rId1"/>
    </p:custDataLst>
    <p:extLst>
      <p:ext uri="{BB962C8B-B14F-4D97-AF65-F5344CB8AC3E}">
        <p14:creationId xmlns:p14="http://schemas.microsoft.com/office/powerpoint/2010/main" val="1877606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Conflicts of Interest</a:t>
            </a:r>
            <a:endParaRPr lang="en-US" dirty="0"/>
          </a:p>
        </p:txBody>
      </p:sp>
      <p:sp>
        <p:nvSpPr>
          <p:cNvPr id="6" name="Content Placeholder 2"/>
          <p:cNvSpPr txBox="1">
            <a:spLocks/>
          </p:cNvSpPr>
          <p:nvPr/>
        </p:nvSpPr>
        <p:spPr>
          <a:xfrm>
            <a:off x="320040" y="1981200"/>
            <a:ext cx="8503920" cy="4572000"/>
          </a:xfrm>
          <a:prstGeom prst="rect">
            <a:avLst/>
          </a:prstGeom>
          <a:noFill/>
          <a:ln>
            <a:noFill/>
          </a:ln>
        </p:spPr>
        <p:txBody>
          <a:bodyPr vert="horz">
            <a:normAutofit fontScale="92500" lnSpcReduction="20000"/>
          </a:bodyPr>
          <a:lstStyle>
            <a:lvl1pPr marL="274320" indent="-274320" algn="l" rtl="0" eaLnBrk="1" latinLnBrk="0" hangingPunct="1">
              <a:spcBef>
                <a:spcPct val="20000"/>
              </a:spcBef>
              <a:buClr>
                <a:schemeClr val="accent1">
                  <a:lumMod val="50000"/>
                </a:schemeClr>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1"/>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1"/>
                </a:solidFill>
                <a:latin typeface="+mn-lt"/>
                <a:ea typeface="+mn-ea"/>
                <a:cs typeface="+mn-cs"/>
              </a:defRPr>
            </a:lvl4pPr>
            <a:lvl5pPr marL="1371600" indent="-228600" algn="l" rtl="0" eaLnBrk="1" latinLnBrk="0" hangingPunct="1">
              <a:spcBef>
                <a:spcPct val="20000"/>
              </a:spcBef>
              <a:buClr>
                <a:schemeClr val="accent1">
                  <a:lumMod val="50000"/>
                </a:schemeClr>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
                <a:srgbClr val="4F81BD">
                  <a:lumMod val="50000"/>
                </a:srgbClr>
              </a:buClr>
              <a:buSzPct val="85000"/>
              <a:buFont typeface="Wingdings 2"/>
              <a:buNone/>
              <a:tabLst/>
              <a:defRPr/>
            </a:pPr>
            <a:r>
              <a:rPr kumimoji="0" lang="en-US" sz="2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A Conflict of Interest arises in the workplace when a team member has competing interests or loyalties that either are, or potentially can be, at odds with each other.</a:t>
            </a:r>
          </a:p>
          <a:p>
            <a:pPr marL="274320" marR="0" lvl="0" indent="-274320" algn="just" defTabSz="914400" rtl="0" eaLnBrk="1" fontAlgn="auto" latinLnBrk="0" hangingPunct="1">
              <a:lnSpc>
                <a:spcPct val="100000"/>
              </a:lnSpc>
              <a:spcBef>
                <a:spcPct val="20000"/>
              </a:spcBef>
              <a:spcAft>
                <a:spcPts val="0"/>
              </a:spcAft>
              <a:buClr>
                <a:srgbClr val="4F81BD">
                  <a:lumMod val="50000"/>
                </a:srgbClr>
              </a:buClr>
              <a:buSzPct val="85000"/>
              <a:buFont typeface="Wingdings 2"/>
              <a:buChar char=""/>
              <a:tabLst/>
              <a:defRPr/>
            </a:pPr>
            <a:endParaRPr kumimoji="0" lang="en-US" sz="2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ct val="20000"/>
              </a:spcBef>
              <a:spcAft>
                <a:spcPts val="0"/>
              </a:spcAft>
              <a:buClr>
                <a:srgbClr val="4F81BD">
                  <a:lumMod val="50000"/>
                </a:srgbClr>
              </a:buClr>
              <a:buSzPct val="85000"/>
              <a:buFont typeface="Wingdings 2"/>
              <a:buNone/>
              <a:tabLst/>
              <a:defRPr/>
            </a:pPr>
            <a:r>
              <a:rPr kumimoji="0" lang="en-US" sz="2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The Medical Center expects its Team Members, Medical Staff Members, Volunteers and Contractors and Vendors to exercise attention, good judgment and prudence in their relationships, obligations and financial interests so that they do not conflict with the interests of the Medical Center or the performance of their duties.</a:t>
            </a:r>
          </a:p>
          <a:p>
            <a:pPr marL="274320" marR="0" lvl="0" indent="-274320" algn="just" defTabSz="914400" rtl="0" eaLnBrk="1" fontAlgn="auto" latinLnBrk="0" hangingPunct="1">
              <a:lnSpc>
                <a:spcPct val="100000"/>
              </a:lnSpc>
              <a:spcBef>
                <a:spcPct val="20000"/>
              </a:spcBef>
              <a:spcAft>
                <a:spcPts val="0"/>
              </a:spcAft>
              <a:buClr>
                <a:srgbClr val="4F81BD">
                  <a:lumMod val="50000"/>
                </a:srgbClr>
              </a:buClr>
              <a:buSzPct val="85000"/>
              <a:buFont typeface="Wingdings 2"/>
              <a:buChar char=""/>
              <a:tabLst/>
              <a:defRPr/>
            </a:pPr>
            <a:endParaRPr kumimoji="0" lang="en-US" sz="2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ct val="20000"/>
              </a:spcBef>
              <a:spcAft>
                <a:spcPts val="0"/>
              </a:spcAft>
              <a:buClr>
                <a:srgbClr val="4F81BD">
                  <a:lumMod val="50000"/>
                </a:srgbClr>
              </a:buClr>
              <a:buSzPct val="85000"/>
              <a:buFont typeface="Wingdings 2"/>
              <a:buNone/>
              <a:tabLst/>
              <a:defRPr/>
            </a:pPr>
            <a:r>
              <a:rPr kumimoji="0" lang="en-US" sz="2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Review the Medical Center’s policy and procedure</a:t>
            </a:r>
            <a:r>
              <a:rPr kumimoji="0" lang="en-US" sz="2700" b="0" i="0" u="none" strike="noStrike" kern="1200" cap="none" spc="0" normalizeH="0" noProof="0" dirty="0" smtClean="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on </a:t>
            </a:r>
            <a:r>
              <a:rPr kumimoji="0" lang="en-US" sz="2700" b="1" i="1" u="sng"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hlinkClick r:id="rId4"/>
              </a:rPr>
              <a:t>Conflicts of Interest</a:t>
            </a:r>
            <a:r>
              <a:rPr kumimoji="0" lang="en-US" sz="2700" b="0" i="1"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a:t>
            </a:r>
          </a:p>
          <a:p>
            <a:pPr marL="274320" marR="0" lvl="0" indent="-274320" algn="just" defTabSz="914400" rtl="0" eaLnBrk="1" fontAlgn="auto" latinLnBrk="0" hangingPunct="1">
              <a:lnSpc>
                <a:spcPct val="100000"/>
              </a:lnSpc>
              <a:spcBef>
                <a:spcPct val="20000"/>
              </a:spcBef>
              <a:spcAft>
                <a:spcPts val="0"/>
              </a:spcAft>
              <a:buClr>
                <a:srgbClr val="4F81BD">
                  <a:lumMod val="50000"/>
                </a:srgbClr>
              </a:buClr>
              <a:buSzPct val="85000"/>
              <a:buFont typeface="Wingdings 2"/>
              <a:buChar char=""/>
              <a:tabLst/>
              <a:defRPr/>
            </a:pPr>
            <a:endParaRPr kumimoji="0" lang="en-US" sz="2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4F81BD">
                  <a:lumMod val="50000"/>
                </a:srgbClr>
              </a:buClr>
              <a:buSzPct val="85000"/>
              <a:buFont typeface="Wingdings 2"/>
              <a:buNone/>
              <a:tabLst/>
              <a:defRPr/>
            </a:pPr>
            <a:endParaRPr kumimoji="0" lang="en-US" sz="2700" b="0" i="0" u="none" strike="noStrike" kern="1200" cap="none" spc="0" normalizeH="0" baseline="0" noProof="0" dirty="0">
              <a:ln>
                <a:noFill/>
              </a:ln>
              <a:solidFill>
                <a:sysClr val="windowText" lastClr="000000"/>
              </a:solidFill>
              <a:effectLst/>
              <a:uLnTx/>
              <a:uFillTx/>
              <a:latin typeface="Georgia"/>
              <a:ea typeface="+mn-ea"/>
              <a:cs typeface="+mn-cs"/>
            </a:endParaRPr>
          </a:p>
        </p:txBody>
      </p:sp>
    </p:spTree>
    <p:custDataLst>
      <p:tags r:id="rId1"/>
    </p:custDataLst>
    <p:extLst>
      <p:ext uri="{BB962C8B-B14F-4D97-AF65-F5344CB8AC3E}">
        <p14:creationId xmlns:p14="http://schemas.microsoft.com/office/powerpoint/2010/main" val="2757156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Fraud, Waste &amp; Abuse</a:t>
            </a:r>
            <a:endParaRPr lang="en-US" dirty="0"/>
          </a:p>
        </p:txBody>
      </p:sp>
      <p:sp>
        <p:nvSpPr>
          <p:cNvPr id="5" name="Content Placeholder 2"/>
          <p:cNvSpPr txBox="1">
            <a:spLocks/>
          </p:cNvSpPr>
          <p:nvPr/>
        </p:nvSpPr>
        <p:spPr>
          <a:xfrm>
            <a:off x="320040" y="1600200"/>
            <a:ext cx="8503920" cy="5105400"/>
          </a:xfrm>
          <a:prstGeom prst="rect">
            <a:avLst/>
          </a:prstGeom>
        </p:spPr>
        <p:txBody>
          <a:bodyPr vert="horz">
            <a:normAutofit fontScale="62500" lnSpcReduction="20000"/>
          </a:bodyPr>
          <a:lstStyle>
            <a:lvl1pPr marL="274320" indent="-274320" algn="l" rtl="0" eaLnBrk="1" latinLnBrk="0" hangingPunct="1">
              <a:spcBef>
                <a:spcPct val="20000"/>
              </a:spcBef>
              <a:buClr>
                <a:schemeClr val="accent1">
                  <a:lumMod val="50000"/>
                </a:schemeClr>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1"/>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1"/>
                </a:solidFill>
                <a:latin typeface="+mn-lt"/>
                <a:ea typeface="+mn-ea"/>
                <a:cs typeface="+mn-cs"/>
              </a:defRPr>
            </a:lvl4pPr>
            <a:lvl5pPr marL="1371600" indent="-228600" algn="l" rtl="0" eaLnBrk="1" latinLnBrk="0" hangingPunct="1">
              <a:spcBef>
                <a:spcPct val="20000"/>
              </a:spcBef>
              <a:buClr>
                <a:schemeClr val="accent1">
                  <a:lumMod val="50000"/>
                </a:schemeClr>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
                <a:srgbClr val="4F81BD">
                  <a:lumMod val="50000"/>
                </a:srgbClr>
              </a:buClr>
              <a:buSzPct val="85000"/>
              <a:buFont typeface="Wingdings 2"/>
              <a:buNone/>
              <a:tabLst/>
              <a:defRPr/>
            </a:pPr>
            <a:r>
              <a:rPr kumimoji="0" lang="en-US" sz="3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Healthcare is a government enforcement priority because of the potential for fraud, waste and abuse.</a:t>
            </a:r>
          </a:p>
          <a:p>
            <a:pPr marL="274320" marR="0" lvl="0" indent="-274320" algn="just" defTabSz="914400" rtl="0" eaLnBrk="1" fontAlgn="auto" latinLnBrk="0" hangingPunct="1">
              <a:lnSpc>
                <a:spcPct val="100000"/>
              </a:lnSpc>
              <a:spcBef>
                <a:spcPct val="20000"/>
              </a:spcBef>
              <a:spcAft>
                <a:spcPts val="0"/>
              </a:spcAft>
              <a:buClr>
                <a:srgbClr val="4F81BD">
                  <a:lumMod val="50000"/>
                </a:srgbClr>
              </a:buClr>
              <a:buSzPct val="85000"/>
              <a:buFont typeface="Wingdings 2"/>
              <a:buChar char=""/>
              <a:tabLst/>
              <a:defRPr/>
            </a:pPr>
            <a:endParaRPr kumimoji="0" lang="en-US" sz="3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ct val="20000"/>
              </a:spcBef>
              <a:spcAft>
                <a:spcPts val="0"/>
              </a:spcAft>
              <a:buClr>
                <a:srgbClr val="4F81BD">
                  <a:lumMod val="50000"/>
                </a:srgbClr>
              </a:buClr>
              <a:buSzPct val="85000"/>
              <a:buFont typeface="Wingdings 2"/>
              <a:buNone/>
              <a:tabLst/>
              <a:defRPr/>
            </a:pPr>
            <a:r>
              <a:rPr kumimoji="0" lang="en-US" sz="3200" b="1" i="1"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Fraud</a:t>
            </a:r>
            <a:r>
              <a:rPr kumimoji="0" lang="en-US" sz="3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is making material false statements or representations of facts that an individual knows to be false or does not believe to be true in order to obtain payment or other benefit to which we would otherwise not be entitled</a:t>
            </a:r>
          </a:p>
          <a:p>
            <a:pPr marL="274320" marR="0" lvl="0" indent="-274320" algn="just" defTabSz="914400" rtl="0" eaLnBrk="1" fontAlgn="auto" latinLnBrk="0" hangingPunct="1">
              <a:lnSpc>
                <a:spcPct val="100000"/>
              </a:lnSpc>
              <a:spcBef>
                <a:spcPct val="20000"/>
              </a:spcBef>
              <a:spcAft>
                <a:spcPts val="0"/>
              </a:spcAft>
              <a:buClr>
                <a:srgbClr val="4F81BD">
                  <a:lumMod val="50000"/>
                </a:srgbClr>
              </a:buClr>
              <a:buSzPct val="85000"/>
              <a:buFont typeface="Wingdings 2"/>
              <a:buChar char=""/>
              <a:tabLst/>
              <a:defRPr/>
            </a:pPr>
            <a:endParaRPr kumimoji="0" lang="en-US" sz="3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ct val="20000"/>
              </a:spcBef>
              <a:spcAft>
                <a:spcPts val="0"/>
              </a:spcAft>
              <a:buClr>
                <a:srgbClr val="4F81BD">
                  <a:lumMod val="50000"/>
                </a:srgbClr>
              </a:buClr>
              <a:buSzPct val="85000"/>
              <a:buFont typeface="Wingdings 2"/>
              <a:buNone/>
              <a:tabLst/>
              <a:defRPr/>
            </a:pPr>
            <a:r>
              <a:rPr kumimoji="0" lang="en-US" sz="3200" b="1" i="1"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Abuse</a:t>
            </a:r>
            <a:r>
              <a:rPr kumimoji="0" lang="en-US" sz="3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are practices that directly or indirectly result in unnecessary costs or improper payments for services which fail to meet recognized professional standards of care</a:t>
            </a:r>
          </a:p>
          <a:p>
            <a:pPr marL="274320" marR="0" lvl="0" indent="-274320" algn="just" defTabSz="914400" rtl="0" eaLnBrk="1" fontAlgn="auto" latinLnBrk="0" hangingPunct="1">
              <a:lnSpc>
                <a:spcPct val="100000"/>
              </a:lnSpc>
              <a:spcBef>
                <a:spcPct val="20000"/>
              </a:spcBef>
              <a:spcAft>
                <a:spcPts val="0"/>
              </a:spcAft>
              <a:buClr>
                <a:srgbClr val="4F81BD">
                  <a:lumMod val="50000"/>
                </a:srgbClr>
              </a:buClr>
              <a:buSzPct val="85000"/>
              <a:buFont typeface="Wingdings 2"/>
              <a:buChar char=""/>
              <a:tabLst/>
              <a:defRPr/>
            </a:pPr>
            <a:endParaRPr kumimoji="0" lang="en-US" sz="3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ct val="20000"/>
              </a:spcBef>
              <a:spcAft>
                <a:spcPts val="0"/>
              </a:spcAft>
              <a:buClr>
                <a:srgbClr val="4F81BD">
                  <a:lumMod val="50000"/>
                </a:srgbClr>
              </a:buClr>
              <a:buSzPct val="85000"/>
              <a:buFont typeface="Wingdings 2"/>
              <a:buNone/>
              <a:tabLst/>
              <a:defRPr/>
            </a:pPr>
            <a:r>
              <a:rPr kumimoji="0" lang="en-US" sz="3200" b="1"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Waste</a:t>
            </a:r>
            <a:r>
              <a:rPr kumimoji="0" lang="en-US" sz="3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is overutilization of services or other practices that, directly or indirectly, result in unnecessary costs to the health care system, including the Medicare and Medicaid programs.</a:t>
            </a:r>
          </a:p>
          <a:p>
            <a:pPr marL="274320" marR="0" lvl="0" indent="-274320" algn="just" defTabSz="914400" rtl="0" eaLnBrk="1" fontAlgn="auto" latinLnBrk="0" hangingPunct="1">
              <a:lnSpc>
                <a:spcPct val="100000"/>
              </a:lnSpc>
              <a:spcBef>
                <a:spcPct val="20000"/>
              </a:spcBef>
              <a:spcAft>
                <a:spcPts val="0"/>
              </a:spcAft>
              <a:buClr>
                <a:srgbClr val="4F81BD">
                  <a:lumMod val="50000"/>
                </a:srgbClr>
              </a:buClr>
              <a:buSzPct val="85000"/>
              <a:buFont typeface="Wingdings 2"/>
              <a:buChar char=""/>
              <a:tabLst/>
              <a:defRPr/>
            </a:pPr>
            <a:endParaRPr kumimoji="0" lang="en-US" sz="3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ct val="20000"/>
              </a:spcBef>
              <a:spcAft>
                <a:spcPts val="0"/>
              </a:spcAft>
              <a:buClr>
                <a:srgbClr val="4F81BD">
                  <a:lumMod val="50000"/>
                </a:srgbClr>
              </a:buClr>
              <a:buSzPct val="85000"/>
              <a:buFont typeface="Wingdings 2"/>
              <a:buNone/>
              <a:tabLst/>
              <a:defRPr/>
            </a:pPr>
            <a:r>
              <a:rPr kumimoji="0" lang="en-US" sz="3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The </a:t>
            </a:r>
            <a:r>
              <a:rPr kumimoji="0" lang="en-US" sz="3200" b="1"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Federal False Claims Act </a:t>
            </a:r>
            <a:r>
              <a:rPr kumimoji="0" lang="en-US" sz="3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governs violations of Federal health care program requirements.</a:t>
            </a:r>
          </a:p>
          <a:p>
            <a:pPr marL="274320" marR="0" lvl="0" indent="-274320" algn="l" defTabSz="914400" rtl="0" eaLnBrk="1" fontAlgn="auto" latinLnBrk="0" hangingPunct="1">
              <a:lnSpc>
                <a:spcPct val="100000"/>
              </a:lnSpc>
              <a:spcBef>
                <a:spcPct val="20000"/>
              </a:spcBef>
              <a:spcAft>
                <a:spcPts val="0"/>
              </a:spcAft>
              <a:buClr>
                <a:srgbClr val="4F81BD">
                  <a:lumMod val="50000"/>
                </a:srgbClr>
              </a:buClr>
              <a:buSzPct val="85000"/>
              <a:buFont typeface="Wingdings 2"/>
              <a:buChar char=""/>
              <a:tabLst/>
              <a:defRPr/>
            </a:pPr>
            <a:endParaRPr kumimoji="0" lang="en-US" sz="27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0735139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VIEW_MODE" val="1"/>
  <p:tag name="ARTICULATE_LOCK_SLIDE" val="0"/>
  <p:tag name="ARTICULATE_SLIDE_GUID" val="f4dbbefd-daf3-4fc9-830f-a4a2d83f33ab"/>
  <p:tag name="ARTICULATE_SLIDE_NAV" val="10"/>
</p:tagLst>
</file>

<file path=ppt/tags/tag1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VIEW_MODE" val="1"/>
  <p:tag name="ARTICULATE_LOCK_SLIDE" val="0"/>
  <p:tag name="ARTICULATE_SLIDE_GUID" val="86af106d-64df-4ca2-8cbc-442202faa207"/>
  <p:tag name="ARTICULATE_SLIDE_NAV" val="11"/>
</p:tagLst>
</file>

<file path=ppt/tags/tag1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VIEW_MODE" val="1"/>
  <p:tag name="ARTICULATE_LOCK_SLIDE" val="0"/>
  <p:tag name="ARTICULATE_SLIDE_GUID" val="aedd256b-cd20-40d8-84aa-3442a129e01b"/>
  <p:tag name="ARTICULATE_SLIDE_NAV" val="12"/>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b88502fe-d6a5-462e-9ff9-c81dcfc59883"/>
  <p:tag name="ARTICULATE_SLIDE_PAUSE" val="1"/>
  <p:tag name="ARTICULATE_NAV_LEVEL" val="1"/>
  <p:tag name="ARTICULATE_PLAYLIST_ID" val="-1"/>
  <p:tag name="ARTICULATE_VIEW_MODE" val="1"/>
  <p:tag name="ARTICULATE_LOCK_SLIDE" val="0"/>
  <p:tag name="ARTICULATE_SLIDE_NAV" val="29"/>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20003710\AppData\Local\Temp\articulate\presenter\imgtemp\zEPbRcCe_files\slide0001_image001.jpg"/>
</p:tagLst>
</file>

<file path=ppt/tags/tag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VIEW_MODE" val="1"/>
  <p:tag name="ARTICULATE_LOCK_SLIDE" val="0"/>
  <p:tag name="ARTICULATE_SLIDE_GUID" val="4d6bda9c-762e-4075-93a7-1a5a2dea7590"/>
  <p:tag name="ARTICULATE_SLIDE_NAV" val="3"/>
</p:tagLst>
</file>

<file path=ppt/tags/tag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VIEW_MODE" val="1"/>
  <p:tag name="ARTICULATE_LOCK_SLIDE" val="0"/>
  <p:tag name="ARTICULATE_SLIDE_GUID" val="4d6bda9c-762e-4075-93a7-1a5a2dea7590"/>
  <p:tag name="ARTICULATE_SLIDE_NAV" val="3"/>
</p:tagLst>
</file>

<file path=ppt/tags/tag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VIEW_MODE" val="1"/>
  <p:tag name="ARTICULATE_LOCK_SLIDE" val="0"/>
  <p:tag name="ARTICULATE_SLIDE_GUID" val="7335431c-8538-4ae9-a3dc-16aa54b3c4b6"/>
  <p:tag name="ARTICULATE_SLIDE_NAV" val="6"/>
</p:tagLst>
</file>

<file path=ppt/tags/tag5.xml><?xml version="1.0" encoding="utf-8"?>
<p:tagLst xmlns:a="http://schemas.openxmlformats.org/drawingml/2006/main" xmlns:r="http://schemas.openxmlformats.org/officeDocument/2006/relationships" xmlns:p="http://schemas.openxmlformats.org/presentationml/2006/main">
  <p:tag name="ANIM_SPRITE_COUNT" val=" 22"/>
</p:tagLst>
</file>

<file path=ppt/tags/tag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VIEW_MODE" val="1"/>
  <p:tag name="ARTICULATE_LOCK_SLIDE" val="0"/>
  <p:tag name="ARTICULATE_SLIDE_GUID" val="a1d6532d-bd3b-47f2-8a7b-9727fba30051"/>
  <p:tag name="ARTICULATE_SLIDE_NAV" val="7"/>
</p:tagLst>
</file>

<file path=ppt/tags/tag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VIEW_MODE" val="1"/>
  <p:tag name="ARTICULATE_LOCK_SLIDE" val="0"/>
  <p:tag name="ARTICULATE_SLIDE_GUID" val="05f39d02-6a68-450b-b1fa-2db2b3745e53"/>
  <p:tag name="ARTICULATE_SLIDE_NAV" val="8"/>
</p:tagLst>
</file>

<file path=ppt/tags/tag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VIEW_MODE" val="1"/>
  <p:tag name="ARTICULATE_LOCK_SLIDE" val="0"/>
  <p:tag name="ARTICULATE_SLIDE_GUID" val="05f39d02-6a68-450b-b1fa-2db2b3745e53"/>
  <p:tag name="ARTICULATE_SLIDE_NAV" val="8"/>
</p:tagLst>
</file>

<file path=ppt/tags/tag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VIEW_MODE" val="1"/>
  <p:tag name="ARTICULATE_LOCK_SLIDE" val="0"/>
  <p:tag name="ARTICULATE_SLIDE_GUID" val="8ea60d6c-da04-4703-a8d5-551bd64a2370"/>
  <p:tag name="ARTICULATE_SLIDE_NAV" val="9"/>
</p:tagLst>
</file>

<file path=ppt/theme/theme1.xml><?xml version="1.0" encoding="utf-8"?>
<a:theme xmlns:a="http://schemas.openxmlformats.org/drawingml/2006/main" name="Copy of Kings Daughters PPT Template">
  <a:themeElements>
    <a:clrScheme name="">
      <a:dk1>
        <a:srgbClr val="000099"/>
      </a:dk1>
      <a:lt1>
        <a:srgbClr val="FFFFFF"/>
      </a:lt1>
      <a:dk2>
        <a:srgbClr val="000099"/>
      </a:dk2>
      <a:lt2>
        <a:srgbClr val="808080"/>
      </a:lt2>
      <a:accent1>
        <a:srgbClr val="FFFFFF"/>
      </a:accent1>
      <a:accent2>
        <a:srgbClr val="000000"/>
      </a:accent2>
      <a:accent3>
        <a:srgbClr val="FFFFFF"/>
      </a:accent3>
      <a:accent4>
        <a:srgbClr val="000082"/>
      </a:accent4>
      <a:accent5>
        <a:srgbClr val="FFFFFF"/>
      </a:accent5>
      <a:accent6>
        <a:srgbClr val="000000"/>
      </a:accent6>
      <a:hlink>
        <a:srgbClr val="000000"/>
      </a:hlink>
      <a:folHlink>
        <a:srgbClr val="0000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99"/>
            </a:solidFill>
            <a:effectLst/>
            <a:latin typeface="Times" pitchFamily="-65"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99"/>
            </a:solidFill>
            <a:effectLst/>
            <a:latin typeface="Times" pitchFamily="-65"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0033CC"/>
        </a:dk1>
        <a:lt1>
          <a:srgbClr val="FFFFFF"/>
        </a:lt1>
        <a:dk2>
          <a:srgbClr val="0033CC"/>
        </a:dk2>
        <a:lt2>
          <a:srgbClr val="808080"/>
        </a:lt2>
        <a:accent1>
          <a:srgbClr val="FFFFFF"/>
        </a:accent1>
        <a:accent2>
          <a:srgbClr val="0033CC"/>
        </a:accent2>
        <a:accent3>
          <a:srgbClr val="FFFFFF"/>
        </a:accent3>
        <a:accent4>
          <a:srgbClr val="002AAE"/>
        </a:accent4>
        <a:accent5>
          <a:srgbClr val="FFFFFF"/>
        </a:accent5>
        <a:accent6>
          <a:srgbClr val="00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Copy of Kings Daughters PPT Template</Template>
  <TotalTime>21436</TotalTime>
  <Words>3317</Words>
  <Application>Microsoft Office PowerPoint</Application>
  <PresentationFormat>Letter Paper (8.5x11 in)</PresentationFormat>
  <Paragraphs>357</Paragraphs>
  <Slides>49</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ＭＳ Ｐゴシック</vt:lpstr>
      <vt:lpstr>Arial</vt:lpstr>
      <vt:lpstr>Geneva</vt:lpstr>
      <vt:lpstr>Georgia</vt:lpstr>
      <vt:lpstr>Lucida Grande</vt:lpstr>
      <vt:lpstr>Tahoma</vt:lpstr>
      <vt:lpstr>Times</vt:lpstr>
      <vt:lpstr>Times New Roman</vt:lpstr>
      <vt:lpstr>Wingdings 2</vt:lpstr>
      <vt:lpstr>Copy of Kings Daughters PPT Template</vt:lpstr>
      <vt:lpstr>Corporate Compliance and Integrity Team </vt:lpstr>
      <vt:lpstr>What is a Corporate Compliance Program?</vt:lpstr>
      <vt:lpstr>What is a Corporate Compliance Program?</vt:lpstr>
      <vt:lpstr>Seven Elements of the  OIG Model Compliance Program</vt:lpstr>
      <vt:lpstr>Compliance &amp; Integrity Committee</vt:lpstr>
      <vt:lpstr>Code of Conduct</vt:lpstr>
      <vt:lpstr>Code of Conduct</vt:lpstr>
      <vt:lpstr>Conflicts of Interest</vt:lpstr>
      <vt:lpstr>Fraud, Waste &amp; Abuse</vt:lpstr>
      <vt:lpstr>Fraud, Waste &amp; Abuse</vt:lpstr>
      <vt:lpstr>How do I report suspected compliance violations?</vt:lpstr>
      <vt:lpstr>What kinds of things should I report?</vt:lpstr>
      <vt:lpstr>Inducements</vt:lpstr>
      <vt:lpstr>PowerPoint Presentation</vt:lpstr>
      <vt:lpstr>Disruptive Behavior, Workplace Harassment and Sexual Harassment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HIPAA</vt:lpstr>
      <vt:lpstr>Protected Health Information</vt:lpstr>
      <vt:lpstr>PHI Identifiers</vt:lpstr>
      <vt:lpstr>How Can PHI Be Used?</vt:lpstr>
      <vt:lpstr>Minimum Necessary</vt:lpstr>
      <vt:lpstr>Patient Rights Under HIPAA</vt:lpstr>
      <vt:lpstr>Notice of Privacy Practice</vt:lpstr>
      <vt:lpstr>MyChart</vt:lpstr>
      <vt:lpstr>What can you do with MyChart?</vt:lpstr>
      <vt:lpstr>Breaches and Reporting</vt:lpstr>
      <vt:lpstr>Common Breaches</vt:lpstr>
      <vt:lpstr>Privacy Tips  </vt:lpstr>
      <vt:lpstr>HIPAA Security Rule</vt:lpstr>
      <vt:lpstr>  User Credentials</vt:lpstr>
      <vt:lpstr>Work E-mail Accounts</vt:lpstr>
      <vt:lpstr>Email Security and Protection</vt:lpstr>
      <vt:lpstr>What can you do?</vt:lpstr>
      <vt:lpstr>Location, Access, and   Media Protection</vt:lpstr>
      <vt:lpstr> Protecting Patient Information</vt:lpstr>
      <vt:lpstr>PowerPoint Presentation</vt:lpstr>
      <vt:lpstr>Contact Information</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King’s Daughters’ New Team Member Orientation</dc:title>
  <dc:creator>20000720</dc:creator>
  <cp:lastModifiedBy>Heather Marcum</cp:lastModifiedBy>
  <cp:revision>256</cp:revision>
  <cp:lastPrinted>2019-07-08T17:57:29Z</cp:lastPrinted>
  <dcterms:created xsi:type="dcterms:W3CDTF">2014-04-29T20:53:27Z</dcterms:created>
  <dcterms:modified xsi:type="dcterms:W3CDTF">2021-06-08T21:44:58Z</dcterms:modified>
</cp:coreProperties>
</file>