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4"/>
  </p:sldMasterIdLst>
  <p:notesMasterIdLst>
    <p:notesMasterId r:id="rId64"/>
  </p:notesMasterIdLst>
  <p:handoutMasterIdLst>
    <p:handoutMasterId r:id="rId65"/>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 id="276" r:id="rId24"/>
    <p:sldId id="277" r:id="rId25"/>
    <p:sldId id="278" r:id="rId26"/>
    <p:sldId id="279" r:id="rId27"/>
    <p:sldId id="280" r:id="rId28"/>
    <p:sldId id="281" r:id="rId29"/>
    <p:sldId id="282" r:id="rId30"/>
    <p:sldId id="284" r:id="rId31"/>
    <p:sldId id="285" r:id="rId32"/>
    <p:sldId id="286" r:id="rId33"/>
    <p:sldId id="313" r:id="rId34"/>
    <p:sldId id="287" r:id="rId35"/>
    <p:sldId id="288" r:id="rId36"/>
    <p:sldId id="289" r:id="rId37"/>
    <p:sldId id="290" r:id="rId38"/>
    <p:sldId id="291" r:id="rId39"/>
    <p:sldId id="292" r:id="rId40"/>
    <p:sldId id="293" r:id="rId41"/>
    <p:sldId id="316" r:id="rId42"/>
    <p:sldId id="294" r:id="rId43"/>
    <p:sldId id="318" r:id="rId44"/>
    <p:sldId id="295" r:id="rId45"/>
    <p:sldId id="296" r:id="rId46"/>
    <p:sldId id="297" r:id="rId47"/>
    <p:sldId id="298" r:id="rId48"/>
    <p:sldId id="299" r:id="rId49"/>
    <p:sldId id="300" r:id="rId50"/>
    <p:sldId id="301" r:id="rId51"/>
    <p:sldId id="302" r:id="rId52"/>
    <p:sldId id="303" r:id="rId53"/>
    <p:sldId id="304" r:id="rId54"/>
    <p:sldId id="305" r:id="rId55"/>
    <p:sldId id="315" r:id="rId56"/>
    <p:sldId id="306" r:id="rId57"/>
    <p:sldId id="307" r:id="rId58"/>
    <p:sldId id="308" r:id="rId59"/>
    <p:sldId id="309" r:id="rId60"/>
    <p:sldId id="310" r:id="rId61"/>
    <p:sldId id="311" r:id="rId62"/>
    <p:sldId id="31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sen, Charlie" initials="TC" lastIdx="41" clrIdx="0"/>
  <p:cmAuthor id="2" name="Moore, Katie" initials="MK" lastIdx="20" clrIdx="1"/>
  <p:cmAuthor id="3" name="Weinstein, Mike" initials="WM" lastIdx="7" clrIdx="2"/>
  <p:cmAuthor id="4" name="Peter K Attwater" initials="PKA" lastIdx="18" clrIdx="3"/>
  <p:cmAuthor id="5" name="Scheinrock, Marc" initials="SM" lastIdx="8" clrIdx="4"/>
  <p:cmAuthor id="6" name="Chatterjee, Rohan" initials="CR" lastIdx="3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012169"/>
    <a:srgbClr val="FFFFFF"/>
    <a:srgbClr val="E0F0FA"/>
    <a:srgbClr val="E8F6CF"/>
    <a:srgbClr val="FFFFCC"/>
    <a:srgbClr val="FFCCCC"/>
    <a:srgbClr val="44546A"/>
    <a:srgbClr val="62B5E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9"/>
    <p:restoredTop sz="96405" autoAdjust="0"/>
  </p:normalViewPr>
  <p:slideViewPr>
    <p:cSldViewPr snapToGrid="0">
      <p:cViewPr varScale="1">
        <p:scale>
          <a:sx n="127" d="100"/>
          <a:sy n="127" d="100"/>
        </p:scale>
        <p:origin x="944" y="1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EEDDC-B9EB-41F0-99A9-02288C0333BC}"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8666FF0B-35FD-4689-B3C7-2FDE0BEB1291}">
      <dgm:prSet custT="1"/>
      <dgm:spPr/>
      <dgm:t>
        <a:bodyPr/>
        <a:lstStyle/>
        <a:p>
          <a:pPr rtl="0"/>
          <a:r>
            <a:rPr lang="en-US" sz="1200" b="1" dirty="0">
              <a:latin typeface="Georgia" panose="02040502050405020303" pitchFamily="18" charset="0"/>
            </a:rPr>
            <a:t>Monitoring</a:t>
          </a:r>
        </a:p>
      </dgm:t>
    </dgm:pt>
    <dgm:pt modelId="{1223304A-A230-44A2-ADF7-49EA351EE979}" type="parTrans" cxnId="{25F1E1CC-534B-4039-9617-1AD4DC117190}">
      <dgm:prSet/>
      <dgm:spPr/>
      <dgm:t>
        <a:bodyPr/>
        <a:lstStyle/>
        <a:p>
          <a:endParaRPr lang="en-US"/>
        </a:p>
      </dgm:t>
    </dgm:pt>
    <dgm:pt modelId="{3D8999F7-9676-4A71-9DF8-73C14343D95C}" type="sibTrans" cxnId="{25F1E1CC-534B-4039-9617-1AD4DC117190}">
      <dgm:prSet/>
      <dgm:spPr/>
      <dgm:t>
        <a:bodyPr/>
        <a:lstStyle/>
        <a:p>
          <a:endParaRPr lang="en-US"/>
        </a:p>
      </dgm:t>
    </dgm:pt>
    <dgm:pt modelId="{9268D2B9-1BA5-4934-8B33-132D25AF7EE6}">
      <dgm:prSet custT="1"/>
      <dgm:spPr/>
      <dgm:t>
        <a:bodyPr/>
        <a:lstStyle/>
        <a:p>
          <a:pPr rtl="0"/>
          <a:r>
            <a:rPr lang="en-US" sz="1200" b="1" dirty="0">
              <a:latin typeface="Georgia" panose="02040502050405020303" pitchFamily="18" charset="0"/>
            </a:rPr>
            <a:t>National and Local Coverage Determinations</a:t>
          </a:r>
        </a:p>
      </dgm:t>
    </dgm:pt>
    <dgm:pt modelId="{9743A79D-8F46-4BA1-B1E7-94B8002C42C1}" type="parTrans" cxnId="{53F887C9-D71D-4F2B-84A5-76FC61D180DB}">
      <dgm:prSet/>
      <dgm:spPr/>
      <dgm:t>
        <a:bodyPr/>
        <a:lstStyle/>
        <a:p>
          <a:endParaRPr lang="en-US"/>
        </a:p>
      </dgm:t>
    </dgm:pt>
    <dgm:pt modelId="{6AB968A2-E651-4462-905B-879C1181A467}" type="sibTrans" cxnId="{53F887C9-D71D-4F2B-84A5-76FC61D180DB}">
      <dgm:prSet/>
      <dgm:spPr/>
      <dgm:t>
        <a:bodyPr/>
        <a:lstStyle/>
        <a:p>
          <a:endParaRPr lang="en-US"/>
        </a:p>
      </dgm:t>
    </dgm:pt>
    <dgm:pt modelId="{77335FBB-65F5-4887-8130-8C9483F7789A}">
      <dgm:prSet custT="1"/>
      <dgm:spPr/>
      <dgm:t>
        <a:bodyPr/>
        <a:lstStyle/>
        <a:p>
          <a:pPr rtl="0">
            <a:lnSpc>
              <a:spcPct val="100000"/>
            </a:lnSpc>
          </a:pPr>
          <a:r>
            <a:rPr lang="en-US" sz="1200" dirty="0">
              <a:latin typeface="Georgia" panose="02040502050405020303" pitchFamily="18" charset="0"/>
            </a:rPr>
            <a:t>National and Local Coverage Determinations identify Medicare’s payment and coverage criteria for certain tests and procedures.  Many of these National and Local Coverage Determinations are ‘built’ in EPIC and generate prompts when entering a test or procedure;</a:t>
          </a:r>
        </a:p>
      </dgm:t>
    </dgm:pt>
    <dgm:pt modelId="{334AF0C9-2244-4BA0-BCC8-598EAF77D6FA}" type="parTrans" cxnId="{1E3AA912-53BB-4564-9FAB-A73EBA7B8AA7}">
      <dgm:prSet/>
      <dgm:spPr/>
      <dgm:t>
        <a:bodyPr/>
        <a:lstStyle/>
        <a:p>
          <a:endParaRPr lang="en-US"/>
        </a:p>
      </dgm:t>
    </dgm:pt>
    <dgm:pt modelId="{651A9729-E91B-405C-9EF9-03989BCC10FF}" type="sibTrans" cxnId="{1E3AA912-53BB-4564-9FAB-A73EBA7B8AA7}">
      <dgm:prSet/>
      <dgm:spPr/>
      <dgm:t>
        <a:bodyPr/>
        <a:lstStyle/>
        <a:p>
          <a:endParaRPr lang="en-US"/>
        </a:p>
      </dgm:t>
    </dgm:pt>
    <dgm:pt modelId="{E2BD043F-C8BA-4A6F-AA9E-ABA00043215B}">
      <dgm:prSet custT="1"/>
      <dgm:spPr/>
      <dgm:t>
        <a:bodyPr/>
        <a:lstStyle/>
        <a:p>
          <a:pPr rtl="0"/>
          <a:r>
            <a:rPr lang="en-US" sz="1200" b="1" dirty="0">
              <a:latin typeface="Georgia" panose="02040502050405020303" pitchFamily="18" charset="0"/>
            </a:rPr>
            <a:t>Audits</a:t>
          </a:r>
        </a:p>
      </dgm:t>
    </dgm:pt>
    <dgm:pt modelId="{7E89B367-1D92-4951-8DD0-D0FD4292F03E}" type="parTrans" cxnId="{FB5DD507-E18F-434A-AD7B-B1F3DD3ACC1C}">
      <dgm:prSet/>
      <dgm:spPr/>
      <dgm:t>
        <a:bodyPr/>
        <a:lstStyle/>
        <a:p>
          <a:endParaRPr lang="en-US"/>
        </a:p>
      </dgm:t>
    </dgm:pt>
    <dgm:pt modelId="{5ED207E5-A432-46F1-968F-828DF362C923}" type="sibTrans" cxnId="{FB5DD507-E18F-434A-AD7B-B1F3DD3ACC1C}">
      <dgm:prSet/>
      <dgm:spPr/>
      <dgm:t>
        <a:bodyPr/>
        <a:lstStyle/>
        <a:p>
          <a:endParaRPr lang="en-US"/>
        </a:p>
      </dgm:t>
    </dgm:pt>
    <dgm:pt modelId="{AF50F617-84AF-40FC-902B-48FDF91512E8}">
      <dgm:prSet custT="1"/>
      <dgm:spPr/>
      <dgm:t>
        <a:bodyPr/>
        <a:lstStyle/>
        <a:p>
          <a:pPr rtl="0">
            <a:lnSpc>
              <a:spcPct val="100000"/>
            </a:lnSpc>
          </a:pPr>
          <a:r>
            <a:rPr lang="en-US" sz="1200" dirty="0">
              <a:latin typeface="Georgia" panose="02040502050405020303" pitchFamily="18" charset="0"/>
            </a:rPr>
            <a:t>Audits are performed by Internal Audit, Compliance &amp; Integrity, and external contractors.</a:t>
          </a:r>
        </a:p>
      </dgm:t>
    </dgm:pt>
    <dgm:pt modelId="{6BCA039A-21AD-4B94-BD6A-D64ABCCC4053}" type="parTrans" cxnId="{E134B9E2-45DE-43E5-B887-26BF4F8454BF}">
      <dgm:prSet/>
      <dgm:spPr/>
      <dgm:t>
        <a:bodyPr/>
        <a:lstStyle/>
        <a:p>
          <a:endParaRPr lang="en-US"/>
        </a:p>
      </dgm:t>
    </dgm:pt>
    <dgm:pt modelId="{16D808AC-364C-487C-A3D1-3D98895F11AB}" type="sibTrans" cxnId="{E134B9E2-45DE-43E5-B887-26BF4F8454BF}">
      <dgm:prSet/>
      <dgm:spPr/>
      <dgm:t>
        <a:bodyPr/>
        <a:lstStyle/>
        <a:p>
          <a:endParaRPr lang="en-US"/>
        </a:p>
      </dgm:t>
    </dgm:pt>
    <dgm:pt modelId="{ED1EABD7-0B0D-4860-BB6C-DBB7BAB63E7B}">
      <dgm:prSet custT="1"/>
      <dgm:spPr/>
      <dgm:t>
        <a:bodyPr/>
        <a:lstStyle/>
        <a:p>
          <a:pPr rtl="0"/>
          <a:r>
            <a:rPr lang="en-US" sz="1200" b="1" dirty="0">
              <a:latin typeface="Georgia" panose="02040502050405020303" pitchFamily="18" charset="0"/>
            </a:rPr>
            <a:t>Reporting</a:t>
          </a:r>
        </a:p>
      </dgm:t>
    </dgm:pt>
    <dgm:pt modelId="{C18CA03B-C34E-4DCA-9BD5-5888B16128A9}" type="parTrans" cxnId="{B1F870B2-528B-4B4C-BF09-586BB01111F1}">
      <dgm:prSet/>
      <dgm:spPr/>
      <dgm:t>
        <a:bodyPr/>
        <a:lstStyle/>
        <a:p>
          <a:endParaRPr lang="en-US"/>
        </a:p>
      </dgm:t>
    </dgm:pt>
    <dgm:pt modelId="{206948CC-D8B0-4118-913D-4B564BCE8E24}" type="sibTrans" cxnId="{B1F870B2-528B-4B4C-BF09-586BB01111F1}">
      <dgm:prSet/>
      <dgm:spPr/>
      <dgm:t>
        <a:bodyPr/>
        <a:lstStyle/>
        <a:p>
          <a:endParaRPr lang="en-US"/>
        </a:p>
      </dgm:t>
    </dgm:pt>
    <dgm:pt modelId="{54351A4C-AC04-4874-B68B-36249982F0CA}">
      <dgm:prSet custT="1"/>
      <dgm:spPr/>
      <dgm:t>
        <a:bodyPr/>
        <a:lstStyle/>
        <a:p>
          <a:pPr rtl="0">
            <a:lnSpc>
              <a:spcPct val="100000"/>
            </a:lnSpc>
          </a:pPr>
          <a:r>
            <a:rPr lang="en-US" sz="1200" dirty="0">
              <a:latin typeface="Georgia" panose="02040502050405020303" pitchFamily="18" charset="0"/>
            </a:rPr>
            <a:t>Team members are required to report any suspected concern with billing activities which may result in overpayment.  Reports can be made using any of the available reporting methods.</a:t>
          </a:r>
        </a:p>
      </dgm:t>
    </dgm:pt>
    <dgm:pt modelId="{0F10441C-EC23-414D-972D-259CEB26683B}" type="parTrans" cxnId="{EBCB7E1C-2B60-426D-840C-FFCFAE8FD1A3}">
      <dgm:prSet/>
      <dgm:spPr/>
      <dgm:t>
        <a:bodyPr/>
        <a:lstStyle/>
        <a:p>
          <a:endParaRPr lang="en-US"/>
        </a:p>
      </dgm:t>
    </dgm:pt>
    <dgm:pt modelId="{1473768D-15A7-40D7-B2A3-D32A6F5C48B2}" type="sibTrans" cxnId="{EBCB7E1C-2B60-426D-840C-FFCFAE8FD1A3}">
      <dgm:prSet/>
      <dgm:spPr/>
      <dgm:t>
        <a:bodyPr/>
        <a:lstStyle/>
        <a:p>
          <a:endParaRPr lang="en-US"/>
        </a:p>
      </dgm:t>
    </dgm:pt>
    <dgm:pt modelId="{9C1C32E0-4987-49D7-AB59-0A585F9E3D25}">
      <dgm:prSet custT="1"/>
      <dgm:spPr/>
      <dgm:t>
        <a:bodyPr/>
        <a:lstStyle/>
        <a:p>
          <a:pPr rtl="0">
            <a:lnSpc>
              <a:spcPct val="100000"/>
            </a:lnSpc>
          </a:pPr>
          <a:r>
            <a:rPr lang="en-US" sz="1200" dirty="0">
              <a:latin typeface="Georgia" panose="02040502050405020303" pitchFamily="18" charset="0"/>
            </a:rPr>
            <a:t>Billing functions for professional, hospital, and home care services are regularly monitored by applicable departments;</a:t>
          </a:r>
        </a:p>
      </dgm:t>
    </dgm:pt>
    <dgm:pt modelId="{53DA865B-CB64-401E-B1B7-EA8EA1368637}" type="parTrans" cxnId="{9F2B41F3-18C1-4BFF-A2D5-80FAF5C7F6BD}">
      <dgm:prSet/>
      <dgm:spPr/>
      <dgm:t>
        <a:bodyPr/>
        <a:lstStyle/>
        <a:p>
          <a:endParaRPr lang="en-US"/>
        </a:p>
      </dgm:t>
    </dgm:pt>
    <dgm:pt modelId="{CC680BF3-1570-4B33-9A76-AAD02033E409}" type="sibTrans" cxnId="{9F2B41F3-18C1-4BFF-A2D5-80FAF5C7F6BD}">
      <dgm:prSet/>
      <dgm:spPr/>
      <dgm:t>
        <a:bodyPr/>
        <a:lstStyle/>
        <a:p>
          <a:endParaRPr lang="en-US"/>
        </a:p>
      </dgm:t>
    </dgm:pt>
    <dgm:pt modelId="{2B44E264-BC98-4281-959A-D93904FA377B}" type="pres">
      <dgm:prSet presAssocID="{285EEDDC-B9EB-41F0-99A9-02288C0333BC}" presName="Name0" presStyleCnt="0">
        <dgm:presLayoutVars>
          <dgm:dir/>
          <dgm:animLvl val="lvl"/>
          <dgm:resizeHandles val="exact"/>
        </dgm:presLayoutVars>
      </dgm:prSet>
      <dgm:spPr/>
    </dgm:pt>
    <dgm:pt modelId="{E1DD02C9-2B67-4F53-8A88-CA8B03B25890}" type="pres">
      <dgm:prSet presAssocID="{8666FF0B-35FD-4689-B3C7-2FDE0BEB1291}" presName="composite" presStyleCnt="0"/>
      <dgm:spPr/>
    </dgm:pt>
    <dgm:pt modelId="{AD9009F7-7022-49B9-844B-F9119F6BDF2C}" type="pres">
      <dgm:prSet presAssocID="{8666FF0B-35FD-4689-B3C7-2FDE0BEB1291}" presName="parTx" presStyleLbl="alignNode1" presStyleIdx="0" presStyleCnt="4" custLinFactNeighborX="-668" custLinFactNeighborY="1278">
        <dgm:presLayoutVars>
          <dgm:chMax val="0"/>
          <dgm:chPref val="0"/>
          <dgm:bulletEnabled val="1"/>
        </dgm:presLayoutVars>
      </dgm:prSet>
      <dgm:spPr/>
    </dgm:pt>
    <dgm:pt modelId="{78C8A959-7601-454F-B98F-C0B1097C83DD}" type="pres">
      <dgm:prSet presAssocID="{8666FF0B-35FD-4689-B3C7-2FDE0BEB1291}" presName="desTx" presStyleLbl="alignAccFollowNode1" presStyleIdx="0" presStyleCnt="4">
        <dgm:presLayoutVars>
          <dgm:bulletEnabled val="1"/>
        </dgm:presLayoutVars>
      </dgm:prSet>
      <dgm:spPr/>
    </dgm:pt>
    <dgm:pt modelId="{54F35831-1709-42B5-BF8A-3E9663297159}" type="pres">
      <dgm:prSet presAssocID="{3D8999F7-9676-4A71-9DF8-73C14343D95C}" presName="space" presStyleCnt="0"/>
      <dgm:spPr/>
    </dgm:pt>
    <dgm:pt modelId="{332F372C-EDAC-43A2-81EA-D9CDD83A1A27}" type="pres">
      <dgm:prSet presAssocID="{9268D2B9-1BA5-4934-8B33-132D25AF7EE6}" presName="composite" presStyleCnt="0"/>
      <dgm:spPr/>
    </dgm:pt>
    <dgm:pt modelId="{F196F4E1-4315-4455-95DD-E57E49D7E6AE}" type="pres">
      <dgm:prSet presAssocID="{9268D2B9-1BA5-4934-8B33-132D25AF7EE6}" presName="parTx" presStyleLbl="alignNode1" presStyleIdx="1" presStyleCnt="4">
        <dgm:presLayoutVars>
          <dgm:chMax val="0"/>
          <dgm:chPref val="0"/>
          <dgm:bulletEnabled val="1"/>
        </dgm:presLayoutVars>
      </dgm:prSet>
      <dgm:spPr/>
    </dgm:pt>
    <dgm:pt modelId="{42D07BBA-96C9-4AE8-AFB9-FB96124915A2}" type="pres">
      <dgm:prSet presAssocID="{9268D2B9-1BA5-4934-8B33-132D25AF7EE6}" presName="desTx" presStyleLbl="alignAccFollowNode1" presStyleIdx="1" presStyleCnt="4">
        <dgm:presLayoutVars>
          <dgm:bulletEnabled val="1"/>
        </dgm:presLayoutVars>
      </dgm:prSet>
      <dgm:spPr/>
    </dgm:pt>
    <dgm:pt modelId="{3BF5AE27-7202-47CF-8013-0CE40529CA1E}" type="pres">
      <dgm:prSet presAssocID="{6AB968A2-E651-4462-905B-879C1181A467}" presName="space" presStyleCnt="0"/>
      <dgm:spPr/>
    </dgm:pt>
    <dgm:pt modelId="{75C67F3C-F819-4B0F-B930-A8031969DB84}" type="pres">
      <dgm:prSet presAssocID="{E2BD043F-C8BA-4A6F-AA9E-ABA00043215B}" presName="composite" presStyleCnt="0"/>
      <dgm:spPr/>
    </dgm:pt>
    <dgm:pt modelId="{987BFBF6-0387-4896-AE67-0F489B6CB02F}" type="pres">
      <dgm:prSet presAssocID="{E2BD043F-C8BA-4A6F-AA9E-ABA00043215B}" presName="parTx" presStyleLbl="alignNode1" presStyleIdx="2" presStyleCnt="4">
        <dgm:presLayoutVars>
          <dgm:chMax val="0"/>
          <dgm:chPref val="0"/>
          <dgm:bulletEnabled val="1"/>
        </dgm:presLayoutVars>
      </dgm:prSet>
      <dgm:spPr/>
    </dgm:pt>
    <dgm:pt modelId="{9AF0F338-17CA-4987-A0C6-A3D8DDFC7F0C}" type="pres">
      <dgm:prSet presAssocID="{E2BD043F-C8BA-4A6F-AA9E-ABA00043215B}" presName="desTx" presStyleLbl="alignAccFollowNode1" presStyleIdx="2" presStyleCnt="4">
        <dgm:presLayoutVars>
          <dgm:bulletEnabled val="1"/>
        </dgm:presLayoutVars>
      </dgm:prSet>
      <dgm:spPr/>
    </dgm:pt>
    <dgm:pt modelId="{2210C215-1E07-467E-BECD-2AC88019C079}" type="pres">
      <dgm:prSet presAssocID="{5ED207E5-A432-46F1-968F-828DF362C923}" presName="space" presStyleCnt="0"/>
      <dgm:spPr/>
    </dgm:pt>
    <dgm:pt modelId="{36EBB630-101E-4D91-9706-D262A70ACCF8}" type="pres">
      <dgm:prSet presAssocID="{ED1EABD7-0B0D-4860-BB6C-DBB7BAB63E7B}" presName="composite" presStyleCnt="0"/>
      <dgm:spPr/>
    </dgm:pt>
    <dgm:pt modelId="{8FC10F46-3E8E-4550-A2E6-85034ADC5A74}" type="pres">
      <dgm:prSet presAssocID="{ED1EABD7-0B0D-4860-BB6C-DBB7BAB63E7B}" presName="parTx" presStyleLbl="alignNode1" presStyleIdx="3" presStyleCnt="4">
        <dgm:presLayoutVars>
          <dgm:chMax val="0"/>
          <dgm:chPref val="0"/>
          <dgm:bulletEnabled val="1"/>
        </dgm:presLayoutVars>
      </dgm:prSet>
      <dgm:spPr/>
    </dgm:pt>
    <dgm:pt modelId="{CC960F57-F72C-4C62-BFEF-276BEB99026D}" type="pres">
      <dgm:prSet presAssocID="{ED1EABD7-0B0D-4860-BB6C-DBB7BAB63E7B}" presName="desTx" presStyleLbl="alignAccFollowNode1" presStyleIdx="3" presStyleCnt="4">
        <dgm:presLayoutVars>
          <dgm:bulletEnabled val="1"/>
        </dgm:presLayoutVars>
      </dgm:prSet>
      <dgm:spPr/>
    </dgm:pt>
  </dgm:ptLst>
  <dgm:cxnLst>
    <dgm:cxn modelId="{FB5DD507-E18F-434A-AD7B-B1F3DD3ACC1C}" srcId="{285EEDDC-B9EB-41F0-99A9-02288C0333BC}" destId="{E2BD043F-C8BA-4A6F-AA9E-ABA00043215B}" srcOrd="2" destOrd="0" parTransId="{7E89B367-1D92-4951-8DD0-D0FD4292F03E}" sibTransId="{5ED207E5-A432-46F1-968F-828DF362C923}"/>
    <dgm:cxn modelId="{7D0BAC0F-0FE1-4030-BA1D-702B181D3509}" type="presOf" srcId="{54351A4C-AC04-4874-B68B-36249982F0CA}" destId="{CC960F57-F72C-4C62-BFEF-276BEB99026D}" srcOrd="0" destOrd="0" presId="urn:microsoft.com/office/officeart/2005/8/layout/hList1"/>
    <dgm:cxn modelId="{1E3AA912-53BB-4564-9FAB-A73EBA7B8AA7}" srcId="{9268D2B9-1BA5-4934-8B33-132D25AF7EE6}" destId="{77335FBB-65F5-4887-8130-8C9483F7789A}" srcOrd="0" destOrd="0" parTransId="{334AF0C9-2244-4BA0-BCC8-598EAF77D6FA}" sibTransId="{651A9729-E91B-405C-9EF9-03989BCC10FF}"/>
    <dgm:cxn modelId="{EBCB7E1C-2B60-426D-840C-FFCFAE8FD1A3}" srcId="{ED1EABD7-0B0D-4860-BB6C-DBB7BAB63E7B}" destId="{54351A4C-AC04-4874-B68B-36249982F0CA}" srcOrd="0" destOrd="0" parTransId="{0F10441C-EC23-414D-972D-259CEB26683B}" sibTransId="{1473768D-15A7-40D7-B2A3-D32A6F5C48B2}"/>
    <dgm:cxn modelId="{51EE4B3B-F5F3-4D05-85F3-0C19F445A6C1}" type="presOf" srcId="{AF50F617-84AF-40FC-902B-48FDF91512E8}" destId="{9AF0F338-17CA-4987-A0C6-A3D8DDFC7F0C}" srcOrd="0" destOrd="0" presId="urn:microsoft.com/office/officeart/2005/8/layout/hList1"/>
    <dgm:cxn modelId="{46DBAE49-6C5D-47A9-9057-C2A8B35F932C}" type="presOf" srcId="{E2BD043F-C8BA-4A6F-AA9E-ABA00043215B}" destId="{987BFBF6-0387-4896-AE67-0F489B6CB02F}" srcOrd="0" destOrd="0" presId="urn:microsoft.com/office/officeart/2005/8/layout/hList1"/>
    <dgm:cxn modelId="{A27B6975-56F7-496C-B207-E32C4759313A}" type="presOf" srcId="{9268D2B9-1BA5-4934-8B33-132D25AF7EE6}" destId="{F196F4E1-4315-4455-95DD-E57E49D7E6AE}" srcOrd="0" destOrd="0" presId="urn:microsoft.com/office/officeart/2005/8/layout/hList1"/>
    <dgm:cxn modelId="{B37A7988-4FF9-4419-8D3C-D95DD4284BE5}" type="presOf" srcId="{285EEDDC-B9EB-41F0-99A9-02288C0333BC}" destId="{2B44E264-BC98-4281-959A-D93904FA377B}" srcOrd="0" destOrd="0" presId="urn:microsoft.com/office/officeart/2005/8/layout/hList1"/>
    <dgm:cxn modelId="{4521C59D-5A60-4A4B-9C54-D6EAD4090EEF}" type="presOf" srcId="{77335FBB-65F5-4887-8130-8C9483F7789A}" destId="{42D07BBA-96C9-4AE8-AFB9-FB96124915A2}" srcOrd="0" destOrd="0" presId="urn:microsoft.com/office/officeart/2005/8/layout/hList1"/>
    <dgm:cxn modelId="{B1F870B2-528B-4B4C-BF09-586BB01111F1}" srcId="{285EEDDC-B9EB-41F0-99A9-02288C0333BC}" destId="{ED1EABD7-0B0D-4860-BB6C-DBB7BAB63E7B}" srcOrd="3" destOrd="0" parTransId="{C18CA03B-C34E-4DCA-9BD5-5888B16128A9}" sibTransId="{206948CC-D8B0-4118-913D-4B564BCE8E24}"/>
    <dgm:cxn modelId="{53F887C9-D71D-4F2B-84A5-76FC61D180DB}" srcId="{285EEDDC-B9EB-41F0-99A9-02288C0333BC}" destId="{9268D2B9-1BA5-4934-8B33-132D25AF7EE6}" srcOrd="1" destOrd="0" parTransId="{9743A79D-8F46-4BA1-B1E7-94B8002C42C1}" sibTransId="{6AB968A2-E651-4462-905B-879C1181A467}"/>
    <dgm:cxn modelId="{B0FB03CA-180D-44E4-9AA4-06E0A2C36381}" type="presOf" srcId="{8666FF0B-35FD-4689-B3C7-2FDE0BEB1291}" destId="{AD9009F7-7022-49B9-844B-F9119F6BDF2C}" srcOrd="0" destOrd="0" presId="urn:microsoft.com/office/officeart/2005/8/layout/hList1"/>
    <dgm:cxn modelId="{25F1E1CC-534B-4039-9617-1AD4DC117190}" srcId="{285EEDDC-B9EB-41F0-99A9-02288C0333BC}" destId="{8666FF0B-35FD-4689-B3C7-2FDE0BEB1291}" srcOrd="0" destOrd="0" parTransId="{1223304A-A230-44A2-ADF7-49EA351EE979}" sibTransId="{3D8999F7-9676-4A71-9DF8-73C14343D95C}"/>
    <dgm:cxn modelId="{E134B9E2-45DE-43E5-B887-26BF4F8454BF}" srcId="{E2BD043F-C8BA-4A6F-AA9E-ABA00043215B}" destId="{AF50F617-84AF-40FC-902B-48FDF91512E8}" srcOrd="0" destOrd="0" parTransId="{6BCA039A-21AD-4B94-BD6A-D64ABCCC4053}" sibTransId="{16D808AC-364C-487C-A3D1-3D98895F11AB}"/>
    <dgm:cxn modelId="{9F2B41F3-18C1-4BFF-A2D5-80FAF5C7F6BD}" srcId="{8666FF0B-35FD-4689-B3C7-2FDE0BEB1291}" destId="{9C1C32E0-4987-49D7-AB59-0A585F9E3D25}" srcOrd="0" destOrd="0" parTransId="{53DA865B-CB64-401E-B1B7-EA8EA1368637}" sibTransId="{CC680BF3-1570-4B33-9A76-AAD02033E409}"/>
    <dgm:cxn modelId="{AC46F4F8-2D1A-4973-96A9-C71067917526}" type="presOf" srcId="{ED1EABD7-0B0D-4860-BB6C-DBB7BAB63E7B}" destId="{8FC10F46-3E8E-4550-A2E6-85034ADC5A74}" srcOrd="0" destOrd="0" presId="urn:microsoft.com/office/officeart/2005/8/layout/hList1"/>
    <dgm:cxn modelId="{725632F9-4683-474D-BDA6-02F8CD45AD32}" type="presOf" srcId="{9C1C32E0-4987-49D7-AB59-0A585F9E3D25}" destId="{78C8A959-7601-454F-B98F-C0B1097C83DD}" srcOrd="0" destOrd="0" presId="urn:microsoft.com/office/officeart/2005/8/layout/hList1"/>
    <dgm:cxn modelId="{17CBCA80-3875-44D6-ADDF-EE712B0FAF23}" type="presParOf" srcId="{2B44E264-BC98-4281-959A-D93904FA377B}" destId="{E1DD02C9-2B67-4F53-8A88-CA8B03B25890}" srcOrd="0" destOrd="0" presId="urn:microsoft.com/office/officeart/2005/8/layout/hList1"/>
    <dgm:cxn modelId="{B243DA04-C931-4054-A945-8AE90EB061BF}" type="presParOf" srcId="{E1DD02C9-2B67-4F53-8A88-CA8B03B25890}" destId="{AD9009F7-7022-49B9-844B-F9119F6BDF2C}" srcOrd="0" destOrd="0" presId="urn:microsoft.com/office/officeart/2005/8/layout/hList1"/>
    <dgm:cxn modelId="{D03735F8-5778-4869-8086-02542279A51A}" type="presParOf" srcId="{E1DD02C9-2B67-4F53-8A88-CA8B03B25890}" destId="{78C8A959-7601-454F-B98F-C0B1097C83DD}" srcOrd="1" destOrd="0" presId="urn:microsoft.com/office/officeart/2005/8/layout/hList1"/>
    <dgm:cxn modelId="{12942DC0-78AF-47FA-A77F-0579A12BCB79}" type="presParOf" srcId="{2B44E264-BC98-4281-959A-D93904FA377B}" destId="{54F35831-1709-42B5-BF8A-3E9663297159}" srcOrd="1" destOrd="0" presId="urn:microsoft.com/office/officeart/2005/8/layout/hList1"/>
    <dgm:cxn modelId="{65AABFF8-3CB1-4297-8AD8-0202F2E70485}" type="presParOf" srcId="{2B44E264-BC98-4281-959A-D93904FA377B}" destId="{332F372C-EDAC-43A2-81EA-D9CDD83A1A27}" srcOrd="2" destOrd="0" presId="urn:microsoft.com/office/officeart/2005/8/layout/hList1"/>
    <dgm:cxn modelId="{6A69A244-2BC7-477E-8602-058E22F39355}" type="presParOf" srcId="{332F372C-EDAC-43A2-81EA-D9CDD83A1A27}" destId="{F196F4E1-4315-4455-95DD-E57E49D7E6AE}" srcOrd="0" destOrd="0" presId="urn:microsoft.com/office/officeart/2005/8/layout/hList1"/>
    <dgm:cxn modelId="{4C0FA261-7214-43ED-95B3-0B350179C9BA}" type="presParOf" srcId="{332F372C-EDAC-43A2-81EA-D9CDD83A1A27}" destId="{42D07BBA-96C9-4AE8-AFB9-FB96124915A2}" srcOrd="1" destOrd="0" presId="urn:microsoft.com/office/officeart/2005/8/layout/hList1"/>
    <dgm:cxn modelId="{89731935-F71D-4DEA-BBC3-D3037CBCC969}" type="presParOf" srcId="{2B44E264-BC98-4281-959A-D93904FA377B}" destId="{3BF5AE27-7202-47CF-8013-0CE40529CA1E}" srcOrd="3" destOrd="0" presId="urn:microsoft.com/office/officeart/2005/8/layout/hList1"/>
    <dgm:cxn modelId="{1E8632EC-DAF1-45FB-9644-519432FC8EA2}" type="presParOf" srcId="{2B44E264-BC98-4281-959A-D93904FA377B}" destId="{75C67F3C-F819-4B0F-B930-A8031969DB84}" srcOrd="4" destOrd="0" presId="urn:microsoft.com/office/officeart/2005/8/layout/hList1"/>
    <dgm:cxn modelId="{61F7A635-03A9-4E03-B66F-0804500E7B7A}" type="presParOf" srcId="{75C67F3C-F819-4B0F-B930-A8031969DB84}" destId="{987BFBF6-0387-4896-AE67-0F489B6CB02F}" srcOrd="0" destOrd="0" presId="urn:microsoft.com/office/officeart/2005/8/layout/hList1"/>
    <dgm:cxn modelId="{BDAEEE6E-0403-4694-9E2A-985CCC2C45BF}" type="presParOf" srcId="{75C67F3C-F819-4B0F-B930-A8031969DB84}" destId="{9AF0F338-17CA-4987-A0C6-A3D8DDFC7F0C}" srcOrd="1" destOrd="0" presId="urn:microsoft.com/office/officeart/2005/8/layout/hList1"/>
    <dgm:cxn modelId="{34C1DF2B-A3A0-40BB-97C5-518A362C598A}" type="presParOf" srcId="{2B44E264-BC98-4281-959A-D93904FA377B}" destId="{2210C215-1E07-467E-BECD-2AC88019C079}" srcOrd="5" destOrd="0" presId="urn:microsoft.com/office/officeart/2005/8/layout/hList1"/>
    <dgm:cxn modelId="{9C0D05D9-251D-4024-B657-F36A8E6A6430}" type="presParOf" srcId="{2B44E264-BC98-4281-959A-D93904FA377B}" destId="{36EBB630-101E-4D91-9706-D262A70ACCF8}" srcOrd="6" destOrd="0" presId="urn:microsoft.com/office/officeart/2005/8/layout/hList1"/>
    <dgm:cxn modelId="{73AFB31D-AA0F-4627-82B0-C1621E8B2DEA}" type="presParOf" srcId="{36EBB630-101E-4D91-9706-D262A70ACCF8}" destId="{8FC10F46-3E8E-4550-A2E6-85034ADC5A74}" srcOrd="0" destOrd="0" presId="urn:microsoft.com/office/officeart/2005/8/layout/hList1"/>
    <dgm:cxn modelId="{3D78F1BB-D83A-4152-AAEA-295CFF01A620}" type="presParOf" srcId="{36EBB630-101E-4D91-9706-D262A70ACCF8}" destId="{CC960F57-F72C-4C62-BFEF-276BEB9902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8BD026-D3AB-43F4-953E-294800081122}" type="doc">
      <dgm:prSet loTypeId="urn:microsoft.com/office/officeart/2005/8/layout/radial3" loCatId="cycle" qsTypeId="urn:microsoft.com/office/officeart/2005/8/quickstyle/3d4" qsCatId="3D" csTypeId="urn:microsoft.com/office/officeart/2005/8/colors/colorful1#1" csCatId="colorful" phldr="1"/>
      <dgm:spPr/>
      <dgm:t>
        <a:bodyPr/>
        <a:lstStyle/>
        <a:p>
          <a:endParaRPr lang="en-US"/>
        </a:p>
      </dgm:t>
    </dgm:pt>
    <dgm:pt modelId="{002C1841-AA02-4CBF-A989-E1433052869C}">
      <dgm:prSet phldrT="[Text]" custT="1"/>
      <dgm:spPr>
        <a:xfrm>
          <a:off x="1821799" y="2067002"/>
          <a:ext cx="3418944" cy="2676047"/>
        </a:xfrm>
        <a:solidFill>
          <a:schemeClr val="accent3">
            <a:lumMod val="60000"/>
            <a:lumOff val="40000"/>
            <a:alpha val="50000"/>
          </a:schemeClr>
        </a:solidFill>
      </dgm:spPr>
      <dgm:t>
        <a:bodyPr/>
        <a:lstStyle/>
        <a:p>
          <a:pPr algn="ctr">
            <a:lnSpc>
              <a:spcPct val="100000"/>
            </a:lnSpc>
          </a:pPr>
          <a:r>
            <a:rPr lang="en-US" sz="2800" b="1" dirty="0">
              <a:latin typeface="Arial" panose="020B0604020202020204" pitchFamily="34" charset="0"/>
              <a:ea typeface="+mn-ea"/>
              <a:cs typeface="Arial" panose="020B0604020202020204" pitchFamily="34" charset="0"/>
            </a:rPr>
            <a:t>Code    of Conduct</a:t>
          </a:r>
        </a:p>
      </dgm:t>
    </dgm:pt>
    <dgm:pt modelId="{E48A6B64-FBAB-4D17-A302-F2466958ACB1}" type="parTrans" cxnId="{8FD5B838-BB15-4602-8709-E4EF725C7B16}">
      <dgm:prSet/>
      <dgm:spPr/>
      <dgm:t>
        <a:bodyPr/>
        <a:lstStyle/>
        <a:p>
          <a:pPr algn="ctr"/>
          <a:endParaRPr lang="en-US" sz="1600"/>
        </a:p>
      </dgm:t>
    </dgm:pt>
    <dgm:pt modelId="{E6A7BE51-766B-4891-93B1-A12E6C772CDB}" type="sibTrans" cxnId="{8FD5B838-BB15-4602-8709-E4EF725C7B16}">
      <dgm:prSet/>
      <dgm:spPr/>
      <dgm:t>
        <a:bodyPr/>
        <a:lstStyle/>
        <a:p>
          <a:pPr algn="ctr"/>
          <a:endParaRPr lang="en-US" sz="1600"/>
        </a:p>
      </dgm:t>
    </dgm:pt>
    <dgm:pt modelId="{6C4DD6E5-C130-4682-B7EF-2E7B7DFB10F8}">
      <dgm:prSet phldrT="[Text]" custT="1"/>
      <dgm:spPr>
        <a:xfrm>
          <a:off x="2547409" y="95190"/>
          <a:ext cx="1967726" cy="1621290"/>
        </a:xfrm>
        <a:solidFill>
          <a:schemeClr val="bg1">
            <a:lumMod val="65000"/>
            <a:alpha val="50000"/>
          </a:schemeClr>
        </a:solidFill>
      </dgm:spPr>
      <dgm:t>
        <a:bodyPr/>
        <a:lstStyle/>
        <a:p>
          <a:pPr algn="ctr">
            <a:lnSpc>
              <a:spcPct val="100000"/>
            </a:lnSpc>
          </a:pPr>
          <a:r>
            <a:rPr lang="en-US" sz="900" b="1" dirty="0">
              <a:latin typeface="+mj-lt"/>
              <a:ea typeface="+mn-ea"/>
              <a:cs typeface="Arial" panose="020B0604020202020204" pitchFamily="34" charset="0"/>
            </a:rPr>
            <a:t>Guide which supports day-to-day decision making with KD's standards of professional conduct</a:t>
          </a:r>
        </a:p>
      </dgm:t>
    </dgm:pt>
    <dgm:pt modelId="{79DD18A2-595A-4229-B3B9-65E1AEB1C80A}" type="parTrans" cxnId="{C8FC6157-7473-4D8B-87BF-F294A30ED178}">
      <dgm:prSet/>
      <dgm:spPr/>
      <dgm:t>
        <a:bodyPr/>
        <a:lstStyle/>
        <a:p>
          <a:pPr algn="ctr"/>
          <a:endParaRPr lang="en-US" sz="1600"/>
        </a:p>
      </dgm:t>
    </dgm:pt>
    <dgm:pt modelId="{CFDAE2E3-917D-4463-86F2-BEE475887CC9}" type="sibTrans" cxnId="{C8FC6157-7473-4D8B-87BF-F294A30ED178}">
      <dgm:prSet/>
      <dgm:spPr>
        <a:xfrm>
          <a:off x="919004" y="844522"/>
          <a:ext cx="5278554" cy="5278554"/>
        </a:xfrm>
      </dgm:spPr>
      <dgm:t>
        <a:bodyPr/>
        <a:lstStyle/>
        <a:p>
          <a:pPr algn="ctr"/>
          <a:endParaRPr lang="en-US" sz="1600"/>
        </a:p>
      </dgm:t>
    </dgm:pt>
    <dgm:pt modelId="{4B1CADC6-5885-4D65-8BE9-713A73F8B35F}">
      <dgm:prSet phldrT="[Text]" custT="1"/>
      <dgm:spPr>
        <a:xfrm>
          <a:off x="5157683" y="1800335"/>
          <a:ext cx="1651026" cy="1616022"/>
        </a:xfrm>
      </dgm:spPr>
      <dgm:t>
        <a:bodyPr/>
        <a:lstStyle/>
        <a:p>
          <a:pPr algn="ctr">
            <a:lnSpc>
              <a:spcPct val="100000"/>
            </a:lnSpc>
          </a:pPr>
          <a:r>
            <a:rPr lang="en-US" sz="900" b="1" dirty="0">
              <a:latin typeface="Arial" panose="020B0604020202020204" pitchFamily="34" charset="0"/>
              <a:ea typeface="+mn-ea"/>
              <a:cs typeface="Arial" panose="020B0604020202020204" pitchFamily="34" charset="0"/>
            </a:rPr>
            <a:t>Essential element of KD’s Compliance &amp; Integrity Program</a:t>
          </a:r>
        </a:p>
      </dgm:t>
    </dgm:pt>
    <dgm:pt modelId="{D1E320A5-8459-4282-9642-E93915ED70E7}" type="parTrans" cxnId="{90828EAD-4C16-496D-915D-74E541816605}">
      <dgm:prSet/>
      <dgm:spPr/>
      <dgm:t>
        <a:bodyPr/>
        <a:lstStyle/>
        <a:p>
          <a:pPr algn="ctr"/>
          <a:endParaRPr lang="en-US" sz="1600"/>
        </a:p>
      </dgm:t>
    </dgm:pt>
    <dgm:pt modelId="{0EB22B3F-A212-4055-86DC-5C6E79239A24}" type="sibTrans" cxnId="{90828EAD-4C16-496D-915D-74E541816605}">
      <dgm:prSet/>
      <dgm:spPr>
        <a:xfrm>
          <a:off x="891994" y="765748"/>
          <a:ext cx="5278554" cy="5278554"/>
        </a:xfrm>
      </dgm:spPr>
      <dgm:t>
        <a:bodyPr/>
        <a:lstStyle/>
        <a:p>
          <a:pPr algn="ctr"/>
          <a:endParaRPr lang="en-US" sz="1600"/>
        </a:p>
      </dgm:t>
    </dgm:pt>
    <dgm:pt modelId="{A8842FC6-84B0-41C3-81E0-C96A4379F4A6}">
      <dgm:prSet phldrT="[Text]" custT="1"/>
      <dgm:spPr>
        <a:xfrm>
          <a:off x="4157580" y="4640911"/>
          <a:ext cx="1778127" cy="1699692"/>
        </a:xfrm>
        <a:solidFill>
          <a:schemeClr val="tx1">
            <a:lumMod val="60000"/>
            <a:lumOff val="40000"/>
            <a:alpha val="50000"/>
          </a:schemeClr>
        </a:solidFill>
      </dgm:spPr>
      <dgm:t>
        <a:bodyPr/>
        <a:lstStyle/>
        <a:p>
          <a:pPr algn="ctr">
            <a:lnSpc>
              <a:spcPct val="100000"/>
            </a:lnSpc>
          </a:pPr>
          <a:r>
            <a:rPr lang="en-US" sz="900" b="1" dirty="0">
              <a:latin typeface="Arial" panose="020B0604020202020204" pitchFamily="34" charset="0"/>
              <a:ea typeface="+mn-ea"/>
              <a:cs typeface="Arial" panose="020B0604020202020204" pitchFamily="34" charset="0"/>
            </a:rPr>
            <a:t>A commitment by each team member, provider, vendor, contractor, board member, and volunteers</a:t>
          </a:r>
        </a:p>
      </dgm:t>
    </dgm:pt>
    <dgm:pt modelId="{DC49058A-1856-4F82-A58D-1B56DD10C97E}" type="parTrans" cxnId="{DD867A86-9C4C-4ACC-950E-DDDB4B92F0D5}">
      <dgm:prSet/>
      <dgm:spPr/>
      <dgm:t>
        <a:bodyPr/>
        <a:lstStyle/>
        <a:p>
          <a:pPr algn="ctr"/>
          <a:endParaRPr lang="en-US" sz="1600"/>
        </a:p>
      </dgm:t>
    </dgm:pt>
    <dgm:pt modelId="{2C7593D3-9FC8-448F-B98A-B1314E69FD30}" type="sibTrans" cxnId="{DD867A86-9C4C-4ACC-950E-DDDB4B92F0D5}">
      <dgm:prSet/>
      <dgm:spPr>
        <a:xfrm>
          <a:off x="891994" y="765748"/>
          <a:ext cx="5278554" cy="5278554"/>
        </a:xfrm>
      </dgm:spPr>
      <dgm:t>
        <a:bodyPr/>
        <a:lstStyle/>
        <a:p>
          <a:pPr algn="ctr"/>
          <a:endParaRPr lang="en-US" sz="1600"/>
        </a:p>
      </dgm:t>
    </dgm:pt>
    <dgm:pt modelId="{83601F66-C20B-4C2B-B2B3-16E5B8D467ED}">
      <dgm:prSet phldrT="[Text]" custT="1"/>
      <dgm:spPr>
        <a:xfrm>
          <a:off x="65304" y="1642191"/>
          <a:ext cx="1850565" cy="1853403"/>
        </a:xfrm>
        <a:solidFill>
          <a:srgbClr val="92D050">
            <a:alpha val="50000"/>
          </a:srgbClr>
        </a:solidFill>
      </dgm:spPr>
      <dgm:t>
        <a:bodyPr/>
        <a:lstStyle/>
        <a:p>
          <a:pPr algn="ctr">
            <a:lnSpc>
              <a:spcPct val="100000"/>
            </a:lnSpc>
          </a:pPr>
          <a:r>
            <a:rPr lang="en-US" sz="900" b="1" dirty="0">
              <a:latin typeface="+mn-lt"/>
              <a:ea typeface="+mn-ea"/>
              <a:cs typeface="Arial" panose="020B0604020202020204" pitchFamily="34" charset="0"/>
            </a:rPr>
            <a:t>Identifies KD’s mission, values and principles with standards of professional behavior and ethics</a:t>
          </a:r>
        </a:p>
      </dgm:t>
    </dgm:pt>
    <dgm:pt modelId="{27E7EA66-C426-4D5A-BD0E-7B1A0F9111FC}" type="parTrans" cxnId="{15D7DF46-35C0-4904-A876-E0225C16ADAC}">
      <dgm:prSet/>
      <dgm:spPr/>
      <dgm:t>
        <a:bodyPr/>
        <a:lstStyle/>
        <a:p>
          <a:pPr algn="ctr"/>
          <a:endParaRPr lang="en-US" sz="1600"/>
        </a:p>
      </dgm:t>
    </dgm:pt>
    <dgm:pt modelId="{36409282-3BAA-4446-92A6-94DF6ADAA875}" type="sibTrans" cxnId="{15D7DF46-35C0-4904-A876-E0225C16ADAC}">
      <dgm:prSet/>
      <dgm:spPr>
        <a:xfrm>
          <a:off x="762789" y="841424"/>
          <a:ext cx="5278554" cy="5278554"/>
        </a:xfrm>
      </dgm:spPr>
      <dgm:t>
        <a:bodyPr/>
        <a:lstStyle/>
        <a:p>
          <a:pPr algn="ctr"/>
          <a:endParaRPr lang="en-US" sz="1600"/>
        </a:p>
      </dgm:t>
    </dgm:pt>
    <dgm:pt modelId="{F516657A-DAEC-4C96-B8FF-A495D1260006}" type="pres">
      <dgm:prSet presAssocID="{868BD026-D3AB-43F4-953E-294800081122}" presName="composite" presStyleCnt="0">
        <dgm:presLayoutVars>
          <dgm:chMax val="1"/>
          <dgm:dir/>
          <dgm:resizeHandles val="exact"/>
        </dgm:presLayoutVars>
      </dgm:prSet>
      <dgm:spPr/>
    </dgm:pt>
    <dgm:pt modelId="{06E73B5E-37CC-4B19-AA07-F62B280B43BB}" type="pres">
      <dgm:prSet presAssocID="{868BD026-D3AB-43F4-953E-294800081122}" presName="radial" presStyleCnt="0">
        <dgm:presLayoutVars>
          <dgm:animLvl val="ctr"/>
        </dgm:presLayoutVars>
      </dgm:prSet>
      <dgm:spPr/>
    </dgm:pt>
    <dgm:pt modelId="{C24C57DC-38E9-4665-98D1-066B9389D0DB}" type="pres">
      <dgm:prSet presAssocID="{002C1841-AA02-4CBF-A989-E1433052869C}" presName="centerShape" presStyleLbl="vennNode1" presStyleIdx="0" presStyleCnt="5" custScaleX="88046" custScaleY="87358"/>
      <dgm:spPr/>
    </dgm:pt>
    <dgm:pt modelId="{1FA2D0E5-062B-4306-8E7D-95C18A973A5C}" type="pres">
      <dgm:prSet presAssocID="{6C4DD6E5-C130-4682-B7EF-2E7B7DFB10F8}" presName="node" presStyleLbl="vennNode1" presStyleIdx="1" presStyleCnt="5" custRadScaleRad="106269" custRadScaleInc="-607">
        <dgm:presLayoutVars>
          <dgm:bulletEnabled val="1"/>
        </dgm:presLayoutVars>
      </dgm:prSet>
      <dgm:spPr/>
    </dgm:pt>
    <dgm:pt modelId="{6A761A52-DD5C-4E1D-8E5A-16C3119C68D8}" type="pres">
      <dgm:prSet presAssocID="{4B1CADC6-5885-4D65-8BE9-713A73F8B35F}" presName="node" presStyleLbl="vennNode1" presStyleIdx="2" presStyleCnt="5" custRadScaleRad="103607" custRadScaleInc="0">
        <dgm:presLayoutVars>
          <dgm:bulletEnabled val="1"/>
        </dgm:presLayoutVars>
      </dgm:prSet>
      <dgm:spPr/>
    </dgm:pt>
    <dgm:pt modelId="{0D5301BA-F510-43F4-95AC-DE4089D11544}" type="pres">
      <dgm:prSet presAssocID="{A8842FC6-84B0-41C3-81E0-C96A4379F4A6}" presName="node" presStyleLbl="vennNode1" presStyleIdx="3" presStyleCnt="5" custRadScaleRad="100944" custRadScaleInc="-303">
        <dgm:presLayoutVars>
          <dgm:bulletEnabled val="1"/>
        </dgm:presLayoutVars>
      </dgm:prSet>
      <dgm:spPr/>
    </dgm:pt>
    <dgm:pt modelId="{46EBC802-8690-4EAE-BACA-30ADA2D10DB1}" type="pres">
      <dgm:prSet presAssocID="{83601F66-C20B-4C2B-B2B3-16E5B8D467ED}" presName="node" presStyleLbl="vennNode1" presStyleIdx="4" presStyleCnt="5" custRadScaleRad="102237" custRadScaleInc="0">
        <dgm:presLayoutVars>
          <dgm:bulletEnabled val="1"/>
        </dgm:presLayoutVars>
      </dgm:prSet>
      <dgm:spPr/>
    </dgm:pt>
  </dgm:ptLst>
  <dgm:cxnLst>
    <dgm:cxn modelId="{4F3FE619-400C-493D-9FFD-6C3958F639F0}" type="presOf" srcId="{002C1841-AA02-4CBF-A989-E1433052869C}" destId="{C24C57DC-38E9-4665-98D1-066B9389D0DB}" srcOrd="0" destOrd="0" presId="urn:microsoft.com/office/officeart/2005/8/layout/radial3"/>
    <dgm:cxn modelId="{10935B2B-E664-48C8-97D2-376D92462633}" type="presOf" srcId="{4B1CADC6-5885-4D65-8BE9-713A73F8B35F}" destId="{6A761A52-DD5C-4E1D-8E5A-16C3119C68D8}" srcOrd="0" destOrd="0" presId="urn:microsoft.com/office/officeart/2005/8/layout/radial3"/>
    <dgm:cxn modelId="{5FA35138-34A4-43C9-909D-C875487BEB01}" type="presOf" srcId="{83601F66-C20B-4C2B-B2B3-16E5B8D467ED}" destId="{46EBC802-8690-4EAE-BACA-30ADA2D10DB1}" srcOrd="0" destOrd="0" presId="urn:microsoft.com/office/officeart/2005/8/layout/radial3"/>
    <dgm:cxn modelId="{8FD5B838-BB15-4602-8709-E4EF725C7B16}" srcId="{868BD026-D3AB-43F4-953E-294800081122}" destId="{002C1841-AA02-4CBF-A989-E1433052869C}" srcOrd="0" destOrd="0" parTransId="{E48A6B64-FBAB-4D17-A302-F2466958ACB1}" sibTransId="{E6A7BE51-766B-4891-93B1-A12E6C772CDB}"/>
    <dgm:cxn modelId="{15D7DF46-35C0-4904-A876-E0225C16ADAC}" srcId="{002C1841-AA02-4CBF-A989-E1433052869C}" destId="{83601F66-C20B-4C2B-B2B3-16E5B8D467ED}" srcOrd="3" destOrd="0" parTransId="{27E7EA66-C426-4D5A-BD0E-7B1A0F9111FC}" sibTransId="{36409282-3BAA-4446-92A6-94DF6ADAA875}"/>
    <dgm:cxn modelId="{C8FC6157-7473-4D8B-87BF-F294A30ED178}" srcId="{002C1841-AA02-4CBF-A989-E1433052869C}" destId="{6C4DD6E5-C130-4682-B7EF-2E7B7DFB10F8}" srcOrd="0" destOrd="0" parTransId="{79DD18A2-595A-4229-B3B9-65E1AEB1C80A}" sibTransId="{CFDAE2E3-917D-4463-86F2-BEE475887CC9}"/>
    <dgm:cxn modelId="{FEBC8F67-25E4-4D98-A9DF-CFC2EC496D2F}" type="presOf" srcId="{6C4DD6E5-C130-4682-B7EF-2E7B7DFB10F8}" destId="{1FA2D0E5-062B-4306-8E7D-95C18A973A5C}" srcOrd="0" destOrd="0" presId="urn:microsoft.com/office/officeart/2005/8/layout/radial3"/>
    <dgm:cxn modelId="{DD867A86-9C4C-4ACC-950E-DDDB4B92F0D5}" srcId="{002C1841-AA02-4CBF-A989-E1433052869C}" destId="{A8842FC6-84B0-41C3-81E0-C96A4379F4A6}" srcOrd="2" destOrd="0" parTransId="{DC49058A-1856-4F82-A58D-1B56DD10C97E}" sibTransId="{2C7593D3-9FC8-448F-B98A-B1314E69FD30}"/>
    <dgm:cxn modelId="{90828EAD-4C16-496D-915D-74E541816605}" srcId="{002C1841-AA02-4CBF-A989-E1433052869C}" destId="{4B1CADC6-5885-4D65-8BE9-713A73F8B35F}" srcOrd="1" destOrd="0" parTransId="{D1E320A5-8459-4282-9642-E93915ED70E7}" sibTransId="{0EB22B3F-A212-4055-86DC-5C6E79239A24}"/>
    <dgm:cxn modelId="{D793B7E2-8F17-4307-BCF1-A8C8908A320F}" type="presOf" srcId="{868BD026-D3AB-43F4-953E-294800081122}" destId="{F516657A-DAEC-4C96-B8FF-A495D1260006}" srcOrd="0" destOrd="0" presId="urn:microsoft.com/office/officeart/2005/8/layout/radial3"/>
    <dgm:cxn modelId="{BE8FF5F2-D376-4BBE-81F6-3F5AC5BCF2FD}" type="presOf" srcId="{A8842FC6-84B0-41C3-81E0-C96A4379F4A6}" destId="{0D5301BA-F510-43F4-95AC-DE4089D11544}" srcOrd="0" destOrd="0" presId="urn:microsoft.com/office/officeart/2005/8/layout/radial3"/>
    <dgm:cxn modelId="{A164641A-3ACB-45C9-890A-56F9DBFC38EF}" type="presParOf" srcId="{F516657A-DAEC-4C96-B8FF-A495D1260006}" destId="{06E73B5E-37CC-4B19-AA07-F62B280B43BB}" srcOrd="0" destOrd="0" presId="urn:microsoft.com/office/officeart/2005/8/layout/radial3"/>
    <dgm:cxn modelId="{6B875ADC-C3AE-457C-BE55-24D98AB3549B}" type="presParOf" srcId="{06E73B5E-37CC-4B19-AA07-F62B280B43BB}" destId="{C24C57DC-38E9-4665-98D1-066B9389D0DB}" srcOrd="0" destOrd="0" presId="urn:microsoft.com/office/officeart/2005/8/layout/radial3"/>
    <dgm:cxn modelId="{9BBC948D-1528-4A3E-9576-066323432EED}" type="presParOf" srcId="{06E73B5E-37CC-4B19-AA07-F62B280B43BB}" destId="{1FA2D0E5-062B-4306-8E7D-95C18A973A5C}" srcOrd="1" destOrd="0" presId="urn:microsoft.com/office/officeart/2005/8/layout/radial3"/>
    <dgm:cxn modelId="{347A14D5-6C74-46D6-B3C1-223A137FD90B}" type="presParOf" srcId="{06E73B5E-37CC-4B19-AA07-F62B280B43BB}" destId="{6A761A52-DD5C-4E1D-8E5A-16C3119C68D8}" srcOrd="2" destOrd="0" presId="urn:microsoft.com/office/officeart/2005/8/layout/radial3"/>
    <dgm:cxn modelId="{0110D905-5D93-47D7-99FA-1DC407E493CA}" type="presParOf" srcId="{06E73B5E-37CC-4B19-AA07-F62B280B43BB}" destId="{0D5301BA-F510-43F4-95AC-DE4089D11544}" srcOrd="3" destOrd="0" presId="urn:microsoft.com/office/officeart/2005/8/layout/radial3"/>
    <dgm:cxn modelId="{10582677-72A1-43BB-B10B-D2A696037546}" type="presParOf" srcId="{06E73B5E-37CC-4B19-AA07-F62B280B43BB}" destId="{46EBC802-8690-4EAE-BACA-30ADA2D10DB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5B3FF0-CD39-45DA-988D-0999C96C09D9}" type="doc">
      <dgm:prSet loTypeId="urn:microsoft.com/office/officeart/2008/layout/HalfCircleOrganizationChart" loCatId="hierarchy" qsTypeId="urn:microsoft.com/office/officeart/2005/8/quickstyle/simple4" qsCatId="simple" csTypeId="urn:microsoft.com/office/officeart/2005/8/colors/accent1_1" csCatId="accent1" phldr="1"/>
      <dgm:spPr/>
      <dgm:t>
        <a:bodyPr/>
        <a:lstStyle/>
        <a:p>
          <a:endParaRPr lang="en-US"/>
        </a:p>
      </dgm:t>
    </dgm:pt>
    <dgm:pt modelId="{61F951DD-5679-4BA6-B8A7-617F46D58266}">
      <dgm:prSet phldrT="[Text]"/>
      <dgm:spPr/>
      <dgm:t>
        <a:bodyPr/>
        <a:lstStyle/>
        <a:p>
          <a:r>
            <a:rPr lang="en-US" dirty="0"/>
            <a:t>Sources of Conflict of Interest</a:t>
          </a:r>
        </a:p>
      </dgm:t>
    </dgm:pt>
    <dgm:pt modelId="{590E8FE0-7592-4193-904F-C3687C3EA4B1}" type="parTrans" cxnId="{4287F59A-23D4-4D92-8232-74B56DA96AF2}">
      <dgm:prSet/>
      <dgm:spPr/>
      <dgm:t>
        <a:bodyPr/>
        <a:lstStyle/>
        <a:p>
          <a:endParaRPr lang="en-US">
            <a:solidFill>
              <a:schemeClr val="bg1"/>
            </a:solidFill>
          </a:endParaRPr>
        </a:p>
      </dgm:t>
    </dgm:pt>
    <dgm:pt modelId="{221197D8-8117-4EFD-9CE7-3A0500964003}" type="sibTrans" cxnId="{4287F59A-23D4-4D92-8232-74B56DA96AF2}">
      <dgm:prSet/>
      <dgm:spPr/>
      <dgm:t>
        <a:bodyPr/>
        <a:lstStyle/>
        <a:p>
          <a:endParaRPr lang="en-US">
            <a:solidFill>
              <a:schemeClr val="bg1"/>
            </a:solidFill>
          </a:endParaRPr>
        </a:p>
      </dgm:t>
    </dgm:pt>
    <dgm:pt modelId="{45222F2C-B9D8-464C-A43D-A59E1F3988E2}">
      <dgm:prSet phldrT="[Text]"/>
      <dgm:spPr/>
      <dgm:t>
        <a:bodyPr/>
        <a:lstStyle/>
        <a:p>
          <a:r>
            <a:rPr lang="en-US" dirty="0"/>
            <a:t>Financial</a:t>
          </a:r>
        </a:p>
      </dgm:t>
    </dgm:pt>
    <dgm:pt modelId="{4EE4A60E-C184-4920-8BBD-215615817B14}" type="parTrans" cxnId="{61FEAF07-D58D-4F4C-812B-74463072BE34}">
      <dgm:prSet/>
      <dgm:spPr/>
      <dgm:t>
        <a:bodyPr/>
        <a:lstStyle/>
        <a:p>
          <a:endParaRPr lang="en-US">
            <a:solidFill>
              <a:schemeClr val="bg1"/>
            </a:solidFill>
          </a:endParaRPr>
        </a:p>
      </dgm:t>
    </dgm:pt>
    <dgm:pt modelId="{D2027526-DF46-4610-8374-6DF3CC7F3C0A}" type="sibTrans" cxnId="{61FEAF07-D58D-4F4C-812B-74463072BE34}">
      <dgm:prSet/>
      <dgm:spPr/>
      <dgm:t>
        <a:bodyPr/>
        <a:lstStyle/>
        <a:p>
          <a:endParaRPr lang="en-US">
            <a:solidFill>
              <a:schemeClr val="bg1"/>
            </a:solidFill>
          </a:endParaRPr>
        </a:p>
      </dgm:t>
    </dgm:pt>
    <dgm:pt modelId="{893CB053-A05E-4091-8A09-B075DA566E46}">
      <dgm:prSet phldrT="[Text]"/>
      <dgm:spPr/>
      <dgm:t>
        <a:bodyPr/>
        <a:lstStyle/>
        <a:p>
          <a:r>
            <a:rPr lang="en-US" dirty="0"/>
            <a:t>Professional</a:t>
          </a:r>
        </a:p>
      </dgm:t>
    </dgm:pt>
    <dgm:pt modelId="{DBBB9B0A-934E-4C2C-A9BE-79ECB96FBB67}" type="parTrans" cxnId="{D57E4DEB-4D16-4CD0-8F6B-62B36640E3FB}">
      <dgm:prSet/>
      <dgm:spPr/>
      <dgm:t>
        <a:bodyPr/>
        <a:lstStyle/>
        <a:p>
          <a:endParaRPr lang="en-US">
            <a:solidFill>
              <a:schemeClr val="bg1"/>
            </a:solidFill>
          </a:endParaRPr>
        </a:p>
      </dgm:t>
    </dgm:pt>
    <dgm:pt modelId="{36E5F1F0-90E3-4489-8425-577CC6AC0B95}" type="sibTrans" cxnId="{D57E4DEB-4D16-4CD0-8F6B-62B36640E3FB}">
      <dgm:prSet/>
      <dgm:spPr/>
      <dgm:t>
        <a:bodyPr/>
        <a:lstStyle/>
        <a:p>
          <a:endParaRPr lang="en-US">
            <a:solidFill>
              <a:schemeClr val="bg1"/>
            </a:solidFill>
          </a:endParaRPr>
        </a:p>
      </dgm:t>
    </dgm:pt>
    <dgm:pt modelId="{80001D81-98A8-4EA4-B53D-6072B3A6AF84}">
      <dgm:prSet phldrT="[Text]"/>
      <dgm:spPr/>
      <dgm:t>
        <a:bodyPr/>
        <a:lstStyle/>
        <a:p>
          <a:r>
            <a:rPr lang="en-US" dirty="0"/>
            <a:t>Personal</a:t>
          </a:r>
        </a:p>
      </dgm:t>
    </dgm:pt>
    <dgm:pt modelId="{B50449E2-9506-4BA8-961C-45AE82F18BB0}" type="parTrans" cxnId="{7A217219-F56F-47AA-8D4A-298C8E5E95CF}">
      <dgm:prSet/>
      <dgm:spPr/>
      <dgm:t>
        <a:bodyPr/>
        <a:lstStyle/>
        <a:p>
          <a:endParaRPr lang="en-US">
            <a:solidFill>
              <a:schemeClr val="bg1"/>
            </a:solidFill>
          </a:endParaRPr>
        </a:p>
      </dgm:t>
    </dgm:pt>
    <dgm:pt modelId="{CCFAAA74-A09A-43B8-BB25-83A75D9EE5CA}" type="sibTrans" cxnId="{7A217219-F56F-47AA-8D4A-298C8E5E95CF}">
      <dgm:prSet/>
      <dgm:spPr/>
      <dgm:t>
        <a:bodyPr/>
        <a:lstStyle/>
        <a:p>
          <a:endParaRPr lang="en-US">
            <a:solidFill>
              <a:schemeClr val="bg1"/>
            </a:solidFill>
          </a:endParaRPr>
        </a:p>
      </dgm:t>
    </dgm:pt>
    <dgm:pt modelId="{A70BEC03-921B-4FDD-97FC-21F18B2FC679}">
      <dgm:prSet phldrT="[Text]"/>
      <dgm:spPr/>
      <dgm:t>
        <a:bodyPr/>
        <a:lstStyle/>
        <a:p>
          <a:r>
            <a:rPr lang="en-US" dirty="0"/>
            <a:t>Prejudicial</a:t>
          </a:r>
        </a:p>
      </dgm:t>
    </dgm:pt>
    <dgm:pt modelId="{DC1CCB36-54FA-42A4-AAC4-64CD84F3AE60}" type="parTrans" cxnId="{2C67B8AF-8C3E-408D-9654-3F4617A02C9B}">
      <dgm:prSet/>
      <dgm:spPr/>
      <dgm:t>
        <a:bodyPr/>
        <a:lstStyle/>
        <a:p>
          <a:endParaRPr lang="en-US">
            <a:solidFill>
              <a:schemeClr val="bg1"/>
            </a:solidFill>
          </a:endParaRPr>
        </a:p>
      </dgm:t>
    </dgm:pt>
    <dgm:pt modelId="{05901EBF-EE04-43D5-8E9B-561C18BB09BC}" type="sibTrans" cxnId="{2C67B8AF-8C3E-408D-9654-3F4617A02C9B}">
      <dgm:prSet/>
      <dgm:spPr/>
      <dgm:t>
        <a:bodyPr/>
        <a:lstStyle/>
        <a:p>
          <a:endParaRPr lang="en-US">
            <a:solidFill>
              <a:schemeClr val="bg1"/>
            </a:solidFill>
          </a:endParaRPr>
        </a:p>
      </dgm:t>
    </dgm:pt>
    <dgm:pt modelId="{B24CFC74-6A16-48B9-9C4F-798A265C74D6}" type="pres">
      <dgm:prSet presAssocID="{635B3FF0-CD39-45DA-988D-0999C96C09D9}" presName="Name0" presStyleCnt="0">
        <dgm:presLayoutVars>
          <dgm:orgChart val="1"/>
          <dgm:chPref val="1"/>
          <dgm:dir/>
          <dgm:animOne val="branch"/>
          <dgm:animLvl val="lvl"/>
          <dgm:resizeHandles/>
        </dgm:presLayoutVars>
      </dgm:prSet>
      <dgm:spPr/>
    </dgm:pt>
    <dgm:pt modelId="{271AB1E5-237E-465A-8E1B-F23D0354A4A1}" type="pres">
      <dgm:prSet presAssocID="{61F951DD-5679-4BA6-B8A7-617F46D58266}" presName="hierRoot1" presStyleCnt="0">
        <dgm:presLayoutVars>
          <dgm:hierBranch val="init"/>
        </dgm:presLayoutVars>
      </dgm:prSet>
      <dgm:spPr/>
    </dgm:pt>
    <dgm:pt modelId="{94903153-C3CF-465B-9BF6-91CA1BB26F02}" type="pres">
      <dgm:prSet presAssocID="{61F951DD-5679-4BA6-B8A7-617F46D58266}" presName="rootComposite1" presStyleCnt="0"/>
      <dgm:spPr/>
    </dgm:pt>
    <dgm:pt modelId="{27EE76EF-6BBB-400D-A3F6-39D839116383}" type="pres">
      <dgm:prSet presAssocID="{61F951DD-5679-4BA6-B8A7-617F46D58266}" presName="rootText1" presStyleLbl="alignAcc1" presStyleIdx="0" presStyleCnt="0">
        <dgm:presLayoutVars>
          <dgm:chPref val="3"/>
        </dgm:presLayoutVars>
      </dgm:prSet>
      <dgm:spPr/>
    </dgm:pt>
    <dgm:pt modelId="{71DB086D-C47F-4AE2-BEBB-F8F15CE5D292}" type="pres">
      <dgm:prSet presAssocID="{61F951DD-5679-4BA6-B8A7-617F46D58266}" presName="topArc1" presStyleLbl="parChTrans1D1" presStyleIdx="0" presStyleCnt="10"/>
      <dgm:spPr/>
    </dgm:pt>
    <dgm:pt modelId="{5FBDE077-05A3-4AD0-A6C1-305E6A546B27}" type="pres">
      <dgm:prSet presAssocID="{61F951DD-5679-4BA6-B8A7-617F46D58266}" presName="bottomArc1" presStyleLbl="parChTrans1D1" presStyleIdx="1" presStyleCnt="10"/>
      <dgm:spPr/>
    </dgm:pt>
    <dgm:pt modelId="{1498A042-E7C3-4C7B-B048-4312E70553DE}" type="pres">
      <dgm:prSet presAssocID="{61F951DD-5679-4BA6-B8A7-617F46D58266}" presName="topConnNode1" presStyleLbl="node1" presStyleIdx="0" presStyleCnt="0"/>
      <dgm:spPr/>
    </dgm:pt>
    <dgm:pt modelId="{5F6B0B08-1AA1-440C-ADAB-58D2EF62A964}" type="pres">
      <dgm:prSet presAssocID="{61F951DD-5679-4BA6-B8A7-617F46D58266}" presName="hierChild2" presStyleCnt="0"/>
      <dgm:spPr/>
    </dgm:pt>
    <dgm:pt modelId="{EA746986-FD69-447A-86AA-4248D0CC541D}" type="pres">
      <dgm:prSet presAssocID="{4EE4A60E-C184-4920-8BBD-215615817B14}" presName="Name28" presStyleLbl="parChTrans1D2" presStyleIdx="0" presStyleCnt="4"/>
      <dgm:spPr/>
    </dgm:pt>
    <dgm:pt modelId="{C6EA0E9B-C724-4F44-8497-2B3C59927FB5}" type="pres">
      <dgm:prSet presAssocID="{45222F2C-B9D8-464C-A43D-A59E1F3988E2}" presName="hierRoot2" presStyleCnt="0">
        <dgm:presLayoutVars>
          <dgm:hierBranch val="init"/>
        </dgm:presLayoutVars>
      </dgm:prSet>
      <dgm:spPr/>
    </dgm:pt>
    <dgm:pt modelId="{7D380A1E-7A6D-4E9F-A892-4802C9A5AACD}" type="pres">
      <dgm:prSet presAssocID="{45222F2C-B9D8-464C-A43D-A59E1F3988E2}" presName="rootComposite2" presStyleCnt="0"/>
      <dgm:spPr/>
    </dgm:pt>
    <dgm:pt modelId="{734B584B-D700-45F6-9FD3-36ED009A6B5A}" type="pres">
      <dgm:prSet presAssocID="{45222F2C-B9D8-464C-A43D-A59E1F3988E2}" presName="rootText2" presStyleLbl="alignAcc1" presStyleIdx="0" presStyleCnt="0">
        <dgm:presLayoutVars>
          <dgm:chPref val="3"/>
        </dgm:presLayoutVars>
      </dgm:prSet>
      <dgm:spPr/>
    </dgm:pt>
    <dgm:pt modelId="{366A8B9F-B126-4E92-8F86-179261E38A56}" type="pres">
      <dgm:prSet presAssocID="{45222F2C-B9D8-464C-A43D-A59E1F3988E2}" presName="topArc2" presStyleLbl="parChTrans1D1" presStyleIdx="2" presStyleCnt="10"/>
      <dgm:spPr/>
    </dgm:pt>
    <dgm:pt modelId="{5E8AC1CF-97F7-4263-9550-E1EF6A1F1962}" type="pres">
      <dgm:prSet presAssocID="{45222F2C-B9D8-464C-A43D-A59E1F3988E2}" presName="bottomArc2" presStyleLbl="parChTrans1D1" presStyleIdx="3" presStyleCnt="10"/>
      <dgm:spPr/>
    </dgm:pt>
    <dgm:pt modelId="{09B253CB-E0DA-4E5E-80C6-A717533662E9}" type="pres">
      <dgm:prSet presAssocID="{45222F2C-B9D8-464C-A43D-A59E1F3988E2}" presName="topConnNode2" presStyleLbl="node2" presStyleIdx="0" presStyleCnt="0"/>
      <dgm:spPr/>
    </dgm:pt>
    <dgm:pt modelId="{3D12B6DE-72EA-49A4-94F8-30D3783694F6}" type="pres">
      <dgm:prSet presAssocID="{45222F2C-B9D8-464C-A43D-A59E1F3988E2}" presName="hierChild4" presStyleCnt="0"/>
      <dgm:spPr/>
    </dgm:pt>
    <dgm:pt modelId="{73E6F004-8E11-42F6-9717-BB63317439A9}" type="pres">
      <dgm:prSet presAssocID="{45222F2C-B9D8-464C-A43D-A59E1F3988E2}" presName="hierChild5" presStyleCnt="0"/>
      <dgm:spPr/>
    </dgm:pt>
    <dgm:pt modelId="{61532614-A5DA-4027-9977-20A9BE87CFB1}" type="pres">
      <dgm:prSet presAssocID="{DBBB9B0A-934E-4C2C-A9BE-79ECB96FBB67}" presName="Name28" presStyleLbl="parChTrans1D2" presStyleIdx="1" presStyleCnt="4"/>
      <dgm:spPr/>
    </dgm:pt>
    <dgm:pt modelId="{924CFDAC-E992-4BE9-ACFD-FD3C6A75D96B}" type="pres">
      <dgm:prSet presAssocID="{893CB053-A05E-4091-8A09-B075DA566E46}" presName="hierRoot2" presStyleCnt="0">
        <dgm:presLayoutVars>
          <dgm:hierBranch val="init"/>
        </dgm:presLayoutVars>
      </dgm:prSet>
      <dgm:spPr/>
    </dgm:pt>
    <dgm:pt modelId="{C67894FF-D67D-422B-8517-B4C3036DBEAA}" type="pres">
      <dgm:prSet presAssocID="{893CB053-A05E-4091-8A09-B075DA566E46}" presName="rootComposite2" presStyleCnt="0"/>
      <dgm:spPr/>
    </dgm:pt>
    <dgm:pt modelId="{FC677A00-F912-43C6-9F8B-BAD4CBD1C852}" type="pres">
      <dgm:prSet presAssocID="{893CB053-A05E-4091-8A09-B075DA566E46}" presName="rootText2" presStyleLbl="alignAcc1" presStyleIdx="0" presStyleCnt="0">
        <dgm:presLayoutVars>
          <dgm:chPref val="3"/>
        </dgm:presLayoutVars>
      </dgm:prSet>
      <dgm:spPr/>
    </dgm:pt>
    <dgm:pt modelId="{C4BB1442-9796-4205-9212-00E27A05438F}" type="pres">
      <dgm:prSet presAssocID="{893CB053-A05E-4091-8A09-B075DA566E46}" presName="topArc2" presStyleLbl="parChTrans1D1" presStyleIdx="4" presStyleCnt="10"/>
      <dgm:spPr/>
    </dgm:pt>
    <dgm:pt modelId="{2D1834FC-1DD5-487A-AE2E-311721A1B88D}" type="pres">
      <dgm:prSet presAssocID="{893CB053-A05E-4091-8A09-B075DA566E46}" presName="bottomArc2" presStyleLbl="parChTrans1D1" presStyleIdx="5" presStyleCnt="10"/>
      <dgm:spPr/>
    </dgm:pt>
    <dgm:pt modelId="{A96D2954-19E5-411C-B123-504729BA982E}" type="pres">
      <dgm:prSet presAssocID="{893CB053-A05E-4091-8A09-B075DA566E46}" presName="topConnNode2" presStyleLbl="node2" presStyleIdx="0" presStyleCnt="0"/>
      <dgm:spPr/>
    </dgm:pt>
    <dgm:pt modelId="{DFEA63D3-7B1E-4639-B702-09DE7856B540}" type="pres">
      <dgm:prSet presAssocID="{893CB053-A05E-4091-8A09-B075DA566E46}" presName="hierChild4" presStyleCnt="0"/>
      <dgm:spPr/>
    </dgm:pt>
    <dgm:pt modelId="{1823C2C1-335C-4769-9AAD-F3209D239477}" type="pres">
      <dgm:prSet presAssocID="{893CB053-A05E-4091-8A09-B075DA566E46}" presName="hierChild5" presStyleCnt="0"/>
      <dgm:spPr/>
    </dgm:pt>
    <dgm:pt modelId="{75A79535-3068-4014-82E0-DE3E540657DC}" type="pres">
      <dgm:prSet presAssocID="{B50449E2-9506-4BA8-961C-45AE82F18BB0}" presName="Name28" presStyleLbl="parChTrans1D2" presStyleIdx="2" presStyleCnt="4"/>
      <dgm:spPr/>
    </dgm:pt>
    <dgm:pt modelId="{74AD1D70-C06E-499C-BEA5-B9A999CD1FF5}" type="pres">
      <dgm:prSet presAssocID="{80001D81-98A8-4EA4-B53D-6072B3A6AF84}" presName="hierRoot2" presStyleCnt="0">
        <dgm:presLayoutVars>
          <dgm:hierBranch val="init"/>
        </dgm:presLayoutVars>
      </dgm:prSet>
      <dgm:spPr/>
    </dgm:pt>
    <dgm:pt modelId="{099A3D29-3E14-4564-AAE0-9608618DBBAC}" type="pres">
      <dgm:prSet presAssocID="{80001D81-98A8-4EA4-B53D-6072B3A6AF84}" presName="rootComposite2" presStyleCnt="0"/>
      <dgm:spPr/>
    </dgm:pt>
    <dgm:pt modelId="{3B832BC4-4EE2-4256-A750-E5C0E00ED628}" type="pres">
      <dgm:prSet presAssocID="{80001D81-98A8-4EA4-B53D-6072B3A6AF84}" presName="rootText2" presStyleLbl="alignAcc1" presStyleIdx="0" presStyleCnt="0">
        <dgm:presLayoutVars>
          <dgm:chPref val="3"/>
        </dgm:presLayoutVars>
      </dgm:prSet>
      <dgm:spPr/>
    </dgm:pt>
    <dgm:pt modelId="{5AB3E575-E5E4-49D7-896E-1B31894C78FD}" type="pres">
      <dgm:prSet presAssocID="{80001D81-98A8-4EA4-B53D-6072B3A6AF84}" presName="topArc2" presStyleLbl="parChTrans1D1" presStyleIdx="6" presStyleCnt="10"/>
      <dgm:spPr/>
    </dgm:pt>
    <dgm:pt modelId="{794DFF4B-3DB4-40E2-8157-B0F45A4EA6F7}" type="pres">
      <dgm:prSet presAssocID="{80001D81-98A8-4EA4-B53D-6072B3A6AF84}" presName="bottomArc2" presStyleLbl="parChTrans1D1" presStyleIdx="7" presStyleCnt="10"/>
      <dgm:spPr/>
    </dgm:pt>
    <dgm:pt modelId="{3F668C16-93BC-479F-8384-C9ECF494123F}" type="pres">
      <dgm:prSet presAssocID="{80001D81-98A8-4EA4-B53D-6072B3A6AF84}" presName="topConnNode2" presStyleLbl="node2" presStyleIdx="0" presStyleCnt="0"/>
      <dgm:spPr/>
    </dgm:pt>
    <dgm:pt modelId="{D77F57E1-A518-4BCD-B787-4C22E97246A2}" type="pres">
      <dgm:prSet presAssocID="{80001D81-98A8-4EA4-B53D-6072B3A6AF84}" presName="hierChild4" presStyleCnt="0"/>
      <dgm:spPr/>
    </dgm:pt>
    <dgm:pt modelId="{6367C2E4-2CC2-4DD7-9D21-5125BECEDD2E}" type="pres">
      <dgm:prSet presAssocID="{80001D81-98A8-4EA4-B53D-6072B3A6AF84}" presName="hierChild5" presStyleCnt="0"/>
      <dgm:spPr/>
    </dgm:pt>
    <dgm:pt modelId="{FA9E4EC7-6F83-4C8F-B137-CD4C85A75F82}" type="pres">
      <dgm:prSet presAssocID="{DC1CCB36-54FA-42A4-AAC4-64CD84F3AE60}" presName="Name28" presStyleLbl="parChTrans1D2" presStyleIdx="3" presStyleCnt="4"/>
      <dgm:spPr/>
    </dgm:pt>
    <dgm:pt modelId="{410B5E0F-F1F6-4DC3-B76B-8A9B4B95198B}" type="pres">
      <dgm:prSet presAssocID="{A70BEC03-921B-4FDD-97FC-21F18B2FC679}" presName="hierRoot2" presStyleCnt="0">
        <dgm:presLayoutVars>
          <dgm:hierBranch val="init"/>
        </dgm:presLayoutVars>
      </dgm:prSet>
      <dgm:spPr/>
    </dgm:pt>
    <dgm:pt modelId="{412A367A-AC61-4449-B4A2-E4FD21C9D501}" type="pres">
      <dgm:prSet presAssocID="{A70BEC03-921B-4FDD-97FC-21F18B2FC679}" presName="rootComposite2" presStyleCnt="0"/>
      <dgm:spPr/>
    </dgm:pt>
    <dgm:pt modelId="{0ED414F0-F630-49DA-838F-3A2F32FAD071}" type="pres">
      <dgm:prSet presAssocID="{A70BEC03-921B-4FDD-97FC-21F18B2FC679}" presName="rootText2" presStyleLbl="alignAcc1" presStyleIdx="0" presStyleCnt="0">
        <dgm:presLayoutVars>
          <dgm:chPref val="3"/>
        </dgm:presLayoutVars>
      </dgm:prSet>
      <dgm:spPr/>
    </dgm:pt>
    <dgm:pt modelId="{04E5C526-C0C7-4128-8C14-B20FD0AB2E03}" type="pres">
      <dgm:prSet presAssocID="{A70BEC03-921B-4FDD-97FC-21F18B2FC679}" presName="topArc2" presStyleLbl="parChTrans1D1" presStyleIdx="8" presStyleCnt="10"/>
      <dgm:spPr/>
    </dgm:pt>
    <dgm:pt modelId="{E2181DAC-8014-4304-84EF-3D205F33A008}" type="pres">
      <dgm:prSet presAssocID="{A70BEC03-921B-4FDD-97FC-21F18B2FC679}" presName="bottomArc2" presStyleLbl="parChTrans1D1" presStyleIdx="9" presStyleCnt="10"/>
      <dgm:spPr/>
    </dgm:pt>
    <dgm:pt modelId="{E36A812F-EA54-4622-85C6-0876FCBA9E60}" type="pres">
      <dgm:prSet presAssocID="{A70BEC03-921B-4FDD-97FC-21F18B2FC679}" presName="topConnNode2" presStyleLbl="node2" presStyleIdx="0" presStyleCnt="0"/>
      <dgm:spPr/>
    </dgm:pt>
    <dgm:pt modelId="{CA6F22B2-014A-411E-9D08-85DDB7DBFD2D}" type="pres">
      <dgm:prSet presAssocID="{A70BEC03-921B-4FDD-97FC-21F18B2FC679}" presName="hierChild4" presStyleCnt="0"/>
      <dgm:spPr/>
    </dgm:pt>
    <dgm:pt modelId="{6F5E6C5F-A28B-485A-8A35-FAACB4471C48}" type="pres">
      <dgm:prSet presAssocID="{A70BEC03-921B-4FDD-97FC-21F18B2FC679}" presName="hierChild5" presStyleCnt="0"/>
      <dgm:spPr/>
    </dgm:pt>
    <dgm:pt modelId="{C9AEF731-205B-4530-8789-2863758FAF54}" type="pres">
      <dgm:prSet presAssocID="{61F951DD-5679-4BA6-B8A7-617F46D58266}" presName="hierChild3" presStyleCnt="0"/>
      <dgm:spPr/>
    </dgm:pt>
  </dgm:ptLst>
  <dgm:cxnLst>
    <dgm:cxn modelId="{61FEAF07-D58D-4F4C-812B-74463072BE34}" srcId="{61F951DD-5679-4BA6-B8A7-617F46D58266}" destId="{45222F2C-B9D8-464C-A43D-A59E1F3988E2}" srcOrd="0" destOrd="0" parTransId="{4EE4A60E-C184-4920-8BBD-215615817B14}" sibTransId="{D2027526-DF46-4610-8374-6DF3CC7F3C0A}"/>
    <dgm:cxn modelId="{7E73CC0E-3F41-44D3-B9C3-2C36C017556E}" type="presOf" srcId="{DBBB9B0A-934E-4C2C-A9BE-79ECB96FBB67}" destId="{61532614-A5DA-4027-9977-20A9BE87CFB1}" srcOrd="0" destOrd="0" presId="urn:microsoft.com/office/officeart/2008/layout/HalfCircleOrganizationChart"/>
    <dgm:cxn modelId="{7A217219-F56F-47AA-8D4A-298C8E5E95CF}" srcId="{61F951DD-5679-4BA6-B8A7-617F46D58266}" destId="{80001D81-98A8-4EA4-B53D-6072B3A6AF84}" srcOrd="2" destOrd="0" parTransId="{B50449E2-9506-4BA8-961C-45AE82F18BB0}" sibTransId="{CCFAAA74-A09A-43B8-BB25-83A75D9EE5CA}"/>
    <dgm:cxn modelId="{BFA52727-06C7-4499-8589-E19D224F26F5}" type="presOf" srcId="{DC1CCB36-54FA-42A4-AAC4-64CD84F3AE60}" destId="{FA9E4EC7-6F83-4C8F-B137-CD4C85A75F82}" srcOrd="0" destOrd="0" presId="urn:microsoft.com/office/officeart/2008/layout/HalfCircleOrganizationChart"/>
    <dgm:cxn modelId="{9CFBB12D-6E65-4858-B207-133F82A04D8E}" type="presOf" srcId="{80001D81-98A8-4EA4-B53D-6072B3A6AF84}" destId="{3B832BC4-4EE2-4256-A750-E5C0E00ED628}" srcOrd="0" destOrd="0" presId="urn:microsoft.com/office/officeart/2008/layout/HalfCircleOrganizationChart"/>
    <dgm:cxn modelId="{B0828833-6BD0-4B42-BCE8-E1AFEECBAC1E}" type="presOf" srcId="{893CB053-A05E-4091-8A09-B075DA566E46}" destId="{A96D2954-19E5-411C-B123-504729BA982E}" srcOrd="1" destOrd="0" presId="urn:microsoft.com/office/officeart/2008/layout/HalfCircleOrganizationChart"/>
    <dgm:cxn modelId="{0305FF4F-4254-4C33-A29A-E55857464DA7}" type="presOf" srcId="{635B3FF0-CD39-45DA-988D-0999C96C09D9}" destId="{B24CFC74-6A16-48B9-9C4F-798A265C74D6}" srcOrd="0" destOrd="0" presId="urn:microsoft.com/office/officeart/2008/layout/HalfCircleOrganizationChart"/>
    <dgm:cxn modelId="{48D2C96B-A118-48F3-B9E1-7875E9C36F37}" type="presOf" srcId="{45222F2C-B9D8-464C-A43D-A59E1F3988E2}" destId="{09B253CB-E0DA-4E5E-80C6-A717533662E9}" srcOrd="1" destOrd="0" presId="urn:microsoft.com/office/officeart/2008/layout/HalfCircleOrganizationChart"/>
    <dgm:cxn modelId="{63391781-9D25-4A10-8DA8-27816B5D485C}" type="presOf" srcId="{45222F2C-B9D8-464C-A43D-A59E1F3988E2}" destId="{734B584B-D700-45F6-9FD3-36ED009A6B5A}" srcOrd="0" destOrd="0" presId="urn:microsoft.com/office/officeart/2008/layout/HalfCircleOrganizationChart"/>
    <dgm:cxn modelId="{00496385-8EA5-4DC1-BD33-2244084EFDBD}" type="presOf" srcId="{61F951DD-5679-4BA6-B8A7-617F46D58266}" destId="{1498A042-E7C3-4C7B-B048-4312E70553DE}" srcOrd="1" destOrd="0" presId="urn:microsoft.com/office/officeart/2008/layout/HalfCircleOrganizationChart"/>
    <dgm:cxn modelId="{CE0CE796-5BF2-4231-85E1-99B27B54CDF4}" type="presOf" srcId="{B50449E2-9506-4BA8-961C-45AE82F18BB0}" destId="{75A79535-3068-4014-82E0-DE3E540657DC}" srcOrd="0" destOrd="0" presId="urn:microsoft.com/office/officeart/2008/layout/HalfCircleOrganizationChart"/>
    <dgm:cxn modelId="{4287F59A-23D4-4D92-8232-74B56DA96AF2}" srcId="{635B3FF0-CD39-45DA-988D-0999C96C09D9}" destId="{61F951DD-5679-4BA6-B8A7-617F46D58266}" srcOrd="0" destOrd="0" parTransId="{590E8FE0-7592-4193-904F-C3687C3EA4B1}" sibTransId="{221197D8-8117-4EFD-9CE7-3A0500964003}"/>
    <dgm:cxn modelId="{4EA9AEA4-5D21-4FDB-AE8E-4B3CBED6A840}" type="presOf" srcId="{A70BEC03-921B-4FDD-97FC-21F18B2FC679}" destId="{E36A812F-EA54-4622-85C6-0876FCBA9E60}" srcOrd="1" destOrd="0" presId="urn:microsoft.com/office/officeart/2008/layout/HalfCircleOrganizationChart"/>
    <dgm:cxn modelId="{832F19AB-B5E9-4D48-BE7F-3A4A89C418DF}" type="presOf" srcId="{61F951DD-5679-4BA6-B8A7-617F46D58266}" destId="{27EE76EF-6BBB-400D-A3F6-39D839116383}" srcOrd="0" destOrd="0" presId="urn:microsoft.com/office/officeart/2008/layout/HalfCircleOrganizationChart"/>
    <dgm:cxn modelId="{2C67B8AF-8C3E-408D-9654-3F4617A02C9B}" srcId="{61F951DD-5679-4BA6-B8A7-617F46D58266}" destId="{A70BEC03-921B-4FDD-97FC-21F18B2FC679}" srcOrd="3" destOrd="0" parTransId="{DC1CCB36-54FA-42A4-AAC4-64CD84F3AE60}" sibTransId="{05901EBF-EE04-43D5-8E9B-561C18BB09BC}"/>
    <dgm:cxn modelId="{DFD6F0B0-132D-46E4-9329-067666B756A1}" type="presOf" srcId="{A70BEC03-921B-4FDD-97FC-21F18B2FC679}" destId="{0ED414F0-F630-49DA-838F-3A2F32FAD071}" srcOrd="0" destOrd="0" presId="urn:microsoft.com/office/officeart/2008/layout/HalfCircleOrganizationChart"/>
    <dgm:cxn modelId="{5A0A94C9-B7FF-412F-BCFB-AA1B2B3011FF}" type="presOf" srcId="{893CB053-A05E-4091-8A09-B075DA566E46}" destId="{FC677A00-F912-43C6-9F8B-BAD4CBD1C852}" srcOrd="0" destOrd="0" presId="urn:microsoft.com/office/officeart/2008/layout/HalfCircleOrganizationChart"/>
    <dgm:cxn modelId="{CEE0FEE3-4BE4-425E-8840-502B3B555FBE}" type="presOf" srcId="{4EE4A60E-C184-4920-8BBD-215615817B14}" destId="{EA746986-FD69-447A-86AA-4248D0CC541D}" srcOrd="0" destOrd="0" presId="urn:microsoft.com/office/officeart/2008/layout/HalfCircleOrganizationChart"/>
    <dgm:cxn modelId="{D57E4DEB-4D16-4CD0-8F6B-62B36640E3FB}" srcId="{61F951DD-5679-4BA6-B8A7-617F46D58266}" destId="{893CB053-A05E-4091-8A09-B075DA566E46}" srcOrd="1" destOrd="0" parTransId="{DBBB9B0A-934E-4C2C-A9BE-79ECB96FBB67}" sibTransId="{36E5F1F0-90E3-4489-8425-577CC6AC0B95}"/>
    <dgm:cxn modelId="{967632FA-8022-4A04-8CF8-2EAE34D5F298}" type="presOf" srcId="{80001D81-98A8-4EA4-B53D-6072B3A6AF84}" destId="{3F668C16-93BC-479F-8384-C9ECF494123F}" srcOrd="1" destOrd="0" presId="urn:microsoft.com/office/officeart/2008/layout/HalfCircleOrganizationChart"/>
    <dgm:cxn modelId="{98BD8764-33BC-4521-8E78-CBA76A921CC6}" type="presParOf" srcId="{B24CFC74-6A16-48B9-9C4F-798A265C74D6}" destId="{271AB1E5-237E-465A-8E1B-F23D0354A4A1}" srcOrd="0" destOrd="0" presId="urn:microsoft.com/office/officeart/2008/layout/HalfCircleOrganizationChart"/>
    <dgm:cxn modelId="{329DC31B-6B69-4C87-937E-37CF190C1AAE}" type="presParOf" srcId="{271AB1E5-237E-465A-8E1B-F23D0354A4A1}" destId="{94903153-C3CF-465B-9BF6-91CA1BB26F02}" srcOrd="0" destOrd="0" presId="urn:microsoft.com/office/officeart/2008/layout/HalfCircleOrganizationChart"/>
    <dgm:cxn modelId="{729D8A87-E177-4E99-AF8D-6A5FECBE3DE1}" type="presParOf" srcId="{94903153-C3CF-465B-9BF6-91CA1BB26F02}" destId="{27EE76EF-6BBB-400D-A3F6-39D839116383}" srcOrd="0" destOrd="0" presId="urn:microsoft.com/office/officeart/2008/layout/HalfCircleOrganizationChart"/>
    <dgm:cxn modelId="{35CBA089-94BD-403B-87C2-22EFE813A180}" type="presParOf" srcId="{94903153-C3CF-465B-9BF6-91CA1BB26F02}" destId="{71DB086D-C47F-4AE2-BEBB-F8F15CE5D292}" srcOrd="1" destOrd="0" presId="urn:microsoft.com/office/officeart/2008/layout/HalfCircleOrganizationChart"/>
    <dgm:cxn modelId="{99062ACA-02E3-42EF-8793-EB58A149AD81}" type="presParOf" srcId="{94903153-C3CF-465B-9BF6-91CA1BB26F02}" destId="{5FBDE077-05A3-4AD0-A6C1-305E6A546B27}" srcOrd="2" destOrd="0" presId="urn:microsoft.com/office/officeart/2008/layout/HalfCircleOrganizationChart"/>
    <dgm:cxn modelId="{23FF5570-A084-4FAB-B1B9-1F98BDB89AD5}" type="presParOf" srcId="{94903153-C3CF-465B-9BF6-91CA1BB26F02}" destId="{1498A042-E7C3-4C7B-B048-4312E70553DE}" srcOrd="3" destOrd="0" presId="urn:microsoft.com/office/officeart/2008/layout/HalfCircleOrganizationChart"/>
    <dgm:cxn modelId="{71C07E09-D19F-46D2-BDFD-B36AE05884DB}" type="presParOf" srcId="{271AB1E5-237E-465A-8E1B-F23D0354A4A1}" destId="{5F6B0B08-1AA1-440C-ADAB-58D2EF62A964}" srcOrd="1" destOrd="0" presId="urn:microsoft.com/office/officeart/2008/layout/HalfCircleOrganizationChart"/>
    <dgm:cxn modelId="{3E313CC2-6394-46D0-82BC-20F83EDAB46D}" type="presParOf" srcId="{5F6B0B08-1AA1-440C-ADAB-58D2EF62A964}" destId="{EA746986-FD69-447A-86AA-4248D0CC541D}" srcOrd="0" destOrd="0" presId="urn:microsoft.com/office/officeart/2008/layout/HalfCircleOrganizationChart"/>
    <dgm:cxn modelId="{70E646C9-9AF5-4209-8487-2A6E4B2A7772}" type="presParOf" srcId="{5F6B0B08-1AA1-440C-ADAB-58D2EF62A964}" destId="{C6EA0E9B-C724-4F44-8497-2B3C59927FB5}" srcOrd="1" destOrd="0" presId="urn:microsoft.com/office/officeart/2008/layout/HalfCircleOrganizationChart"/>
    <dgm:cxn modelId="{127554C5-0359-4236-8D53-7093D972DD1C}" type="presParOf" srcId="{C6EA0E9B-C724-4F44-8497-2B3C59927FB5}" destId="{7D380A1E-7A6D-4E9F-A892-4802C9A5AACD}" srcOrd="0" destOrd="0" presId="urn:microsoft.com/office/officeart/2008/layout/HalfCircleOrganizationChart"/>
    <dgm:cxn modelId="{62590251-1586-4E66-A52E-06761E0B306A}" type="presParOf" srcId="{7D380A1E-7A6D-4E9F-A892-4802C9A5AACD}" destId="{734B584B-D700-45F6-9FD3-36ED009A6B5A}" srcOrd="0" destOrd="0" presId="urn:microsoft.com/office/officeart/2008/layout/HalfCircleOrganizationChart"/>
    <dgm:cxn modelId="{6E9293B6-CA3A-4748-9553-90FFA7E038B0}" type="presParOf" srcId="{7D380A1E-7A6D-4E9F-A892-4802C9A5AACD}" destId="{366A8B9F-B126-4E92-8F86-179261E38A56}" srcOrd="1" destOrd="0" presId="urn:microsoft.com/office/officeart/2008/layout/HalfCircleOrganizationChart"/>
    <dgm:cxn modelId="{C9EA6924-D31F-4FCF-B3F5-AD63EA9C1DA0}" type="presParOf" srcId="{7D380A1E-7A6D-4E9F-A892-4802C9A5AACD}" destId="{5E8AC1CF-97F7-4263-9550-E1EF6A1F1962}" srcOrd="2" destOrd="0" presId="urn:microsoft.com/office/officeart/2008/layout/HalfCircleOrganizationChart"/>
    <dgm:cxn modelId="{51B4D53B-994E-44C2-893A-8E50B3E08289}" type="presParOf" srcId="{7D380A1E-7A6D-4E9F-A892-4802C9A5AACD}" destId="{09B253CB-E0DA-4E5E-80C6-A717533662E9}" srcOrd="3" destOrd="0" presId="urn:microsoft.com/office/officeart/2008/layout/HalfCircleOrganizationChart"/>
    <dgm:cxn modelId="{2C291636-6967-4A68-A42F-4E1111ED3ADA}" type="presParOf" srcId="{C6EA0E9B-C724-4F44-8497-2B3C59927FB5}" destId="{3D12B6DE-72EA-49A4-94F8-30D3783694F6}" srcOrd="1" destOrd="0" presId="urn:microsoft.com/office/officeart/2008/layout/HalfCircleOrganizationChart"/>
    <dgm:cxn modelId="{26BC585D-B758-4726-8102-371A0CAEBF3F}" type="presParOf" srcId="{C6EA0E9B-C724-4F44-8497-2B3C59927FB5}" destId="{73E6F004-8E11-42F6-9717-BB63317439A9}" srcOrd="2" destOrd="0" presId="urn:microsoft.com/office/officeart/2008/layout/HalfCircleOrganizationChart"/>
    <dgm:cxn modelId="{6E355877-3476-4478-8DA5-4C56E75E2F26}" type="presParOf" srcId="{5F6B0B08-1AA1-440C-ADAB-58D2EF62A964}" destId="{61532614-A5DA-4027-9977-20A9BE87CFB1}" srcOrd="2" destOrd="0" presId="urn:microsoft.com/office/officeart/2008/layout/HalfCircleOrganizationChart"/>
    <dgm:cxn modelId="{C3ED3E24-E871-4A24-923E-BC7D70937158}" type="presParOf" srcId="{5F6B0B08-1AA1-440C-ADAB-58D2EF62A964}" destId="{924CFDAC-E992-4BE9-ACFD-FD3C6A75D96B}" srcOrd="3" destOrd="0" presId="urn:microsoft.com/office/officeart/2008/layout/HalfCircleOrganizationChart"/>
    <dgm:cxn modelId="{AE0A3B17-C063-4A06-9688-8ED23F7A6785}" type="presParOf" srcId="{924CFDAC-E992-4BE9-ACFD-FD3C6A75D96B}" destId="{C67894FF-D67D-422B-8517-B4C3036DBEAA}" srcOrd="0" destOrd="0" presId="urn:microsoft.com/office/officeart/2008/layout/HalfCircleOrganizationChart"/>
    <dgm:cxn modelId="{91C1F3A0-4E8A-4226-A59C-A6A39DC62D77}" type="presParOf" srcId="{C67894FF-D67D-422B-8517-B4C3036DBEAA}" destId="{FC677A00-F912-43C6-9F8B-BAD4CBD1C852}" srcOrd="0" destOrd="0" presId="urn:microsoft.com/office/officeart/2008/layout/HalfCircleOrganizationChart"/>
    <dgm:cxn modelId="{03CB1A2E-728A-4A37-8C11-8498E8909473}" type="presParOf" srcId="{C67894FF-D67D-422B-8517-B4C3036DBEAA}" destId="{C4BB1442-9796-4205-9212-00E27A05438F}" srcOrd="1" destOrd="0" presId="urn:microsoft.com/office/officeart/2008/layout/HalfCircleOrganizationChart"/>
    <dgm:cxn modelId="{1FE9F940-696B-45E3-8A39-5DA520CA587D}" type="presParOf" srcId="{C67894FF-D67D-422B-8517-B4C3036DBEAA}" destId="{2D1834FC-1DD5-487A-AE2E-311721A1B88D}" srcOrd="2" destOrd="0" presId="urn:microsoft.com/office/officeart/2008/layout/HalfCircleOrganizationChart"/>
    <dgm:cxn modelId="{DE73323F-350E-49CA-AB26-990A260DF37D}" type="presParOf" srcId="{C67894FF-D67D-422B-8517-B4C3036DBEAA}" destId="{A96D2954-19E5-411C-B123-504729BA982E}" srcOrd="3" destOrd="0" presId="urn:microsoft.com/office/officeart/2008/layout/HalfCircleOrganizationChart"/>
    <dgm:cxn modelId="{9DF09242-5622-4734-ABD3-D2D36E2B23DA}" type="presParOf" srcId="{924CFDAC-E992-4BE9-ACFD-FD3C6A75D96B}" destId="{DFEA63D3-7B1E-4639-B702-09DE7856B540}" srcOrd="1" destOrd="0" presId="urn:microsoft.com/office/officeart/2008/layout/HalfCircleOrganizationChart"/>
    <dgm:cxn modelId="{E24ED23A-6342-4797-B492-EED0328ADC6F}" type="presParOf" srcId="{924CFDAC-E992-4BE9-ACFD-FD3C6A75D96B}" destId="{1823C2C1-335C-4769-9AAD-F3209D239477}" srcOrd="2" destOrd="0" presId="urn:microsoft.com/office/officeart/2008/layout/HalfCircleOrganizationChart"/>
    <dgm:cxn modelId="{D217BD79-E794-4673-B0E8-6F46AF3D3537}" type="presParOf" srcId="{5F6B0B08-1AA1-440C-ADAB-58D2EF62A964}" destId="{75A79535-3068-4014-82E0-DE3E540657DC}" srcOrd="4" destOrd="0" presId="urn:microsoft.com/office/officeart/2008/layout/HalfCircleOrganizationChart"/>
    <dgm:cxn modelId="{0764D360-9E7C-4D37-A1FE-BE35D241A2CE}" type="presParOf" srcId="{5F6B0B08-1AA1-440C-ADAB-58D2EF62A964}" destId="{74AD1D70-C06E-499C-BEA5-B9A999CD1FF5}" srcOrd="5" destOrd="0" presId="urn:microsoft.com/office/officeart/2008/layout/HalfCircleOrganizationChart"/>
    <dgm:cxn modelId="{356243C5-5A3A-4137-B4C9-9E18C41B7B5C}" type="presParOf" srcId="{74AD1D70-C06E-499C-BEA5-B9A999CD1FF5}" destId="{099A3D29-3E14-4564-AAE0-9608618DBBAC}" srcOrd="0" destOrd="0" presId="urn:microsoft.com/office/officeart/2008/layout/HalfCircleOrganizationChart"/>
    <dgm:cxn modelId="{A078E5E5-A692-4516-9E9D-2F0696A3D9A0}" type="presParOf" srcId="{099A3D29-3E14-4564-AAE0-9608618DBBAC}" destId="{3B832BC4-4EE2-4256-A750-E5C0E00ED628}" srcOrd="0" destOrd="0" presId="urn:microsoft.com/office/officeart/2008/layout/HalfCircleOrganizationChart"/>
    <dgm:cxn modelId="{22B03E21-DD9B-49EB-B3DA-0D5882D62573}" type="presParOf" srcId="{099A3D29-3E14-4564-AAE0-9608618DBBAC}" destId="{5AB3E575-E5E4-49D7-896E-1B31894C78FD}" srcOrd="1" destOrd="0" presId="urn:microsoft.com/office/officeart/2008/layout/HalfCircleOrganizationChart"/>
    <dgm:cxn modelId="{2F12247E-B6AF-41E6-B875-4452892A0140}" type="presParOf" srcId="{099A3D29-3E14-4564-AAE0-9608618DBBAC}" destId="{794DFF4B-3DB4-40E2-8157-B0F45A4EA6F7}" srcOrd="2" destOrd="0" presId="urn:microsoft.com/office/officeart/2008/layout/HalfCircleOrganizationChart"/>
    <dgm:cxn modelId="{896D3B95-E312-4255-9026-02977586ED30}" type="presParOf" srcId="{099A3D29-3E14-4564-AAE0-9608618DBBAC}" destId="{3F668C16-93BC-479F-8384-C9ECF494123F}" srcOrd="3" destOrd="0" presId="urn:microsoft.com/office/officeart/2008/layout/HalfCircleOrganizationChart"/>
    <dgm:cxn modelId="{30452AFB-F7C2-4EB4-856D-2DB4E3E03F41}" type="presParOf" srcId="{74AD1D70-C06E-499C-BEA5-B9A999CD1FF5}" destId="{D77F57E1-A518-4BCD-B787-4C22E97246A2}" srcOrd="1" destOrd="0" presId="urn:microsoft.com/office/officeart/2008/layout/HalfCircleOrganizationChart"/>
    <dgm:cxn modelId="{DC7E304A-F5E6-4A7A-A0A9-629E9D97AA8C}" type="presParOf" srcId="{74AD1D70-C06E-499C-BEA5-B9A999CD1FF5}" destId="{6367C2E4-2CC2-4DD7-9D21-5125BECEDD2E}" srcOrd="2" destOrd="0" presId="urn:microsoft.com/office/officeart/2008/layout/HalfCircleOrganizationChart"/>
    <dgm:cxn modelId="{45D649B5-5417-41ED-983D-E44139945AD1}" type="presParOf" srcId="{5F6B0B08-1AA1-440C-ADAB-58D2EF62A964}" destId="{FA9E4EC7-6F83-4C8F-B137-CD4C85A75F82}" srcOrd="6" destOrd="0" presId="urn:microsoft.com/office/officeart/2008/layout/HalfCircleOrganizationChart"/>
    <dgm:cxn modelId="{C6593E8E-8082-4C4E-8F46-BAC18CEB14F0}" type="presParOf" srcId="{5F6B0B08-1AA1-440C-ADAB-58D2EF62A964}" destId="{410B5E0F-F1F6-4DC3-B76B-8A9B4B95198B}" srcOrd="7" destOrd="0" presId="urn:microsoft.com/office/officeart/2008/layout/HalfCircleOrganizationChart"/>
    <dgm:cxn modelId="{5601BA15-4CC0-4B88-A99E-B3337BDA2C22}" type="presParOf" srcId="{410B5E0F-F1F6-4DC3-B76B-8A9B4B95198B}" destId="{412A367A-AC61-4449-B4A2-E4FD21C9D501}" srcOrd="0" destOrd="0" presId="urn:microsoft.com/office/officeart/2008/layout/HalfCircleOrganizationChart"/>
    <dgm:cxn modelId="{AB94001F-F337-4D24-A681-213EAD9F6B8C}" type="presParOf" srcId="{412A367A-AC61-4449-B4A2-E4FD21C9D501}" destId="{0ED414F0-F630-49DA-838F-3A2F32FAD071}" srcOrd="0" destOrd="0" presId="urn:microsoft.com/office/officeart/2008/layout/HalfCircleOrganizationChart"/>
    <dgm:cxn modelId="{41216960-E3FE-497B-95F8-4954BD13384F}" type="presParOf" srcId="{412A367A-AC61-4449-B4A2-E4FD21C9D501}" destId="{04E5C526-C0C7-4128-8C14-B20FD0AB2E03}" srcOrd="1" destOrd="0" presId="urn:microsoft.com/office/officeart/2008/layout/HalfCircleOrganizationChart"/>
    <dgm:cxn modelId="{D2807B15-3C0D-4C1D-910B-7BAF8891BD4C}" type="presParOf" srcId="{412A367A-AC61-4449-B4A2-E4FD21C9D501}" destId="{E2181DAC-8014-4304-84EF-3D205F33A008}" srcOrd="2" destOrd="0" presId="urn:microsoft.com/office/officeart/2008/layout/HalfCircleOrganizationChart"/>
    <dgm:cxn modelId="{9A80B2D8-396E-46E5-A261-856087F55349}" type="presParOf" srcId="{412A367A-AC61-4449-B4A2-E4FD21C9D501}" destId="{E36A812F-EA54-4622-85C6-0876FCBA9E60}" srcOrd="3" destOrd="0" presId="urn:microsoft.com/office/officeart/2008/layout/HalfCircleOrganizationChart"/>
    <dgm:cxn modelId="{4C77688D-AC94-44A7-8D67-F02EF417BC39}" type="presParOf" srcId="{410B5E0F-F1F6-4DC3-B76B-8A9B4B95198B}" destId="{CA6F22B2-014A-411E-9D08-85DDB7DBFD2D}" srcOrd="1" destOrd="0" presId="urn:microsoft.com/office/officeart/2008/layout/HalfCircleOrganizationChart"/>
    <dgm:cxn modelId="{6109E35C-D670-4E76-B749-2FF29D8AE64F}" type="presParOf" srcId="{410B5E0F-F1F6-4DC3-B76B-8A9B4B95198B}" destId="{6F5E6C5F-A28B-485A-8A35-FAACB4471C48}" srcOrd="2" destOrd="0" presId="urn:microsoft.com/office/officeart/2008/layout/HalfCircleOrganizationChart"/>
    <dgm:cxn modelId="{7CDB8145-544E-40DC-BEE8-97EA6AED3D67}" type="presParOf" srcId="{271AB1E5-237E-465A-8E1B-F23D0354A4A1}" destId="{C9AEF731-205B-4530-8789-2863758FAF54}"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009F7-7022-49B9-844B-F9119F6BDF2C}">
      <dsp:nvSpPr>
        <dsp:cNvPr id="0" name=""/>
        <dsp:cNvSpPr/>
      </dsp:nvSpPr>
      <dsp:spPr>
        <a:xfrm>
          <a:off x="0" y="376752"/>
          <a:ext cx="1688752" cy="6755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Georgia" panose="02040502050405020303" pitchFamily="18" charset="0"/>
            </a:rPr>
            <a:t>Monitoring</a:t>
          </a:r>
        </a:p>
      </dsp:txBody>
      <dsp:txXfrm>
        <a:off x="0" y="376752"/>
        <a:ext cx="1688752" cy="675501"/>
      </dsp:txXfrm>
    </dsp:sp>
    <dsp:sp modelId="{78C8A959-7601-454F-B98F-C0B1097C83DD}">
      <dsp:nvSpPr>
        <dsp:cNvPr id="0" name=""/>
        <dsp:cNvSpPr/>
      </dsp:nvSpPr>
      <dsp:spPr>
        <a:xfrm>
          <a:off x="2808" y="1043621"/>
          <a:ext cx="1688752"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100000"/>
            </a:lnSpc>
            <a:spcBef>
              <a:spcPct val="0"/>
            </a:spcBef>
            <a:spcAft>
              <a:spcPct val="15000"/>
            </a:spcAft>
            <a:buChar char="•"/>
          </a:pPr>
          <a:r>
            <a:rPr lang="en-US" sz="1200" kern="1200" dirty="0">
              <a:latin typeface="Georgia" panose="02040502050405020303" pitchFamily="18" charset="0"/>
            </a:rPr>
            <a:t>Billing functions for professional, hospital, and home care services are regularly monitored by applicable departments;</a:t>
          </a:r>
        </a:p>
      </dsp:txBody>
      <dsp:txXfrm>
        <a:off x="2808" y="1043621"/>
        <a:ext cx="1688752" cy="2854800"/>
      </dsp:txXfrm>
    </dsp:sp>
    <dsp:sp modelId="{F196F4E1-4315-4455-95DD-E57E49D7E6AE}">
      <dsp:nvSpPr>
        <dsp:cNvPr id="0" name=""/>
        <dsp:cNvSpPr/>
      </dsp:nvSpPr>
      <dsp:spPr>
        <a:xfrm>
          <a:off x="1927986" y="368119"/>
          <a:ext cx="1688752" cy="6755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Georgia" panose="02040502050405020303" pitchFamily="18" charset="0"/>
            </a:rPr>
            <a:t>National and Local Coverage Determinations</a:t>
          </a:r>
        </a:p>
      </dsp:txBody>
      <dsp:txXfrm>
        <a:off x="1927986" y="368119"/>
        <a:ext cx="1688752" cy="675501"/>
      </dsp:txXfrm>
    </dsp:sp>
    <dsp:sp modelId="{42D07BBA-96C9-4AE8-AFB9-FB96124915A2}">
      <dsp:nvSpPr>
        <dsp:cNvPr id="0" name=""/>
        <dsp:cNvSpPr/>
      </dsp:nvSpPr>
      <dsp:spPr>
        <a:xfrm>
          <a:off x="1927986" y="1043621"/>
          <a:ext cx="1688752"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100000"/>
            </a:lnSpc>
            <a:spcBef>
              <a:spcPct val="0"/>
            </a:spcBef>
            <a:spcAft>
              <a:spcPct val="15000"/>
            </a:spcAft>
            <a:buChar char="•"/>
          </a:pPr>
          <a:r>
            <a:rPr lang="en-US" sz="1200" kern="1200" dirty="0">
              <a:latin typeface="Georgia" panose="02040502050405020303" pitchFamily="18" charset="0"/>
            </a:rPr>
            <a:t>National and Local Coverage Determinations identify Medicare’s payment and coverage criteria for certain tests and procedures.  Many of these National and Local Coverage Determinations are ‘built’ in EPIC and generate prompts when entering a test or procedure;</a:t>
          </a:r>
        </a:p>
      </dsp:txBody>
      <dsp:txXfrm>
        <a:off x="1927986" y="1043621"/>
        <a:ext cx="1688752" cy="2854800"/>
      </dsp:txXfrm>
    </dsp:sp>
    <dsp:sp modelId="{987BFBF6-0387-4896-AE67-0F489B6CB02F}">
      <dsp:nvSpPr>
        <dsp:cNvPr id="0" name=""/>
        <dsp:cNvSpPr/>
      </dsp:nvSpPr>
      <dsp:spPr>
        <a:xfrm>
          <a:off x="3853165" y="368119"/>
          <a:ext cx="1688752" cy="6755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Georgia" panose="02040502050405020303" pitchFamily="18" charset="0"/>
            </a:rPr>
            <a:t>Audits</a:t>
          </a:r>
        </a:p>
      </dsp:txBody>
      <dsp:txXfrm>
        <a:off x="3853165" y="368119"/>
        <a:ext cx="1688752" cy="675501"/>
      </dsp:txXfrm>
    </dsp:sp>
    <dsp:sp modelId="{9AF0F338-17CA-4987-A0C6-A3D8DDFC7F0C}">
      <dsp:nvSpPr>
        <dsp:cNvPr id="0" name=""/>
        <dsp:cNvSpPr/>
      </dsp:nvSpPr>
      <dsp:spPr>
        <a:xfrm>
          <a:off x="3853165" y="1043621"/>
          <a:ext cx="1688752"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100000"/>
            </a:lnSpc>
            <a:spcBef>
              <a:spcPct val="0"/>
            </a:spcBef>
            <a:spcAft>
              <a:spcPct val="15000"/>
            </a:spcAft>
            <a:buChar char="•"/>
          </a:pPr>
          <a:r>
            <a:rPr lang="en-US" sz="1200" kern="1200" dirty="0">
              <a:latin typeface="Georgia" panose="02040502050405020303" pitchFamily="18" charset="0"/>
            </a:rPr>
            <a:t>Audits are performed by Internal Audit, Compliance &amp; Integrity, and external contractors.</a:t>
          </a:r>
        </a:p>
      </dsp:txBody>
      <dsp:txXfrm>
        <a:off x="3853165" y="1043621"/>
        <a:ext cx="1688752" cy="2854800"/>
      </dsp:txXfrm>
    </dsp:sp>
    <dsp:sp modelId="{8FC10F46-3E8E-4550-A2E6-85034ADC5A74}">
      <dsp:nvSpPr>
        <dsp:cNvPr id="0" name=""/>
        <dsp:cNvSpPr/>
      </dsp:nvSpPr>
      <dsp:spPr>
        <a:xfrm>
          <a:off x="5778343" y="368119"/>
          <a:ext cx="1688752" cy="6755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Georgia" panose="02040502050405020303" pitchFamily="18" charset="0"/>
            </a:rPr>
            <a:t>Reporting</a:t>
          </a:r>
        </a:p>
      </dsp:txBody>
      <dsp:txXfrm>
        <a:off x="5778343" y="368119"/>
        <a:ext cx="1688752" cy="675501"/>
      </dsp:txXfrm>
    </dsp:sp>
    <dsp:sp modelId="{CC960F57-F72C-4C62-BFEF-276BEB99026D}">
      <dsp:nvSpPr>
        <dsp:cNvPr id="0" name=""/>
        <dsp:cNvSpPr/>
      </dsp:nvSpPr>
      <dsp:spPr>
        <a:xfrm>
          <a:off x="5778343" y="1043621"/>
          <a:ext cx="1688752"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100000"/>
            </a:lnSpc>
            <a:spcBef>
              <a:spcPct val="0"/>
            </a:spcBef>
            <a:spcAft>
              <a:spcPct val="15000"/>
            </a:spcAft>
            <a:buChar char="•"/>
          </a:pPr>
          <a:r>
            <a:rPr lang="en-US" sz="1200" kern="1200" dirty="0">
              <a:latin typeface="Georgia" panose="02040502050405020303" pitchFamily="18" charset="0"/>
            </a:rPr>
            <a:t>Team members are required to report any suspected concern with billing activities which may result in overpayment.  Reports can be made using any of the available reporting methods.</a:t>
          </a:r>
        </a:p>
      </dsp:txBody>
      <dsp:txXfrm>
        <a:off x="5778343" y="1043621"/>
        <a:ext cx="1688752"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C57DC-38E9-4665-98D1-066B9389D0DB}">
      <dsp:nvSpPr>
        <dsp:cNvPr id="0" name=""/>
        <dsp:cNvSpPr/>
      </dsp:nvSpPr>
      <dsp:spPr>
        <a:xfrm>
          <a:off x="1811302" y="1236139"/>
          <a:ext cx="2342505" cy="2324201"/>
        </a:xfrm>
        <a:prstGeom prst="ellipse">
          <a:avLst/>
        </a:prstGeom>
        <a:solidFill>
          <a:schemeClr val="accent3">
            <a:lumMod val="60000"/>
            <a:lumOff val="4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pPr>
          <a:r>
            <a:rPr lang="en-US" sz="2800" b="1" kern="1200" dirty="0">
              <a:latin typeface="Arial" panose="020B0604020202020204" pitchFamily="34" charset="0"/>
              <a:ea typeface="+mn-ea"/>
              <a:cs typeface="Arial" panose="020B0604020202020204" pitchFamily="34" charset="0"/>
            </a:rPr>
            <a:t>Code    of Conduct</a:t>
          </a:r>
        </a:p>
      </dsp:txBody>
      <dsp:txXfrm>
        <a:off x="2154354" y="1576510"/>
        <a:ext cx="1656401" cy="1643459"/>
      </dsp:txXfrm>
    </dsp:sp>
    <dsp:sp modelId="{1FA2D0E5-062B-4306-8E7D-95C18A973A5C}">
      <dsp:nvSpPr>
        <dsp:cNvPr id="0" name=""/>
        <dsp:cNvSpPr/>
      </dsp:nvSpPr>
      <dsp:spPr>
        <a:xfrm>
          <a:off x="2299862" y="0"/>
          <a:ext cx="1330273" cy="1330273"/>
        </a:xfrm>
        <a:prstGeom prst="ellipse">
          <a:avLst/>
        </a:prstGeom>
        <a:solidFill>
          <a:schemeClr val="bg1">
            <a:lumMod val="65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ct val="35000"/>
            </a:spcAft>
            <a:buNone/>
          </a:pPr>
          <a:r>
            <a:rPr lang="en-US" sz="900" b="1" kern="1200" dirty="0">
              <a:latin typeface="+mj-lt"/>
              <a:ea typeface="+mn-ea"/>
              <a:cs typeface="Arial" panose="020B0604020202020204" pitchFamily="34" charset="0"/>
            </a:rPr>
            <a:t>Guide which supports day-to-day decision making with KD's standards of professional conduct</a:t>
          </a:r>
        </a:p>
      </dsp:txBody>
      <dsp:txXfrm>
        <a:off x="2494676" y="194814"/>
        <a:ext cx="940645" cy="940645"/>
      </dsp:txXfrm>
    </dsp:sp>
    <dsp:sp modelId="{6A761A52-DD5C-4E1D-8E5A-16C3119C68D8}">
      <dsp:nvSpPr>
        <dsp:cNvPr id="0" name=""/>
        <dsp:cNvSpPr/>
      </dsp:nvSpPr>
      <dsp:spPr>
        <a:xfrm>
          <a:off x="4112542" y="1733103"/>
          <a:ext cx="1330273" cy="1330273"/>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ct val="35000"/>
            </a:spcAft>
            <a:buNone/>
          </a:pPr>
          <a:r>
            <a:rPr lang="en-US" sz="900" b="1" kern="1200" dirty="0">
              <a:latin typeface="Arial" panose="020B0604020202020204" pitchFamily="34" charset="0"/>
              <a:ea typeface="+mn-ea"/>
              <a:cs typeface="Arial" panose="020B0604020202020204" pitchFamily="34" charset="0"/>
            </a:rPr>
            <a:t>Essential element of KD’s Compliance &amp; Integrity Program</a:t>
          </a:r>
        </a:p>
      </dsp:txBody>
      <dsp:txXfrm>
        <a:off x="4307356" y="1927917"/>
        <a:ext cx="940645" cy="940645"/>
      </dsp:txXfrm>
    </dsp:sp>
    <dsp:sp modelId="{0D5301BA-F510-43F4-95AC-DE4089D11544}">
      <dsp:nvSpPr>
        <dsp:cNvPr id="0" name=""/>
        <dsp:cNvSpPr/>
      </dsp:nvSpPr>
      <dsp:spPr>
        <a:xfrm>
          <a:off x="2325742" y="3466206"/>
          <a:ext cx="1330273" cy="1330273"/>
        </a:xfrm>
        <a:prstGeom prst="ellipse">
          <a:avLst/>
        </a:prstGeom>
        <a:solidFill>
          <a:schemeClr val="tx1">
            <a:lumMod val="60000"/>
            <a:lumOff val="4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ct val="35000"/>
            </a:spcAft>
            <a:buNone/>
          </a:pPr>
          <a:r>
            <a:rPr lang="en-US" sz="900" b="1" kern="1200" dirty="0">
              <a:latin typeface="Arial" panose="020B0604020202020204" pitchFamily="34" charset="0"/>
              <a:ea typeface="+mn-ea"/>
              <a:cs typeface="Arial" panose="020B0604020202020204" pitchFamily="34" charset="0"/>
            </a:rPr>
            <a:t>A commitment by each team member, provider, vendor, contractor, board member, and volunteers</a:t>
          </a:r>
        </a:p>
      </dsp:txBody>
      <dsp:txXfrm>
        <a:off x="2520556" y="3661020"/>
        <a:ext cx="940645" cy="940645"/>
      </dsp:txXfrm>
    </dsp:sp>
    <dsp:sp modelId="{46EBC802-8690-4EAE-BACA-30ADA2D10DB1}">
      <dsp:nvSpPr>
        <dsp:cNvPr id="0" name=""/>
        <dsp:cNvSpPr/>
      </dsp:nvSpPr>
      <dsp:spPr>
        <a:xfrm>
          <a:off x="546030" y="1733103"/>
          <a:ext cx="1330273" cy="1330273"/>
        </a:xfrm>
        <a:prstGeom prst="ellipse">
          <a:avLst/>
        </a:prstGeom>
        <a:solidFill>
          <a:srgbClr val="92D05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ct val="35000"/>
            </a:spcAft>
            <a:buNone/>
          </a:pPr>
          <a:r>
            <a:rPr lang="en-US" sz="900" b="1" kern="1200" dirty="0">
              <a:latin typeface="+mn-lt"/>
              <a:ea typeface="+mn-ea"/>
              <a:cs typeface="Arial" panose="020B0604020202020204" pitchFamily="34" charset="0"/>
            </a:rPr>
            <a:t>Identifies KD’s mission, values and principles with standards of professional behavior and ethics</a:t>
          </a:r>
        </a:p>
      </dsp:txBody>
      <dsp:txXfrm>
        <a:off x="740844" y="1927917"/>
        <a:ext cx="940645" cy="940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E4EC7-6F83-4C8F-B137-CD4C85A75F82}">
      <dsp:nvSpPr>
        <dsp:cNvPr id="0" name=""/>
        <dsp:cNvSpPr/>
      </dsp:nvSpPr>
      <dsp:spPr>
        <a:xfrm>
          <a:off x="2454876" y="858203"/>
          <a:ext cx="1922674" cy="222458"/>
        </a:xfrm>
        <a:custGeom>
          <a:avLst/>
          <a:gdLst/>
          <a:ahLst/>
          <a:cxnLst/>
          <a:rect l="0" t="0" r="0" b="0"/>
          <a:pathLst>
            <a:path>
              <a:moveTo>
                <a:pt x="0" y="0"/>
              </a:moveTo>
              <a:lnTo>
                <a:pt x="0" y="111229"/>
              </a:lnTo>
              <a:lnTo>
                <a:pt x="1922674" y="111229"/>
              </a:lnTo>
              <a:lnTo>
                <a:pt x="1922674" y="22245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A79535-3068-4014-82E0-DE3E540657DC}">
      <dsp:nvSpPr>
        <dsp:cNvPr id="0" name=""/>
        <dsp:cNvSpPr/>
      </dsp:nvSpPr>
      <dsp:spPr>
        <a:xfrm>
          <a:off x="2454876" y="858203"/>
          <a:ext cx="640891" cy="222458"/>
        </a:xfrm>
        <a:custGeom>
          <a:avLst/>
          <a:gdLst/>
          <a:ahLst/>
          <a:cxnLst/>
          <a:rect l="0" t="0" r="0" b="0"/>
          <a:pathLst>
            <a:path>
              <a:moveTo>
                <a:pt x="0" y="0"/>
              </a:moveTo>
              <a:lnTo>
                <a:pt x="0" y="111229"/>
              </a:lnTo>
              <a:lnTo>
                <a:pt x="640891" y="111229"/>
              </a:lnTo>
              <a:lnTo>
                <a:pt x="640891" y="22245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532614-A5DA-4027-9977-20A9BE87CFB1}">
      <dsp:nvSpPr>
        <dsp:cNvPr id="0" name=""/>
        <dsp:cNvSpPr/>
      </dsp:nvSpPr>
      <dsp:spPr>
        <a:xfrm>
          <a:off x="1813984" y="858203"/>
          <a:ext cx="640891" cy="222458"/>
        </a:xfrm>
        <a:custGeom>
          <a:avLst/>
          <a:gdLst/>
          <a:ahLst/>
          <a:cxnLst/>
          <a:rect l="0" t="0" r="0" b="0"/>
          <a:pathLst>
            <a:path>
              <a:moveTo>
                <a:pt x="640891" y="0"/>
              </a:moveTo>
              <a:lnTo>
                <a:pt x="640891" y="111229"/>
              </a:lnTo>
              <a:lnTo>
                <a:pt x="0" y="111229"/>
              </a:lnTo>
              <a:lnTo>
                <a:pt x="0" y="22245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746986-FD69-447A-86AA-4248D0CC541D}">
      <dsp:nvSpPr>
        <dsp:cNvPr id="0" name=""/>
        <dsp:cNvSpPr/>
      </dsp:nvSpPr>
      <dsp:spPr>
        <a:xfrm>
          <a:off x="532201" y="858203"/>
          <a:ext cx="1922674" cy="222458"/>
        </a:xfrm>
        <a:custGeom>
          <a:avLst/>
          <a:gdLst/>
          <a:ahLst/>
          <a:cxnLst/>
          <a:rect l="0" t="0" r="0" b="0"/>
          <a:pathLst>
            <a:path>
              <a:moveTo>
                <a:pt x="1922674" y="0"/>
              </a:moveTo>
              <a:lnTo>
                <a:pt x="1922674" y="111229"/>
              </a:lnTo>
              <a:lnTo>
                <a:pt x="0" y="111229"/>
              </a:lnTo>
              <a:lnTo>
                <a:pt x="0" y="22245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DB086D-C47F-4AE2-BEBB-F8F15CE5D292}">
      <dsp:nvSpPr>
        <dsp:cNvPr id="0" name=""/>
        <dsp:cNvSpPr/>
      </dsp:nvSpPr>
      <dsp:spPr>
        <a:xfrm>
          <a:off x="2190044" y="328541"/>
          <a:ext cx="529662" cy="52966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BDE077-05A3-4AD0-A6C1-305E6A546B27}">
      <dsp:nvSpPr>
        <dsp:cNvPr id="0" name=""/>
        <dsp:cNvSpPr/>
      </dsp:nvSpPr>
      <dsp:spPr>
        <a:xfrm>
          <a:off x="2190044" y="328541"/>
          <a:ext cx="529662" cy="52966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EE76EF-6BBB-400D-A3F6-39D839116383}">
      <dsp:nvSpPr>
        <dsp:cNvPr id="0" name=""/>
        <dsp:cNvSpPr/>
      </dsp:nvSpPr>
      <dsp:spPr>
        <a:xfrm>
          <a:off x="1925213" y="423880"/>
          <a:ext cx="1059324" cy="33898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Sources of Conflict of Interest</a:t>
          </a:r>
        </a:p>
      </dsp:txBody>
      <dsp:txXfrm>
        <a:off x="1925213" y="423880"/>
        <a:ext cx="1059324" cy="338983"/>
      </dsp:txXfrm>
    </dsp:sp>
    <dsp:sp modelId="{366A8B9F-B126-4E92-8F86-179261E38A56}">
      <dsp:nvSpPr>
        <dsp:cNvPr id="0" name=""/>
        <dsp:cNvSpPr/>
      </dsp:nvSpPr>
      <dsp:spPr>
        <a:xfrm>
          <a:off x="267370" y="1080662"/>
          <a:ext cx="529662" cy="52966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8AC1CF-97F7-4263-9550-E1EF6A1F1962}">
      <dsp:nvSpPr>
        <dsp:cNvPr id="0" name=""/>
        <dsp:cNvSpPr/>
      </dsp:nvSpPr>
      <dsp:spPr>
        <a:xfrm>
          <a:off x="267370" y="1080662"/>
          <a:ext cx="529662" cy="52966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4B584B-D700-45F6-9FD3-36ED009A6B5A}">
      <dsp:nvSpPr>
        <dsp:cNvPr id="0" name=""/>
        <dsp:cNvSpPr/>
      </dsp:nvSpPr>
      <dsp:spPr>
        <a:xfrm>
          <a:off x="2539" y="1176001"/>
          <a:ext cx="1059324" cy="33898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Financial</a:t>
          </a:r>
        </a:p>
      </dsp:txBody>
      <dsp:txXfrm>
        <a:off x="2539" y="1176001"/>
        <a:ext cx="1059324" cy="338983"/>
      </dsp:txXfrm>
    </dsp:sp>
    <dsp:sp modelId="{C4BB1442-9796-4205-9212-00E27A05438F}">
      <dsp:nvSpPr>
        <dsp:cNvPr id="0" name=""/>
        <dsp:cNvSpPr/>
      </dsp:nvSpPr>
      <dsp:spPr>
        <a:xfrm>
          <a:off x="1549153" y="1080662"/>
          <a:ext cx="529662" cy="52966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1834FC-1DD5-487A-AE2E-311721A1B88D}">
      <dsp:nvSpPr>
        <dsp:cNvPr id="0" name=""/>
        <dsp:cNvSpPr/>
      </dsp:nvSpPr>
      <dsp:spPr>
        <a:xfrm>
          <a:off x="1549153" y="1080662"/>
          <a:ext cx="529662" cy="52966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C677A00-F912-43C6-9F8B-BAD4CBD1C852}">
      <dsp:nvSpPr>
        <dsp:cNvPr id="0" name=""/>
        <dsp:cNvSpPr/>
      </dsp:nvSpPr>
      <dsp:spPr>
        <a:xfrm>
          <a:off x="1284322" y="1176001"/>
          <a:ext cx="1059324" cy="33898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Professional</a:t>
          </a:r>
        </a:p>
      </dsp:txBody>
      <dsp:txXfrm>
        <a:off x="1284322" y="1176001"/>
        <a:ext cx="1059324" cy="338983"/>
      </dsp:txXfrm>
    </dsp:sp>
    <dsp:sp modelId="{5AB3E575-E5E4-49D7-896E-1B31894C78FD}">
      <dsp:nvSpPr>
        <dsp:cNvPr id="0" name=""/>
        <dsp:cNvSpPr/>
      </dsp:nvSpPr>
      <dsp:spPr>
        <a:xfrm>
          <a:off x="2830936" y="1080662"/>
          <a:ext cx="529662" cy="52966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4DFF4B-3DB4-40E2-8157-B0F45A4EA6F7}">
      <dsp:nvSpPr>
        <dsp:cNvPr id="0" name=""/>
        <dsp:cNvSpPr/>
      </dsp:nvSpPr>
      <dsp:spPr>
        <a:xfrm>
          <a:off x="2830936" y="1080662"/>
          <a:ext cx="529662" cy="52966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B832BC4-4EE2-4256-A750-E5C0E00ED628}">
      <dsp:nvSpPr>
        <dsp:cNvPr id="0" name=""/>
        <dsp:cNvSpPr/>
      </dsp:nvSpPr>
      <dsp:spPr>
        <a:xfrm>
          <a:off x="2566105" y="1176001"/>
          <a:ext cx="1059324" cy="33898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Personal</a:t>
          </a:r>
        </a:p>
      </dsp:txBody>
      <dsp:txXfrm>
        <a:off x="2566105" y="1176001"/>
        <a:ext cx="1059324" cy="338983"/>
      </dsp:txXfrm>
    </dsp:sp>
    <dsp:sp modelId="{04E5C526-C0C7-4128-8C14-B20FD0AB2E03}">
      <dsp:nvSpPr>
        <dsp:cNvPr id="0" name=""/>
        <dsp:cNvSpPr/>
      </dsp:nvSpPr>
      <dsp:spPr>
        <a:xfrm>
          <a:off x="4112718" y="1080662"/>
          <a:ext cx="529662" cy="529662"/>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181DAC-8014-4304-84EF-3D205F33A008}">
      <dsp:nvSpPr>
        <dsp:cNvPr id="0" name=""/>
        <dsp:cNvSpPr/>
      </dsp:nvSpPr>
      <dsp:spPr>
        <a:xfrm>
          <a:off x="4112718" y="1080662"/>
          <a:ext cx="529662" cy="529662"/>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D414F0-F630-49DA-838F-3A2F32FAD071}">
      <dsp:nvSpPr>
        <dsp:cNvPr id="0" name=""/>
        <dsp:cNvSpPr/>
      </dsp:nvSpPr>
      <dsp:spPr>
        <a:xfrm>
          <a:off x="3847887" y="1176001"/>
          <a:ext cx="1059324" cy="33898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Prejudicial</a:t>
          </a:r>
        </a:p>
      </dsp:txBody>
      <dsp:txXfrm>
        <a:off x="3847887" y="1176001"/>
        <a:ext cx="1059324" cy="33898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41A7E0-CE0E-45E4-BE99-B749E529D2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7B8845F-EFC7-4303-A105-280A12C105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91E989-1CF6-40FE-9F12-611D558C2A9A}" type="datetimeFigureOut">
              <a:rPr lang="en-US" smtClean="0"/>
              <a:t>11/15/24</a:t>
            </a:fld>
            <a:endParaRPr lang="en-US" dirty="0"/>
          </a:p>
        </p:txBody>
      </p:sp>
      <p:sp>
        <p:nvSpPr>
          <p:cNvPr id="4" name="Footer Placeholder 3">
            <a:extLst>
              <a:ext uri="{FF2B5EF4-FFF2-40B4-BE49-F238E27FC236}">
                <a16:creationId xmlns:a16="http://schemas.microsoft.com/office/drawing/2014/main" id="{2D11B32D-5A85-4B31-BC4C-E1E56ABE3E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085559-FB87-48C5-A8E9-BA24974DFE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3786DA-2454-4FBA-96F9-8CAFAB1DFA8E}" type="slidenum">
              <a:rPr lang="en-US" smtClean="0"/>
              <a:t>‹#›</a:t>
            </a:fld>
            <a:endParaRPr lang="en-US" dirty="0"/>
          </a:p>
        </p:txBody>
      </p:sp>
    </p:spTree>
    <p:extLst>
      <p:ext uri="{BB962C8B-B14F-4D97-AF65-F5344CB8AC3E}">
        <p14:creationId xmlns:p14="http://schemas.microsoft.com/office/powerpoint/2010/main" val="78601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B59BA-6EF0-4B96-B24A-F17B2312DF16}" type="datetimeFigureOut">
              <a:rPr lang="en-US" smtClean="0"/>
              <a:t>11/15/24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4CD5E-9FF4-4A70-920B-F5DE5680E0C3}" type="slidenum">
              <a:rPr lang="en-US" smtClean="0"/>
              <a:t>‹#›</a:t>
            </a:fld>
            <a:endParaRPr lang="en-US" dirty="0"/>
          </a:p>
        </p:txBody>
      </p:sp>
    </p:spTree>
    <p:extLst>
      <p:ext uri="{BB962C8B-B14F-4D97-AF65-F5344CB8AC3E}">
        <p14:creationId xmlns:p14="http://schemas.microsoft.com/office/powerpoint/2010/main" val="371587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7A233D3F-0958-F94B-9E02-539A512A0CAC}"/>
              </a:ext>
            </a:extLst>
          </p:cNvPr>
          <p:cNvSpPr>
            <a:spLocks noGrp="1"/>
          </p:cNvSpPr>
          <p:nvPr>
            <p:ph idx="1"/>
          </p:nvPr>
        </p:nvSpPr>
        <p:spPr>
          <a:xfrm>
            <a:off x="1357952" y="1324950"/>
            <a:ext cx="10218201" cy="4475349"/>
          </a:xfrm>
          <a:prstGeom prst="rect">
            <a:avLst/>
          </a:prstGeom>
        </p:spPr>
        <p:txBody>
          <a:bodyPr vert="horz" lIns="91440" tIns="45720" rIns="91440" bIns="45720" rtlCol="0">
            <a:normAutofit/>
          </a:bodyPr>
          <a:lstStyle>
            <a:lvl1pPr marL="0" indent="0" algn="l">
              <a:buFont typeface="Arial" panose="020B0604020202020204" pitchFamily="34" charset="0"/>
              <a:buNone/>
              <a:tabLst/>
              <a:defRPr sz="2400" cap="none" baseline="0">
                <a:solidFill>
                  <a:srgbClr val="0033A0"/>
                </a:solidFill>
              </a:defRPr>
            </a:lvl1pPr>
            <a:lvl2pPr marL="687388" indent="-230188" algn="l">
              <a:buFont typeface="Arial" panose="020B0604020202020204" pitchFamily="34" charset="0"/>
              <a:buChar char="•"/>
              <a:tabLst/>
              <a:defRPr sz="2000" b="0" i="0">
                <a:solidFill>
                  <a:srgbClr val="0033A0"/>
                </a:solidFill>
                <a:latin typeface="Avenir Next" panose="020B0503020202020204" pitchFamily="34" charset="0"/>
              </a:defRPr>
            </a:lvl2pPr>
            <a:lvl3pPr marL="1089025" indent="-174625" algn="l">
              <a:buFont typeface="Arial" panose="020B0604020202020204" pitchFamily="34" charset="0"/>
              <a:buChar char="•"/>
              <a:tabLst/>
              <a:defRPr sz="1800" b="0" i="0">
                <a:solidFill>
                  <a:srgbClr val="0033A0"/>
                </a:solidFill>
                <a:latin typeface="Avenir Next" panose="020B0503020202020204" pitchFamily="34" charset="0"/>
              </a:defRPr>
            </a:lvl3pPr>
            <a:lvl4pPr marL="1547813" indent="-176213" algn="l">
              <a:buFont typeface="Arial" panose="020B0604020202020204" pitchFamily="34" charset="0"/>
              <a:buChar char="•"/>
              <a:tabLst/>
              <a:defRPr sz="1600" b="0" i="0">
                <a:solidFill>
                  <a:srgbClr val="0033A0"/>
                </a:solidFill>
                <a:latin typeface="Avenir Next" panose="020B0503020202020204" pitchFamily="34" charset="0"/>
              </a:defRPr>
            </a:lvl4pPr>
            <a:lvl5pPr marL="2000250" indent="-171450" algn="l">
              <a:buFont typeface="Arial" panose="020B0604020202020204" pitchFamily="34" charset="0"/>
              <a:buChar char="•"/>
              <a:tabLst/>
              <a:defRPr sz="1600" b="0" i="0">
                <a:solidFill>
                  <a:srgbClr val="0033A0"/>
                </a:solidFill>
                <a:latin typeface="Avenir Next" panose="020B0503020202020204" pitchFamily="34" charset="0"/>
              </a:defRPr>
            </a:lvl5pPr>
          </a:lstStyle>
          <a:p>
            <a:pPr lvl="0"/>
            <a:r>
              <a:rPr lang="en-US"/>
              <a:t>Click to edit Master text styles</a:t>
            </a:r>
          </a:p>
          <a:p>
            <a:pPr lvl="1"/>
            <a:r>
              <a:rPr lang="en-US"/>
              <a:t>Second level</a:t>
            </a:r>
          </a:p>
        </p:txBody>
      </p:sp>
      <p:sp>
        <p:nvSpPr>
          <p:cNvPr id="3" name="Title Placeholder 1">
            <a:extLst>
              <a:ext uri="{FF2B5EF4-FFF2-40B4-BE49-F238E27FC236}">
                <a16:creationId xmlns:a16="http://schemas.microsoft.com/office/drawing/2014/main" id="{82D28541-DF9B-C794-3AAA-410FDDD3F2D1}"/>
              </a:ext>
            </a:extLst>
          </p:cNvPr>
          <p:cNvSpPr>
            <a:spLocks noGrp="1"/>
          </p:cNvSpPr>
          <p:nvPr>
            <p:ph type="title" hasCustomPrompt="1"/>
          </p:nvPr>
        </p:nvSpPr>
        <p:spPr>
          <a:xfrm>
            <a:off x="1201000" y="177422"/>
            <a:ext cx="11299785" cy="594601"/>
          </a:xfrm>
          <a:prstGeom prst="rect">
            <a:avLst/>
          </a:prstGeom>
        </p:spPr>
        <p:txBody>
          <a:bodyPr vert="horz" lIns="91440" tIns="45720" rIns="91440" bIns="45720" rtlCol="0" anchor="ctr">
            <a:normAutofit/>
          </a:bodyPr>
          <a:lstStyle>
            <a:lvl1pPr algn="l">
              <a:defRPr sz="3200" kern="1300" baseline="0">
                <a:solidFill>
                  <a:schemeClr val="tx1"/>
                </a:solidFill>
                <a:latin typeface="Georgia" panose="02040502050405020303" pitchFamily="18" charset="0"/>
              </a:defRPr>
            </a:lvl1pPr>
          </a:lstStyle>
          <a:p>
            <a:r>
              <a:rPr lang="en-US" dirty="0"/>
              <a:t>Click to edit title style</a:t>
            </a:r>
          </a:p>
        </p:txBody>
      </p:sp>
      <p:sp>
        <p:nvSpPr>
          <p:cNvPr id="2" name="Slide Number Placeholder 1">
            <a:extLst>
              <a:ext uri="{FF2B5EF4-FFF2-40B4-BE49-F238E27FC236}">
                <a16:creationId xmlns:a16="http://schemas.microsoft.com/office/drawing/2014/main" id="{688DA52F-110D-50C1-247C-6F93F0735113}"/>
              </a:ext>
            </a:extLst>
          </p:cNvPr>
          <p:cNvSpPr>
            <a:spLocks noGrp="1"/>
          </p:cNvSpPr>
          <p:nvPr>
            <p:ph type="sldNum" sz="quarter" idx="4"/>
          </p:nvPr>
        </p:nvSpPr>
        <p:spPr>
          <a:xfrm>
            <a:off x="11052048" y="6183318"/>
            <a:ext cx="699126" cy="365125"/>
          </a:xfrm>
          <a:prstGeom prst="rect">
            <a:avLst/>
          </a:prstGeom>
        </p:spPr>
        <p:txBody>
          <a:bodyPr/>
          <a:lstStyle>
            <a:lvl1pPr algn="r">
              <a:defRPr/>
            </a:lvl1pPr>
          </a:lstStyle>
          <a:p>
            <a:fld id="{8A16B8CB-D56F-2744-807F-154426EF1DF6}" type="slidenum">
              <a:rPr lang="en-US" smtClean="0"/>
              <a:pPr/>
              <a:t>‹#›</a:t>
            </a:fld>
            <a:endParaRPr lang="en-US" dirty="0"/>
          </a:p>
        </p:txBody>
      </p:sp>
    </p:spTree>
    <p:extLst>
      <p:ext uri="{BB962C8B-B14F-4D97-AF65-F5344CB8AC3E}">
        <p14:creationId xmlns:p14="http://schemas.microsoft.com/office/powerpoint/2010/main" val="230771871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C4C029-675D-7A44-A487-3FF32FE84E5B}"/>
              </a:ext>
            </a:extLst>
          </p:cNvPr>
          <p:cNvSpPr>
            <a:spLocks noGrp="1"/>
          </p:cNvSpPr>
          <p:nvPr>
            <p:ph sz="half" idx="1"/>
          </p:nvPr>
        </p:nvSpPr>
        <p:spPr>
          <a:xfrm>
            <a:off x="1303360" y="1362654"/>
            <a:ext cx="5104263" cy="4287518"/>
          </a:xfrm>
          <a:prstGeom prst="rect">
            <a:avLst/>
          </a:prstGeom>
        </p:spPr>
        <p:txBody>
          <a:bodyPr/>
          <a:lstStyle>
            <a:lvl1pPr>
              <a:defRPr sz="2400">
                <a:solidFill>
                  <a:schemeClr val="tx1"/>
                </a:solidFill>
              </a:defRPr>
            </a:lvl1pPr>
            <a:lvl2pPr marL="806450" indent="-344488" algn="l">
              <a:buFont typeface="Arial" panose="020B0604020202020204" pitchFamily="34" charset="0"/>
              <a:buChar char="•"/>
              <a:tabLst/>
              <a:defRPr sz="2000" b="0" i="0">
                <a:solidFill>
                  <a:schemeClr val="tx1"/>
                </a:solidFill>
                <a:latin typeface="Avenir Next" panose="020B0503020202020204" pitchFamily="34" charset="0"/>
              </a:defRPr>
            </a:lvl2pPr>
            <a:lvl3pPr>
              <a:defRPr b="0" i="0">
                <a:solidFill>
                  <a:schemeClr val="tx1"/>
                </a:solidFill>
                <a:latin typeface="Helvetica" pitchFamily="2" charset="0"/>
              </a:defRPr>
            </a:lvl3pPr>
            <a:lvl4pPr>
              <a:defRPr b="0" i="0">
                <a:solidFill>
                  <a:schemeClr val="tx1"/>
                </a:solidFill>
                <a:latin typeface="Helvetica" pitchFamily="2" charset="0"/>
              </a:defRPr>
            </a:lvl4pPr>
            <a:lvl5pPr>
              <a:defRPr b="0" i="0">
                <a:solidFill>
                  <a:schemeClr val="tx1"/>
                </a:solidFill>
                <a:latin typeface="Helvetica" pitchFamily="2" charset="0"/>
              </a:defRPr>
            </a:lvl5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8CA5E1BC-F6A3-EA4E-B3E5-A565CACB974D}"/>
              </a:ext>
            </a:extLst>
          </p:cNvPr>
          <p:cNvSpPr>
            <a:spLocks noGrp="1"/>
          </p:cNvSpPr>
          <p:nvPr>
            <p:ph sz="half" idx="2"/>
          </p:nvPr>
        </p:nvSpPr>
        <p:spPr>
          <a:xfrm>
            <a:off x="6537278" y="1362653"/>
            <a:ext cx="5213897" cy="4287519"/>
          </a:xfrm>
          <a:prstGeom prst="rect">
            <a:avLst/>
          </a:prstGeom>
        </p:spPr>
        <p:txBody>
          <a:bodyPr/>
          <a:lstStyle>
            <a:lvl1pPr>
              <a:defRPr sz="2400">
                <a:solidFill>
                  <a:schemeClr val="tx1"/>
                </a:solidFill>
              </a:defRPr>
            </a:lvl1pPr>
            <a:lvl2pPr marL="744538" indent="-288925" algn="l">
              <a:buFont typeface="Arial" panose="020B0604020202020204" pitchFamily="34" charset="0"/>
              <a:buChar char="•"/>
              <a:tabLst/>
              <a:defRPr sz="2000" b="0" i="0">
                <a:solidFill>
                  <a:schemeClr val="tx1"/>
                </a:solidFill>
                <a:latin typeface="Avenir Next" panose="020B0503020202020204" pitchFamily="34" charset="0"/>
              </a:defRPr>
            </a:lvl2pPr>
            <a:lvl3pPr>
              <a:defRPr b="0" i="0">
                <a:solidFill>
                  <a:schemeClr val="tx1"/>
                </a:solidFill>
                <a:latin typeface="Helvetica" pitchFamily="2" charset="0"/>
              </a:defRPr>
            </a:lvl3pPr>
            <a:lvl4pPr>
              <a:defRPr b="0" i="0">
                <a:solidFill>
                  <a:schemeClr val="tx1"/>
                </a:solidFill>
                <a:latin typeface="Helvetica" pitchFamily="2" charset="0"/>
              </a:defRPr>
            </a:lvl4pPr>
            <a:lvl5pPr>
              <a:defRPr b="0" i="0">
                <a:solidFill>
                  <a:schemeClr val="tx1"/>
                </a:solidFill>
                <a:latin typeface="Helvetica" pitchFamily="2" charset="0"/>
              </a:defRPr>
            </a:lvl5pPr>
          </a:lstStyle>
          <a:p>
            <a:pPr lvl="0"/>
            <a:r>
              <a:rPr lang="en-US"/>
              <a:t>Click to edit Master text styles</a:t>
            </a:r>
          </a:p>
          <a:p>
            <a:pPr lvl="1"/>
            <a:r>
              <a:rPr lang="en-US"/>
              <a:t>Second level</a:t>
            </a:r>
          </a:p>
        </p:txBody>
      </p:sp>
      <p:sp>
        <p:nvSpPr>
          <p:cNvPr id="9" name="Title Placeholder 1">
            <a:extLst>
              <a:ext uri="{FF2B5EF4-FFF2-40B4-BE49-F238E27FC236}">
                <a16:creationId xmlns:a16="http://schemas.microsoft.com/office/drawing/2014/main" id="{E253A57B-4282-1B44-AADF-EEC2F031F588}"/>
              </a:ext>
            </a:extLst>
          </p:cNvPr>
          <p:cNvSpPr>
            <a:spLocks noGrp="1"/>
          </p:cNvSpPr>
          <p:nvPr>
            <p:ph type="title" hasCustomPrompt="1"/>
          </p:nvPr>
        </p:nvSpPr>
        <p:spPr>
          <a:xfrm>
            <a:off x="1201000" y="177422"/>
            <a:ext cx="11299785" cy="594601"/>
          </a:xfrm>
          <a:prstGeom prst="rect">
            <a:avLst/>
          </a:prstGeom>
        </p:spPr>
        <p:txBody>
          <a:bodyPr vert="horz" lIns="91440" tIns="45720" rIns="91440" bIns="45720" rtlCol="0" anchor="ctr">
            <a:normAutofit/>
          </a:bodyPr>
          <a:lstStyle>
            <a:lvl1pPr algn="l">
              <a:defRPr sz="3200" kern="1300" baseline="0">
                <a:solidFill>
                  <a:schemeClr val="tx1"/>
                </a:solidFill>
                <a:latin typeface="Georgia" panose="02040502050405020303" pitchFamily="18" charset="0"/>
              </a:defRPr>
            </a:lvl1pPr>
          </a:lstStyle>
          <a:p>
            <a:r>
              <a:rPr lang="en-US" dirty="0"/>
              <a:t>Click to edit title style</a:t>
            </a:r>
          </a:p>
        </p:txBody>
      </p:sp>
      <p:sp>
        <p:nvSpPr>
          <p:cNvPr id="8" name="Slide Number Placeholder 1">
            <a:extLst>
              <a:ext uri="{FF2B5EF4-FFF2-40B4-BE49-F238E27FC236}">
                <a16:creationId xmlns:a16="http://schemas.microsoft.com/office/drawing/2014/main" id="{0AC2CC74-824E-4427-3218-D4D07E84EF5B}"/>
              </a:ext>
            </a:extLst>
          </p:cNvPr>
          <p:cNvSpPr>
            <a:spLocks noGrp="1"/>
          </p:cNvSpPr>
          <p:nvPr>
            <p:ph type="sldNum" sz="quarter" idx="4"/>
          </p:nvPr>
        </p:nvSpPr>
        <p:spPr>
          <a:xfrm>
            <a:off x="11052048" y="6183318"/>
            <a:ext cx="699126" cy="365125"/>
          </a:xfrm>
          <a:prstGeom prst="rect">
            <a:avLst/>
          </a:prstGeom>
        </p:spPr>
        <p:txBody>
          <a:bodyPr/>
          <a:lstStyle>
            <a:lvl1pPr algn="r">
              <a:defRPr/>
            </a:lvl1pPr>
          </a:lstStyle>
          <a:p>
            <a:fld id="{8A16B8CB-D56F-2744-807F-154426EF1DF6}" type="slidenum">
              <a:rPr lang="en-US" smtClean="0"/>
              <a:pPr/>
              <a:t>‹#›</a:t>
            </a:fld>
            <a:endParaRPr lang="en-US" dirty="0"/>
          </a:p>
        </p:txBody>
      </p:sp>
    </p:spTree>
    <p:extLst>
      <p:ext uri="{BB962C8B-B14F-4D97-AF65-F5344CB8AC3E}">
        <p14:creationId xmlns:p14="http://schemas.microsoft.com/office/powerpoint/2010/main" val="1413504125"/>
      </p:ext>
    </p:extLst>
  </p:cSld>
  <p:clrMapOvr>
    <a:masterClrMapping/>
  </p:clrMapOvr>
  <p:transition spd="slow">
    <p:wip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8734DBAE-BB9B-FD48-B664-5EB48F2D27FA}"/>
              </a:ext>
            </a:extLst>
          </p:cNvPr>
          <p:cNvSpPr>
            <a:spLocks noGrp="1"/>
          </p:cNvSpPr>
          <p:nvPr>
            <p:ph type="title" hasCustomPrompt="1"/>
          </p:nvPr>
        </p:nvSpPr>
        <p:spPr>
          <a:xfrm>
            <a:off x="1201000" y="177422"/>
            <a:ext cx="11299785" cy="594601"/>
          </a:xfrm>
          <a:prstGeom prst="rect">
            <a:avLst/>
          </a:prstGeom>
        </p:spPr>
        <p:txBody>
          <a:bodyPr vert="horz" lIns="91440" tIns="45720" rIns="91440" bIns="45720" rtlCol="0" anchor="ctr">
            <a:normAutofit/>
          </a:bodyPr>
          <a:lstStyle>
            <a:lvl1pPr algn="l">
              <a:defRPr sz="3200" kern="1300" baseline="0">
                <a:solidFill>
                  <a:schemeClr val="tx1"/>
                </a:solidFill>
                <a:latin typeface="Georgia" panose="02040502050405020303" pitchFamily="18" charset="0"/>
              </a:defRPr>
            </a:lvl1pPr>
          </a:lstStyle>
          <a:p>
            <a:r>
              <a:rPr lang="en-US" dirty="0"/>
              <a:t>Click to edit title style</a:t>
            </a:r>
          </a:p>
        </p:txBody>
      </p:sp>
      <p:sp>
        <p:nvSpPr>
          <p:cNvPr id="12" name="Text Placeholder 2">
            <a:extLst>
              <a:ext uri="{FF2B5EF4-FFF2-40B4-BE49-F238E27FC236}">
                <a16:creationId xmlns:a16="http://schemas.microsoft.com/office/drawing/2014/main" id="{7A233D3F-0958-F94B-9E02-539A512A0CAC}"/>
              </a:ext>
            </a:extLst>
          </p:cNvPr>
          <p:cNvSpPr>
            <a:spLocks noGrp="1"/>
          </p:cNvSpPr>
          <p:nvPr>
            <p:ph idx="1"/>
          </p:nvPr>
        </p:nvSpPr>
        <p:spPr>
          <a:xfrm>
            <a:off x="1357952" y="1324951"/>
            <a:ext cx="10218201" cy="2104049"/>
          </a:xfrm>
          <a:prstGeom prst="rect">
            <a:avLst/>
          </a:prstGeom>
        </p:spPr>
        <p:txBody>
          <a:bodyPr vert="horz" lIns="91440" tIns="45720" rIns="91440" bIns="45720" rtlCol="0">
            <a:normAutofit/>
          </a:bodyPr>
          <a:lstStyle>
            <a:lvl1pPr marL="0" indent="0" algn="l">
              <a:buFont typeface="Arial" panose="020B0604020202020204" pitchFamily="34" charset="0"/>
              <a:buNone/>
              <a:defRPr sz="2400" cap="none" baseline="0">
                <a:solidFill>
                  <a:srgbClr val="0033A0"/>
                </a:solidFill>
              </a:defRPr>
            </a:lvl1pPr>
            <a:lvl2pPr marL="800089" indent="-342900" algn="l">
              <a:buFont typeface="Arial" panose="020B0604020202020204" pitchFamily="34" charset="0"/>
              <a:buChar char="•"/>
              <a:defRPr sz="2000" b="0" i="0">
                <a:solidFill>
                  <a:srgbClr val="0033A0"/>
                </a:solidFill>
                <a:latin typeface="Avenir Next" panose="020B0503020202020204" pitchFamily="34" charset="0"/>
              </a:defRPr>
            </a:lvl2pPr>
            <a:lvl3pPr marL="1257269" indent="-342891" algn="l">
              <a:buFont typeface="Wingdings" pitchFamily="2" charset="2"/>
              <a:buChar char="§"/>
              <a:defRPr sz="1800" b="0" i="0">
                <a:solidFill>
                  <a:srgbClr val="0033A0"/>
                </a:solidFill>
                <a:latin typeface="Helvetica" pitchFamily="2" charset="0"/>
              </a:defRPr>
            </a:lvl3pPr>
            <a:lvl4pPr marL="1657309" indent="-285744" algn="l">
              <a:buFont typeface="Wingdings" pitchFamily="2" charset="2"/>
              <a:buChar char="§"/>
              <a:defRPr sz="1600" b="0" i="0">
                <a:solidFill>
                  <a:srgbClr val="0033A0"/>
                </a:solidFill>
                <a:latin typeface="Helvetica" pitchFamily="2" charset="0"/>
              </a:defRPr>
            </a:lvl4pPr>
            <a:lvl5pPr marL="2114498" indent="-285744" algn="l">
              <a:buFont typeface="Wingdings" pitchFamily="2" charset="2"/>
              <a:buChar char="§"/>
              <a:defRPr sz="1600" b="0" i="0">
                <a:solidFill>
                  <a:srgbClr val="0033A0"/>
                </a:solidFill>
                <a:latin typeface="Helvetica" pitchFamily="2" charset="0"/>
              </a:defRPr>
            </a:lvl5pPr>
          </a:lstStyle>
          <a:p>
            <a:pPr lvl="0"/>
            <a:r>
              <a:rPr lang="en-US"/>
              <a:t>Click to edit Master text styles</a:t>
            </a:r>
          </a:p>
          <a:p>
            <a:pPr lvl="1"/>
            <a:r>
              <a:rPr lang="en-US"/>
              <a:t>Second level</a:t>
            </a:r>
          </a:p>
        </p:txBody>
      </p:sp>
      <p:sp>
        <p:nvSpPr>
          <p:cNvPr id="7" name="Text Placeholder 2">
            <a:extLst>
              <a:ext uri="{FF2B5EF4-FFF2-40B4-BE49-F238E27FC236}">
                <a16:creationId xmlns:a16="http://schemas.microsoft.com/office/drawing/2014/main" id="{4B4E966E-9182-084D-80B5-B92D86963622}"/>
              </a:ext>
            </a:extLst>
          </p:cNvPr>
          <p:cNvSpPr>
            <a:spLocks noGrp="1"/>
          </p:cNvSpPr>
          <p:nvPr>
            <p:ph idx="13"/>
          </p:nvPr>
        </p:nvSpPr>
        <p:spPr>
          <a:xfrm>
            <a:off x="1357952" y="3538331"/>
            <a:ext cx="10218201" cy="2261968"/>
          </a:xfrm>
          <a:prstGeom prst="rect">
            <a:avLst/>
          </a:prstGeom>
        </p:spPr>
        <p:txBody>
          <a:bodyPr vert="horz" lIns="91440" tIns="45720" rIns="91440" bIns="45720" rtlCol="0">
            <a:normAutofit/>
          </a:bodyPr>
          <a:lstStyle>
            <a:lvl1pPr marL="0" indent="0" algn="l">
              <a:buFont typeface="Arial" panose="020B0604020202020204" pitchFamily="34" charset="0"/>
              <a:buNone/>
              <a:defRPr sz="2400" cap="none" baseline="0">
                <a:solidFill>
                  <a:srgbClr val="0033A0"/>
                </a:solidFill>
              </a:defRPr>
            </a:lvl1pPr>
            <a:lvl2pPr marL="800080" indent="-342891" algn="l">
              <a:buFont typeface="Arial" panose="020B0604020202020204" pitchFamily="34" charset="0"/>
              <a:buChar char="•"/>
              <a:defRPr sz="2000" b="0" i="0">
                <a:solidFill>
                  <a:srgbClr val="0033A0"/>
                </a:solidFill>
                <a:latin typeface="Avenir Next" panose="020B0503020202020204" pitchFamily="34" charset="0"/>
              </a:defRPr>
            </a:lvl2pPr>
            <a:lvl3pPr marL="1257269" indent="-342891" algn="l">
              <a:buFont typeface="Wingdings" pitchFamily="2" charset="2"/>
              <a:buChar char="§"/>
              <a:defRPr sz="1800" b="0" i="0">
                <a:solidFill>
                  <a:srgbClr val="0033A0"/>
                </a:solidFill>
                <a:latin typeface="Helvetica" pitchFamily="2" charset="0"/>
              </a:defRPr>
            </a:lvl3pPr>
            <a:lvl4pPr marL="1657309" indent="-285744" algn="l">
              <a:buFont typeface="Wingdings" pitchFamily="2" charset="2"/>
              <a:buChar char="§"/>
              <a:defRPr sz="1600" b="0" i="0">
                <a:solidFill>
                  <a:srgbClr val="0033A0"/>
                </a:solidFill>
                <a:latin typeface="Helvetica" pitchFamily="2" charset="0"/>
              </a:defRPr>
            </a:lvl4pPr>
            <a:lvl5pPr marL="2114498" indent="-285744" algn="l">
              <a:buFont typeface="Wingdings" pitchFamily="2" charset="2"/>
              <a:buChar char="§"/>
              <a:defRPr sz="1600" b="0" i="0">
                <a:solidFill>
                  <a:srgbClr val="0033A0"/>
                </a:solidFill>
                <a:latin typeface="Helvetica" pitchFamily="2" charset="0"/>
              </a:defRPr>
            </a:lvl5pPr>
          </a:lstStyle>
          <a:p>
            <a:pPr lvl="0"/>
            <a:r>
              <a:rPr lang="en-US"/>
              <a:t>Click to edit Master text styles</a:t>
            </a:r>
          </a:p>
          <a:p>
            <a:pPr lvl="1"/>
            <a:r>
              <a:rPr lang="en-US"/>
              <a:t>Second level</a:t>
            </a:r>
          </a:p>
        </p:txBody>
      </p:sp>
      <p:cxnSp>
        <p:nvCxnSpPr>
          <p:cNvPr id="8" name="Straight Connector 7">
            <a:extLst>
              <a:ext uri="{FF2B5EF4-FFF2-40B4-BE49-F238E27FC236}">
                <a16:creationId xmlns:a16="http://schemas.microsoft.com/office/drawing/2014/main" id="{D0E7D527-8190-E64C-BEDC-A9475A4B4D71}"/>
              </a:ext>
            </a:extLst>
          </p:cNvPr>
          <p:cNvCxnSpPr>
            <a:cxnSpLocks/>
          </p:cNvCxnSpPr>
          <p:nvPr/>
        </p:nvCxnSpPr>
        <p:spPr>
          <a:xfrm>
            <a:off x="1357952" y="3478102"/>
            <a:ext cx="102182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2D5187A-DC7E-751E-86A5-472DA7A11F9F}"/>
              </a:ext>
            </a:extLst>
          </p:cNvPr>
          <p:cNvSpPr>
            <a:spLocks noGrp="1"/>
          </p:cNvSpPr>
          <p:nvPr>
            <p:ph type="sldNum" sz="quarter" idx="4"/>
          </p:nvPr>
        </p:nvSpPr>
        <p:spPr>
          <a:xfrm>
            <a:off x="11052048" y="6183318"/>
            <a:ext cx="699126" cy="365125"/>
          </a:xfrm>
          <a:prstGeom prst="rect">
            <a:avLst/>
          </a:prstGeom>
        </p:spPr>
        <p:txBody>
          <a:bodyPr/>
          <a:lstStyle>
            <a:lvl1pPr algn="r">
              <a:defRPr/>
            </a:lvl1pPr>
          </a:lstStyle>
          <a:p>
            <a:fld id="{8A16B8CB-D56F-2744-807F-154426EF1DF6}" type="slidenum">
              <a:rPr lang="en-US" smtClean="0"/>
              <a:pPr/>
              <a:t>‹#›</a:t>
            </a:fld>
            <a:endParaRPr lang="en-US" dirty="0"/>
          </a:p>
        </p:txBody>
      </p:sp>
    </p:spTree>
    <p:extLst>
      <p:ext uri="{BB962C8B-B14F-4D97-AF65-F5344CB8AC3E}">
        <p14:creationId xmlns:p14="http://schemas.microsoft.com/office/powerpoint/2010/main" val="124011514"/>
      </p:ext>
    </p:extLst>
  </p:cSld>
  <p:clrMapOvr>
    <a:masterClrMapping/>
  </p:clrMapOvr>
  <p:transition spd="slow">
    <p:wip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A315-6C17-0B47-8B21-CEA03B2452FA}"/>
              </a:ext>
            </a:extLst>
          </p:cNvPr>
          <p:cNvSpPr>
            <a:spLocks noGrp="1"/>
          </p:cNvSpPr>
          <p:nvPr>
            <p:ph type="ctrTitle" hasCustomPrompt="1"/>
          </p:nvPr>
        </p:nvSpPr>
        <p:spPr>
          <a:xfrm>
            <a:off x="914402" y="511114"/>
            <a:ext cx="10836772" cy="2876941"/>
          </a:xfrm>
          <a:prstGeom prst="rect">
            <a:avLst/>
          </a:prstGeom>
        </p:spPr>
        <p:txBody>
          <a:bodyPr anchor="b">
            <a:normAutofit/>
          </a:bodyPr>
          <a:lstStyle>
            <a:lvl1pPr algn="ctr">
              <a:defRPr sz="4000">
                <a:solidFill>
                  <a:schemeClr val="tx1"/>
                </a:solidFill>
              </a:defRPr>
            </a:lvl1pPr>
          </a:lstStyle>
          <a:p>
            <a:r>
              <a:rPr lang="en-US" dirty="0"/>
              <a:t>Click to edit transition slide title</a:t>
            </a:r>
          </a:p>
        </p:txBody>
      </p:sp>
      <p:sp>
        <p:nvSpPr>
          <p:cNvPr id="3" name="Subtitle 2">
            <a:extLst>
              <a:ext uri="{FF2B5EF4-FFF2-40B4-BE49-F238E27FC236}">
                <a16:creationId xmlns:a16="http://schemas.microsoft.com/office/drawing/2014/main" id="{3E2A30D9-14CB-694B-8997-602B06B7E4B6}"/>
              </a:ext>
            </a:extLst>
          </p:cNvPr>
          <p:cNvSpPr>
            <a:spLocks noGrp="1"/>
          </p:cNvSpPr>
          <p:nvPr>
            <p:ph type="subTitle" idx="1" hasCustomPrompt="1"/>
          </p:nvPr>
        </p:nvSpPr>
        <p:spPr>
          <a:xfrm>
            <a:off x="914401" y="3898367"/>
            <a:ext cx="10836771" cy="1569052"/>
          </a:xfrm>
          <a:prstGeom prst="rect">
            <a:avLst/>
          </a:prstGeom>
        </p:spPr>
        <p:txBody>
          <a:bodyPr/>
          <a:lstStyle>
            <a:lvl1pPr marL="0" indent="0" algn="ctr">
              <a:buNone/>
              <a:defRPr sz="2400">
                <a:solidFill>
                  <a:schemeClr val="bg1">
                    <a:lumMod val="7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transition </a:t>
            </a:r>
            <a:br>
              <a:rPr lang="en-US" dirty="0"/>
            </a:br>
            <a:r>
              <a:rPr lang="en-US" dirty="0"/>
              <a:t>subtitle style</a:t>
            </a:r>
          </a:p>
        </p:txBody>
      </p:sp>
      <p:sp>
        <p:nvSpPr>
          <p:cNvPr id="7" name="Slide Number Placeholder 1">
            <a:extLst>
              <a:ext uri="{FF2B5EF4-FFF2-40B4-BE49-F238E27FC236}">
                <a16:creationId xmlns:a16="http://schemas.microsoft.com/office/drawing/2014/main" id="{2EC4B7B0-A755-6D37-D87E-A4D47B00FA4C}"/>
              </a:ext>
            </a:extLst>
          </p:cNvPr>
          <p:cNvSpPr>
            <a:spLocks noGrp="1"/>
          </p:cNvSpPr>
          <p:nvPr>
            <p:ph type="sldNum" sz="quarter" idx="4"/>
          </p:nvPr>
        </p:nvSpPr>
        <p:spPr>
          <a:xfrm>
            <a:off x="11052048" y="6183318"/>
            <a:ext cx="699126" cy="365125"/>
          </a:xfrm>
          <a:prstGeom prst="rect">
            <a:avLst/>
          </a:prstGeom>
        </p:spPr>
        <p:txBody>
          <a:bodyPr/>
          <a:lstStyle>
            <a:lvl1pPr algn="r">
              <a:defRPr/>
            </a:lvl1pPr>
          </a:lstStyle>
          <a:p>
            <a:fld id="{8A16B8CB-D56F-2744-807F-154426EF1DF6}" type="slidenum">
              <a:rPr lang="en-US" smtClean="0"/>
              <a:pPr/>
              <a:t>‹#›</a:t>
            </a:fld>
            <a:endParaRPr lang="en-US" dirty="0"/>
          </a:p>
        </p:txBody>
      </p:sp>
    </p:spTree>
    <p:extLst>
      <p:ext uri="{BB962C8B-B14F-4D97-AF65-F5344CB8AC3E}">
        <p14:creationId xmlns:p14="http://schemas.microsoft.com/office/powerpoint/2010/main" val="383612483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3283B63-1EA6-2245-9DAF-A3393D2DA29E}"/>
              </a:ext>
            </a:extLst>
          </p:cNvPr>
          <p:cNvSpPr>
            <a:spLocks noGrp="1"/>
          </p:cNvSpPr>
          <p:nvPr>
            <p:ph type="title" hasCustomPrompt="1"/>
          </p:nvPr>
        </p:nvSpPr>
        <p:spPr>
          <a:xfrm>
            <a:off x="1201000" y="177422"/>
            <a:ext cx="11299785" cy="594601"/>
          </a:xfrm>
          <a:prstGeom prst="rect">
            <a:avLst/>
          </a:prstGeom>
        </p:spPr>
        <p:txBody>
          <a:bodyPr vert="horz" lIns="91440" tIns="45720" rIns="91440" bIns="45720" rtlCol="0" anchor="ctr">
            <a:normAutofit/>
          </a:bodyPr>
          <a:lstStyle>
            <a:lvl1pPr algn="l">
              <a:defRPr sz="3200" kern="1300" baseline="0">
                <a:solidFill>
                  <a:schemeClr val="tx1"/>
                </a:solidFill>
                <a:latin typeface="Georgia" panose="02040502050405020303" pitchFamily="18" charset="0"/>
              </a:defRPr>
            </a:lvl1pPr>
          </a:lstStyle>
          <a:p>
            <a:r>
              <a:rPr lang="en-US" dirty="0"/>
              <a:t>Click to edit title style</a:t>
            </a:r>
          </a:p>
        </p:txBody>
      </p:sp>
      <p:sp>
        <p:nvSpPr>
          <p:cNvPr id="2" name="Slide Number Placeholder 1">
            <a:extLst>
              <a:ext uri="{FF2B5EF4-FFF2-40B4-BE49-F238E27FC236}">
                <a16:creationId xmlns:a16="http://schemas.microsoft.com/office/drawing/2014/main" id="{100CE8BC-972B-1B15-0D84-E38453ED37D3}"/>
              </a:ext>
            </a:extLst>
          </p:cNvPr>
          <p:cNvSpPr>
            <a:spLocks noGrp="1"/>
          </p:cNvSpPr>
          <p:nvPr>
            <p:ph type="sldNum" sz="quarter" idx="4"/>
          </p:nvPr>
        </p:nvSpPr>
        <p:spPr>
          <a:xfrm>
            <a:off x="11052048" y="6183318"/>
            <a:ext cx="699126" cy="365125"/>
          </a:xfrm>
          <a:prstGeom prst="rect">
            <a:avLst/>
          </a:prstGeom>
        </p:spPr>
        <p:txBody>
          <a:bodyPr/>
          <a:lstStyle>
            <a:lvl1pPr algn="r">
              <a:defRPr/>
            </a:lvl1pPr>
          </a:lstStyle>
          <a:p>
            <a:fld id="{8A16B8CB-D56F-2744-807F-154426EF1DF6}" type="slidenum">
              <a:rPr lang="en-US" smtClean="0"/>
              <a:pPr/>
              <a:t>‹#›</a:t>
            </a:fld>
            <a:endParaRPr lang="en-US" dirty="0"/>
          </a:p>
        </p:txBody>
      </p:sp>
    </p:spTree>
    <p:extLst>
      <p:ext uri="{BB962C8B-B14F-4D97-AF65-F5344CB8AC3E}">
        <p14:creationId xmlns:p14="http://schemas.microsoft.com/office/powerpoint/2010/main" val="2590225470"/>
      </p:ext>
    </p:extLst>
  </p:cSld>
  <p:clrMapOvr>
    <a:masterClrMapping/>
  </p:clrMapOvr>
  <p:transition spd="slow">
    <p:wip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NoLin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E3764969-D57C-BDE7-7ED2-2D3312C11EAB}"/>
              </a:ext>
            </a:extLst>
          </p:cNvPr>
          <p:cNvSpPr>
            <a:spLocks noGrp="1"/>
          </p:cNvSpPr>
          <p:nvPr>
            <p:ph type="title" hasCustomPrompt="1"/>
          </p:nvPr>
        </p:nvSpPr>
        <p:spPr>
          <a:xfrm>
            <a:off x="1201000" y="177422"/>
            <a:ext cx="11299785" cy="594601"/>
          </a:xfrm>
          <a:prstGeom prst="rect">
            <a:avLst/>
          </a:prstGeom>
        </p:spPr>
        <p:txBody>
          <a:bodyPr vert="horz" lIns="91440" tIns="45720" rIns="91440" bIns="45720" rtlCol="0" anchor="ctr">
            <a:normAutofit/>
          </a:bodyPr>
          <a:lstStyle>
            <a:lvl1pPr algn="l">
              <a:defRPr sz="3200" kern="1300" baseline="0">
                <a:solidFill>
                  <a:schemeClr val="tx1"/>
                </a:solidFill>
                <a:latin typeface="Georgia" panose="02040502050405020303" pitchFamily="18" charset="0"/>
              </a:defRPr>
            </a:lvl1pPr>
          </a:lstStyle>
          <a:p>
            <a:r>
              <a:rPr lang="en-US" dirty="0"/>
              <a:t>Click to edit title style</a:t>
            </a:r>
          </a:p>
        </p:txBody>
      </p:sp>
      <p:sp>
        <p:nvSpPr>
          <p:cNvPr id="6" name="Slide Number Placeholder 1">
            <a:extLst>
              <a:ext uri="{FF2B5EF4-FFF2-40B4-BE49-F238E27FC236}">
                <a16:creationId xmlns:a16="http://schemas.microsoft.com/office/drawing/2014/main" id="{651B5DBF-5F7E-4804-C211-F04172037C16}"/>
              </a:ext>
            </a:extLst>
          </p:cNvPr>
          <p:cNvSpPr>
            <a:spLocks noGrp="1"/>
          </p:cNvSpPr>
          <p:nvPr>
            <p:ph type="sldNum" sz="quarter" idx="4"/>
          </p:nvPr>
        </p:nvSpPr>
        <p:spPr>
          <a:xfrm>
            <a:off x="11052048" y="6183318"/>
            <a:ext cx="699126" cy="365125"/>
          </a:xfrm>
          <a:prstGeom prst="rect">
            <a:avLst/>
          </a:prstGeom>
        </p:spPr>
        <p:txBody>
          <a:bodyPr/>
          <a:lstStyle>
            <a:lvl1pPr algn="r">
              <a:defRPr/>
            </a:lvl1pPr>
          </a:lstStyle>
          <a:p>
            <a:fld id="{8A16B8CB-D56F-2744-807F-154426EF1DF6}" type="slidenum">
              <a:rPr lang="en-US" smtClean="0"/>
              <a:pPr/>
              <a:t>‹#›</a:t>
            </a:fld>
            <a:endParaRPr lang="en-US" dirty="0"/>
          </a:p>
        </p:txBody>
      </p:sp>
    </p:spTree>
    <p:extLst>
      <p:ext uri="{BB962C8B-B14F-4D97-AF65-F5344CB8AC3E}">
        <p14:creationId xmlns:p14="http://schemas.microsoft.com/office/powerpoint/2010/main" val="3567406249"/>
      </p:ext>
    </p:extLst>
  </p:cSld>
  <p:clrMapOvr>
    <a:masterClrMapping/>
  </p:clrMapOvr>
  <p:transition spd="slow">
    <p:wip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A6B805E-2BE0-FC36-6859-3906D36A60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109087" cy="6863434"/>
          </a:xfrm>
          <a:prstGeom prst="rect">
            <a:avLst/>
          </a:prstGeom>
        </p:spPr>
      </p:pic>
      <p:sp>
        <p:nvSpPr>
          <p:cNvPr id="6" name="Title Placeholder 12">
            <a:extLst>
              <a:ext uri="{FF2B5EF4-FFF2-40B4-BE49-F238E27FC236}">
                <a16:creationId xmlns:a16="http://schemas.microsoft.com/office/drawing/2014/main" id="{6E5775B4-F0E7-4A48-BF5D-AF263FA2D60C}"/>
              </a:ext>
            </a:extLst>
          </p:cNvPr>
          <p:cNvSpPr>
            <a:spLocks noGrp="1"/>
          </p:cNvSpPr>
          <p:nvPr>
            <p:ph type="title" hasCustomPrompt="1"/>
          </p:nvPr>
        </p:nvSpPr>
        <p:spPr>
          <a:xfrm>
            <a:off x="677014" y="592266"/>
            <a:ext cx="5418986" cy="4424856"/>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7" name="Text Placeholder 2">
            <a:extLst>
              <a:ext uri="{FF2B5EF4-FFF2-40B4-BE49-F238E27FC236}">
                <a16:creationId xmlns:a16="http://schemas.microsoft.com/office/drawing/2014/main" id="{9B9DD850-EB65-E74F-922F-F4E9D2D6B834}"/>
              </a:ext>
            </a:extLst>
          </p:cNvPr>
          <p:cNvSpPr>
            <a:spLocks noGrp="1"/>
          </p:cNvSpPr>
          <p:nvPr>
            <p:ph idx="1"/>
          </p:nvPr>
        </p:nvSpPr>
        <p:spPr>
          <a:xfrm>
            <a:off x="690100" y="5059446"/>
            <a:ext cx="5418987" cy="804591"/>
          </a:xfrm>
          <a:prstGeom prst="rect">
            <a:avLst/>
          </a:prstGeom>
        </p:spPr>
        <p:txBody>
          <a:bodyPr vert="horz" lIns="91440" tIns="45720" rIns="91440" bIns="45720" rtlCol="0">
            <a:normAutofit/>
          </a:bodyPr>
          <a:lstStyle>
            <a:lvl1pPr>
              <a:defRPr>
                <a:solidFill>
                  <a:schemeClr val="bg1">
                    <a:lumMod val="75000"/>
                  </a:schemeClr>
                </a:solidFill>
              </a:defRPr>
            </a:lvl1pPr>
          </a:lstStyle>
          <a:p>
            <a:pPr lvl="0"/>
            <a:r>
              <a:rPr lang="en-US"/>
              <a:t>Click to edit Master text styles</a:t>
            </a:r>
          </a:p>
        </p:txBody>
      </p:sp>
      <p:pic>
        <p:nvPicPr>
          <p:cNvPr id="3" name="Picture 2">
            <a:extLst>
              <a:ext uri="{FF2B5EF4-FFF2-40B4-BE49-F238E27FC236}">
                <a16:creationId xmlns:a16="http://schemas.microsoft.com/office/drawing/2014/main" id="{8CB48CC0-8A2D-B83F-F10A-656DA07C8D9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109087" y="0"/>
            <a:ext cx="6052433" cy="6858000"/>
          </a:xfrm>
          <a:prstGeom prst="rect">
            <a:avLst/>
          </a:prstGeom>
        </p:spPr>
      </p:pic>
    </p:spTree>
    <p:extLst>
      <p:ext uri="{BB962C8B-B14F-4D97-AF65-F5344CB8AC3E}">
        <p14:creationId xmlns:p14="http://schemas.microsoft.com/office/powerpoint/2010/main" val="675039074"/>
      </p:ext>
    </p:extLst>
  </p:cSld>
  <p:clrMapOvr>
    <a:masterClrMapping/>
  </p:clrMapOvr>
  <p:transition spd="slow">
    <p:wip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CF36C05F-ED3A-A549-A054-FE0517623086}"/>
              </a:ext>
            </a:extLst>
          </p:cNvPr>
          <p:cNvSpPr>
            <a:spLocks noGrp="1"/>
          </p:cNvSpPr>
          <p:nvPr>
            <p:ph type="body" idx="1"/>
          </p:nvPr>
        </p:nvSpPr>
        <p:spPr>
          <a:xfrm>
            <a:off x="1325718" y="5098658"/>
            <a:ext cx="10494626" cy="804591"/>
          </a:xfrm>
          <a:prstGeom prst="rect">
            <a:avLst/>
          </a:prstGeom>
        </p:spPr>
        <p:txBody>
          <a:bodyPr vert="horz" lIns="91440" tIns="45720" rIns="91440" bIns="45720" rtlCol="0">
            <a:normAutofit/>
          </a:bodyPr>
          <a:lstStyle/>
          <a:p>
            <a:pPr lvl="0"/>
            <a:r>
              <a:rPr lang="en-US" dirty="0"/>
              <a:t>Click to edit Master text styles</a:t>
            </a:r>
          </a:p>
        </p:txBody>
      </p:sp>
      <p:sp>
        <p:nvSpPr>
          <p:cNvPr id="2" name="Slide Number Placeholder 1">
            <a:extLst>
              <a:ext uri="{FF2B5EF4-FFF2-40B4-BE49-F238E27FC236}">
                <a16:creationId xmlns:a16="http://schemas.microsoft.com/office/drawing/2014/main" id="{AAC1CD27-1063-6EF3-CD6A-AF07C2D859B4}"/>
              </a:ext>
            </a:extLst>
          </p:cNvPr>
          <p:cNvSpPr>
            <a:spLocks noGrp="1"/>
          </p:cNvSpPr>
          <p:nvPr>
            <p:ph type="sldNum" sz="quarter" idx="4"/>
          </p:nvPr>
        </p:nvSpPr>
        <p:spPr>
          <a:xfrm>
            <a:off x="11052048" y="6183318"/>
            <a:ext cx="699126" cy="365125"/>
          </a:xfrm>
          <a:prstGeom prst="rect">
            <a:avLst/>
          </a:prstGeom>
        </p:spPr>
        <p:txBody>
          <a:bodyPr/>
          <a:lstStyle>
            <a:lvl1pPr algn="r">
              <a:defRPr/>
            </a:lvl1pPr>
          </a:lstStyle>
          <a:p>
            <a:fld id="{8A16B8CB-D56F-2744-807F-154426EF1DF6}" type="slidenum">
              <a:rPr lang="en-US" smtClean="0"/>
              <a:pPr/>
              <a:t>‹#›</a:t>
            </a:fld>
            <a:endParaRPr lang="en-US" dirty="0"/>
          </a:p>
        </p:txBody>
      </p:sp>
    </p:spTree>
    <p:extLst>
      <p:ext uri="{BB962C8B-B14F-4D97-AF65-F5344CB8AC3E}">
        <p14:creationId xmlns:p14="http://schemas.microsoft.com/office/powerpoint/2010/main" val="3843339920"/>
      </p:ext>
    </p:extLst>
  </p:cSld>
  <p:clrMap bg1="lt1" tx1="dk1" bg2="lt2" tx2="dk2" accent1="accent1" accent2="accent2" accent3="accent3" accent4="accent4" accent5="accent5" accent6="accent6" hlink="hlink" folHlink="folHlink"/>
  <p:sldLayoutIdLst>
    <p:sldLayoutId id="2147483859" r:id="rId1"/>
    <p:sldLayoutId id="2147483862" r:id="rId2"/>
    <p:sldLayoutId id="2147483860" r:id="rId3"/>
    <p:sldLayoutId id="2147483861" r:id="rId4"/>
    <p:sldLayoutId id="2147483864" r:id="rId5"/>
    <p:sldLayoutId id="2147483869" r:id="rId6"/>
    <p:sldLayoutId id="2147483858" r:id="rId7"/>
  </p:sldLayoutIdLst>
  <p:transition spd="slow">
    <p:wipe/>
  </p:transition>
  <p:hf hdr="0" ftr="0" dt="0"/>
  <p:txStyles>
    <p:titleStyle>
      <a:lvl1pPr algn="l" defTabSz="914377" rtl="0" eaLnBrk="1" latinLnBrk="0" hangingPunct="1">
        <a:lnSpc>
          <a:spcPct val="90000"/>
        </a:lnSpc>
        <a:spcBef>
          <a:spcPct val="0"/>
        </a:spcBef>
        <a:buNone/>
        <a:defRPr sz="4000" b="0" i="0" kern="1200" cap="none" baseline="0">
          <a:solidFill>
            <a:schemeClr val="bg1"/>
          </a:solidFill>
          <a:latin typeface="Georgia" panose="02040502050405020303" pitchFamily="18" charset="0"/>
          <a:ea typeface="+mj-ea"/>
          <a:cs typeface="+mj-cs"/>
        </a:defRPr>
      </a:lvl1pPr>
    </p:titleStyle>
    <p:bodyStyle>
      <a:lvl1pPr marL="0" indent="0" algn="l" defTabSz="914377" rtl="0" eaLnBrk="1" latinLnBrk="0" hangingPunct="1">
        <a:lnSpc>
          <a:spcPct val="90000"/>
        </a:lnSpc>
        <a:spcBef>
          <a:spcPts val="1000"/>
        </a:spcBef>
        <a:buFontTx/>
        <a:buNone/>
        <a:defRPr sz="4000" b="0" i="0" kern="1200" cap="none" baseline="0">
          <a:solidFill>
            <a:schemeClr val="bg1">
              <a:lumMod val="75000"/>
            </a:schemeClr>
          </a:solidFill>
          <a:latin typeface="Georgia" panose="02040502050405020303" pitchFamily="18" charset="0"/>
          <a:ea typeface="+mn-ea"/>
          <a:cs typeface="+mn-cs"/>
        </a:defRPr>
      </a:lvl1pPr>
      <a:lvl2pPr marL="457189" indent="0" algn="ctr" defTabSz="914377" rtl="0" eaLnBrk="1" latinLnBrk="0" hangingPunct="1">
        <a:lnSpc>
          <a:spcPct val="90000"/>
        </a:lnSpc>
        <a:spcBef>
          <a:spcPts val="500"/>
        </a:spcBef>
        <a:buFontTx/>
        <a:buNone/>
        <a:defRPr sz="2400" kern="1200">
          <a:solidFill>
            <a:schemeClr val="bg2"/>
          </a:solidFill>
          <a:latin typeface="+mn-lt"/>
          <a:ea typeface="+mn-ea"/>
          <a:cs typeface="+mn-cs"/>
        </a:defRPr>
      </a:lvl2pPr>
      <a:lvl3pPr marL="914377" indent="0" algn="ctr" defTabSz="914377" rtl="0" eaLnBrk="1" latinLnBrk="0" hangingPunct="1">
        <a:lnSpc>
          <a:spcPct val="90000"/>
        </a:lnSpc>
        <a:spcBef>
          <a:spcPts val="500"/>
        </a:spcBef>
        <a:buFontTx/>
        <a:buNone/>
        <a:defRPr sz="2000" kern="1200">
          <a:solidFill>
            <a:schemeClr val="bg2"/>
          </a:solidFill>
          <a:latin typeface="+mn-lt"/>
          <a:ea typeface="+mn-ea"/>
          <a:cs typeface="+mn-cs"/>
        </a:defRPr>
      </a:lvl3pPr>
      <a:lvl4pPr marL="1371566" indent="0" algn="ctr" defTabSz="914377" rtl="0" eaLnBrk="1" latinLnBrk="0" hangingPunct="1">
        <a:lnSpc>
          <a:spcPct val="90000"/>
        </a:lnSpc>
        <a:spcBef>
          <a:spcPts val="500"/>
        </a:spcBef>
        <a:buFontTx/>
        <a:buNone/>
        <a:defRPr sz="1800" kern="1200">
          <a:solidFill>
            <a:schemeClr val="bg2"/>
          </a:solidFill>
          <a:latin typeface="+mn-lt"/>
          <a:ea typeface="+mn-ea"/>
          <a:cs typeface="+mn-cs"/>
        </a:defRPr>
      </a:lvl4pPr>
      <a:lvl5pPr marL="1828754" indent="0" algn="ctr" defTabSz="914377" rtl="0" eaLnBrk="1" latinLnBrk="0" hangingPunct="1">
        <a:lnSpc>
          <a:spcPct val="90000"/>
        </a:lnSpc>
        <a:spcBef>
          <a:spcPts val="500"/>
        </a:spcBef>
        <a:buFontTx/>
        <a:buNone/>
        <a:defRPr sz="1800"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www.hhs.gov/hipaa/for-professionals/privacy/guidance/business-associates/index.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phishalert@kdmc.kdhs.u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F666-8A75-0FAE-DD64-0E4A8932FD84}"/>
              </a:ext>
            </a:extLst>
          </p:cNvPr>
          <p:cNvSpPr>
            <a:spLocks noGrp="1"/>
          </p:cNvSpPr>
          <p:nvPr>
            <p:ph type="title"/>
          </p:nvPr>
        </p:nvSpPr>
        <p:spPr/>
        <p:txBody>
          <a:bodyPr/>
          <a:lstStyle/>
          <a:p>
            <a:r>
              <a:rPr lang="en-US" dirty="0"/>
              <a:t>Annual General Compliance Training</a:t>
            </a:r>
          </a:p>
        </p:txBody>
      </p:sp>
      <p:sp>
        <p:nvSpPr>
          <p:cNvPr id="3" name="Content Placeholder 2">
            <a:extLst>
              <a:ext uri="{FF2B5EF4-FFF2-40B4-BE49-F238E27FC236}">
                <a16:creationId xmlns:a16="http://schemas.microsoft.com/office/drawing/2014/main" id="{9662D3A0-7C45-2BB8-07C9-A4D7800C9F28}"/>
              </a:ext>
            </a:extLst>
          </p:cNvPr>
          <p:cNvSpPr>
            <a:spLocks noGrp="1"/>
          </p:cNvSpPr>
          <p:nvPr>
            <p:ph idx="1"/>
          </p:nvPr>
        </p:nvSpPr>
        <p:spPr/>
        <p:txBody>
          <a:bodyPr/>
          <a:lstStyle/>
          <a:p>
            <a:r>
              <a:rPr lang="en-US" dirty="0"/>
              <a:t>2024 - 2025</a:t>
            </a:r>
          </a:p>
        </p:txBody>
      </p:sp>
    </p:spTree>
    <p:extLst>
      <p:ext uri="{BB962C8B-B14F-4D97-AF65-F5344CB8AC3E}">
        <p14:creationId xmlns:p14="http://schemas.microsoft.com/office/powerpoint/2010/main" val="292065716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pPr>
            <a:r>
              <a:rPr lang="en-US" sz="2000" dirty="0"/>
              <a:t>King’s Daughters established a comprehensive compliance program through the establishment of the Compliance &amp; Integrity Department. </a:t>
            </a:r>
          </a:p>
          <a:p>
            <a:pPr>
              <a:lnSpc>
                <a:spcPct val="100000"/>
              </a:lnSpc>
            </a:pPr>
            <a:r>
              <a:rPr lang="en-US" sz="2000" dirty="0"/>
              <a:t>Here are some examples of compliance program activities:</a:t>
            </a:r>
          </a:p>
          <a:p>
            <a:pPr lvl="1">
              <a:lnSpc>
                <a:spcPct val="100000"/>
              </a:lnSpc>
            </a:pPr>
            <a:r>
              <a:rPr lang="en-US" dirty="0">
                <a:latin typeface="Georgia" panose="02040502050405020303" pitchFamily="18" charset="0"/>
              </a:rPr>
              <a:t>Internal Audit’s auditing efforts; </a:t>
            </a:r>
          </a:p>
          <a:p>
            <a:pPr lvl="1">
              <a:lnSpc>
                <a:spcPct val="100000"/>
              </a:lnSpc>
            </a:pPr>
            <a:r>
              <a:rPr lang="en-US" dirty="0">
                <a:latin typeface="Georgia" panose="02040502050405020303" pitchFamily="18" charset="0"/>
              </a:rPr>
              <a:t>Compliance &amp; Integrity Department’s monitoring and auditing compliance plan;</a:t>
            </a:r>
          </a:p>
          <a:p>
            <a:pPr lvl="1">
              <a:lnSpc>
                <a:spcPct val="100000"/>
              </a:lnSpc>
            </a:pPr>
            <a:r>
              <a:rPr lang="en-US" dirty="0">
                <a:latin typeface="Georgia" panose="02040502050405020303" pitchFamily="18" charset="0"/>
              </a:rPr>
              <a:t>Contracting with external resources to provide reviews; </a:t>
            </a:r>
          </a:p>
          <a:p>
            <a:pPr lvl="1">
              <a:lnSpc>
                <a:spcPct val="100000"/>
              </a:lnSpc>
            </a:pPr>
            <a:r>
              <a:rPr lang="en-US" dirty="0">
                <a:latin typeface="Georgia" panose="02040502050405020303" pitchFamily="18" charset="0"/>
              </a:rPr>
              <a:t>Revenue Cycle’s data mining and monitoring;</a:t>
            </a:r>
          </a:p>
          <a:p>
            <a:pPr lvl="1">
              <a:lnSpc>
                <a:spcPct val="100000"/>
              </a:lnSpc>
            </a:pPr>
            <a:r>
              <a:rPr lang="en-US" dirty="0">
                <a:latin typeface="Georgia" panose="02040502050405020303" pitchFamily="18" charset="0"/>
              </a:rPr>
              <a:t>Leaders’ self-monitoring their department risks; </a:t>
            </a:r>
          </a:p>
          <a:p>
            <a:pPr lvl="1">
              <a:lnSpc>
                <a:spcPct val="100000"/>
              </a:lnSpc>
            </a:pPr>
            <a:r>
              <a:rPr lang="en-US" dirty="0">
                <a:latin typeface="Georgia" panose="02040502050405020303" pitchFamily="18" charset="0"/>
              </a:rPr>
              <a:t>Annual Compliance Risk Assessment; </a:t>
            </a:r>
          </a:p>
          <a:p>
            <a:pPr lvl="1">
              <a:lnSpc>
                <a:spcPct val="100000"/>
              </a:lnSpc>
            </a:pPr>
            <a:r>
              <a:rPr lang="en-US" dirty="0">
                <a:latin typeface="Georgia" panose="02040502050405020303" pitchFamily="18" charset="0"/>
              </a:rPr>
              <a:t>Review of the Office of Inspector (OIG) Work Plan which identifies risks;</a:t>
            </a:r>
          </a:p>
          <a:p>
            <a:pPr lvl="1">
              <a:lnSpc>
                <a:spcPct val="100000"/>
              </a:lnSpc>
            </a:pPr>
            <a:r>
              <a:rPr lang="en-US" dirty="0">
                <a:latin typeface="Georgia" panose="02040502050405020303" pitchFamily="18" charset="0"/>
              </a:rPr>
              <a:t>Follow up on concerns reported to the Compliance &amp; Integrity Department</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How does King’s Daughters prevent violations of the </a:t>
            </a:r>
            <a:br>
              <a:rPr lang="en-US" dirty="0"/>
            </a:br>
            <a:r>
              <a:rPr lang="en-US" dirty="0"/>
              <a:t>False Claims Act?</a:t>
            </a:r>
          </a:p>
        </p:txBody>
      </p:sp>
      <p:sp>
        <p:nvSpPr>
          <p:cNvPr id="4" name="Slide Number Placeholder 3"/>
          <p:cNvSpPr>
            <a:spLocks noGrp="1"/>
          </p:cNvSpPr>
          <p:nvPr>
            <p:ph type="sldNum" sz="quarter" idx="4"/>
          </p:nvPr>
        </p:nvSpPr>
        <p:spPr/>
        <p:txBody>
          <a:bodyPr/>
          <a:lstStyle/>
          <a:p>
            <a:fld id="{8A16B8CB-D56F-2744-807F-154426EF1DF6}" type="slidenum">
              <a:rPr lang="en-US" smtClean="0"/>
              <a:pPr/>
              <a:t>10</a:t>
            </a:fld>
            <a:endParaRPr lang="en-US" dirty="0"/>
          </a:p>
        </p:txBody>
      </p:sp>
    </p:spTree>
    <p:extLst>
      <p:ext uri="{BB962C8B-B14F-4D97-AF65-F5344CB8AC3E}">
        <p14:creationId xmlns:p14="http://schemas.microsoft.com/office/powerpoint/2010/main" val="196766382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185334"/>
            <a:ext cx="10218201" cy="4614966"/>
          </a:xfrm>
        </p:spPr>
        <p:txBody>
          <a:bodyPr>
            <a:noAutofit/>
          </a:bodyPr>
          <a:lstStyle/>
          <a:p>
            <a:pPr>
              <a:lnSpc>
                <a:spcPct val="100000"/>
              </a:lnSpc>
            </a:pPr>
            <a:r>
              <a:rPr lang="en-US" sz="1800" dirty="0"/>
              <a:t>The Affordable Care Act requires that a person (e.g., provider, hospital, medical office) who received a Medicare or Medicaid Overpayment to report and return the Overpayment.</a:t>
            </a:r>
          </a:p>
          <a:p>
            <a:pPr>
              <a:lnSpc>
                <a:spcPct val="100000"/>
              </a:lnSpc>
            </a:pPr>
            <a:r>
              <a:rPr lang="en-US" sz="1800" b="1" dirty="0"/>
              <a:t>What is an Overpayment? </a:t>
            </a:r>
          </a:p>
          <a:p>
            <a:pPr>
              <a:lnSpc>
                <a:spcPct val="100000"/>
              </a:lnSpc>
            </a:pPr>
            <a:r>
              <a:rPr lang="en-US" sz="1800" dirty="0"/>
              <a:t>A Medicare or Medicaid overpayment is “any funds that a person receives or retains to which the person, after applicable reconciliation, is not entitled.”  </a:t>
            </a:r>
          </a:p>
          <a:p>
            <a:pPr>
              <a:lnSpc>
                <a:spcPct val="100000"/>
              </a:lnSpc>
            </a:pPr>
            <a:r>
              <a:rPr lang="en-US" sz="1800" dirty="0"/>
              <a:t>Examples of Overpayments include, but are not limited to, the following:  </a:t>
            </a:r>
          </a:p>
          <a:p>
            <a:pPr marL="285750" indent="-285750">
              <a:lnSpc>
                <a:spcPct val="100000"/>
              </a:lnSpc>
              <a:spcBef>
                <a:spcPts val="0"/>
              </a:spcBef>
              <a:buFont typeface="Arial" panose="020B0604020202020204" pitchFamily="34" charset="0"/>
              <a:buChar char="•"/>
            </a:pPr>
            <a:r>
              <a:rPr lang="en-US" sz="1800" dirty="0"/>
              <a:t>Billing the wrong level of care for an office visit;</a:t>
            </a:r>
          </a:p>
          <a:p>
            <a:pPr marL="285750" indent="-285750">
              <a:lnSpc>
                <a:spcPct val="100000"/>
              </a:lnSpc>
              <a:spcBef>
                <a:spcPts val="0"/>
              </a:spcBef>
              <a:buFont typeface="Arial" panose="020B0604020202020204" pitchFamily="34" charset="0"/>
              <a:buChar char="•"/>
            </a:pPr>
            <a:r>
              <a:rPr lang="en-US" sz="1800" dirty="0"/>
              <a:t>Separately billing services which should have been bundled into one bill;</a:t>
            </a:r>
          </a:p>
          <a:p>
            <a:pPr marL="285750" indent="-285750">
              <a:lnSpc>
                <a:spcPct val="100000"/>
              </a:lnSpc>
              <a:spcBef>
                <a:spcPts val="0"/>
              </a:spcBef>
              <a:buFont typeface="Arial" panose="020B0604020202020204" pitchFamily="34" charset="0"/>
              <a:buChar char="•"/>
            </a:pPr>
            <a:r>
              <a:rPr lang="en-US" sz="1800" dirty="0"/>
              <a:t>Billing for an MRI when a CT was performed; </a:t>
            </a:r>
          </a:p>
          <a:p>
            <a:pPr marL="285750" indent="-285750">
              <a:lnSpc>
                <a:spcPct val="100000"/>
              </a:lnSpc>
              <a:spcBef>
                <a:spcPts val="0"/>
              </a:spcBef>
              <a:buFont typeface="Arial" panose="020B0604020202020204" pitchFamily="34" charset="0"/>
              <a:buChar char="•"/>
            </a:pPr>
            <a:r>
              <a:rPr lang="en-US" sz="1800" dirty="0"/>
              <a:t>Billing  for a service which was not properly documented; or</a:t>
            </a:r>
          </a:p>
          <a:p>
            <a:pPr marL="285750" indent="-285750">
              <a:lnSpc>
                <a:spcPct val="100000"/>
              </a:lnSpc>
              <a:spcBef>
                <a:spcPts val="0"/>
              </a:spcBef>
              <a:buFont typeface="Arial" panose="020B0604020202020204" pitchFamily="34" charset="0"/>
              <a:buChar char="•"/>
            </a:pPr>
            <a:r>
              <a:rPr lang="en-US" sz="1800" dirty="0"/>
              <a:t>Billing for a service which was not medically necessary. </a:t>
            </a:r>
          </a:p>
          <a:p>
            <a:pPr>
              <a:lnSpc>
                <a:spcPct val="100000"/>
              </a:lnSpc>
            </a:pPr>
            <a:r>
              <a:rPr lang="en-US" sz="1800" dirty="0"/>
              <a:t>It doesn’t matter if an Overpayment is a mistake or not intentional.  If Medicare or Medicaid paid an excess amount, an Overpayment occurred.</a:t>
            </a:r>
          </a:p>
          <a:p>
            <a:endParaRPr lang="en-US" sz="1600" dirty="0"/>
          </a:p>
        </p:txBody>
      </p:sp>
      <p:sp>
        <p:nvSpPr>
          <p:cNvPr id="3" name="Title 2"/>
          <p:cNvSpPr>
            <a:spLocks noGrp="1"/>
          </p:cNvSpPr>
          <p:nvPr>
            <p:ph type="title"/>
          </p:nvPr>
        </p:nvSpPr>
        <p:spPr/>
        <p:txBody>
          <a:bodyPr/>
          <a:lstStyle/>
          <a:p>
            <a:r>
              <a:rPr lang="en-US" dirty="0"/>
              <a:t>Overpayments</a:t>
            </a:r>
          </a:p>
        </p:txBody>
      </p:sp>
      <p:sp>
        <p:nvSpPr>
          <p:cNvPr id="4" name="Slide Number Placeholder 3"/>
          <p:cNvSpPr>
            <a:spLocks noGrp="1"/>
          </p:cNvSpPr>
          <p:nvPr>
            <p:ph type="sldNum" sz="quarter" idx="4"/>
          </p:nvPr>
        </p:nvSpPr>
        <p:spPr/>
        <p:txBody>
          <a:bodyPr/>
          <a:lstStyle/>
          <a:p>
            <a:fld id="{8A16B8CB-D56F-2744-807F-154426EF1DF6}" type="slidenum">
              <a:rPr lang="en-US" smtClean="0"/>
              <a:pPr/>
              <a:t>11</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56654" y="3113811"/>
            <a:ext cx="1819499" cy="1210413"/>
          </a:xfrm>
          <a:prstGeom prst="rect">
            <a:avLst/>
          </a:prstGeom>
        </p:spPr>
      </p:pic>
    </p:spTree>
    <p:extLst>
      <p:ext uri="{BB962C8B-B14F-4D97-AF65-F5344CB8AC3E}">
        <p14:creationId xmlns:p14="http://schemas.microsoft.com/office/powerpoint/2010/main" val="18427139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3" y="1239995"/>
            <a:ext cx="6160448" cy="4475349"/>
          </a:xfrm>
        </p:spPr>
        <p:txBody>
          <a:bodyPr>
            <a:normAutofit fontScale="92500"/>
          </a:bodyPr>
          <a:lstStyle/>
          <a:p>
            <a:pPr marL="342900" indent="-342900">
              <a:lnSpc>
                <a:spcPct val="100000"/>
              </a:lnSpc>
              <a:buFont typeface="Arial" panose="020B0604020202020204" pitchFamily="34" charset="0"/>
              <a:buChar char="•"/>
            </a:pPr>
            <a:r>
              <a:rPr lang="en-US" dirty="0"/>
              <a:t>An Overpayment must be reported and returned no later than sixty (60) days after the date on which the Overpayment was identified.</a:t>
            </a:r>
          </a:p>
          <a:p>
            <a:pPr>
              <a:lnSpc>
                <a:spcPct val="100000"/>
              </a:lnSpc>
            </a:pPr>
            <a:endParaRPr lang="en-US" dirty="0"/>
          </a:p>
          <a:p>
            <a:pPr marL="342900" indent="-342900">
              <a:lnSpc>
                <a:spcPct val="100000"/>
              </a:lnSpc>
              <a:buFont typeface="Arial" panose="020B0604020202020204" pitchFamily="34" charset="0"/>
              <a:buChar char="•"/>
            </a:pPr>
            <a:r>
              <a:rPr lang="en-US" dirty="0"/>
              <a:t>Failure to report an Overpayment may result in liability under the False Claims Act.</a:t>
            </a:r>
          </a:p>
          <a:p>
            <a:pPr>
              <a:lnSpc>
                <a:spcPct val="100000"/>
              </a:lnSpc>
            </a:pPr>
            <a:endParaRPr lang="en-US" dirty="0"/>
          </a:p>
          <a:p>
            <a:pPr marL="342900" indent="-342900">
              <a:lnSpc>
                <a:spcPct val="100000"/>
              </a:lnSpc>
              <a:buFont typeface="Arial" panose="020B0604020202020204" pitchFamily="34" charset="0"/>
              <a:buChar char="•"/>
            </a:pPr>
            <a:r>
              <a:rPr lang="en-US" dirty="0"/>
              <a:t>If you suspect an Overpayment has occurred, immediately contact your supervisor or the Compliance &amp; Integrity Department.</a:t>
            </a:r>
          </a:p>
          <a:p>
            <a:endParaRPr lang="en-US" dirty="0"/>
          </a:p>
        </p:txBody>
      </p:sp>
      <p:sp>
        <p:nvSpPr>
          <p:cNvPr id="3" name="Title 2"/>
          <p:cNvSpPr>
            <a:spLocks noGrp="1"/>
          </p:cNvSpPr>
          <p:nvPr>
            <p:ph type="title"/>
          </p:nvPr>
        </p:nvSpPr>
        <p:spPr/>
        <p:txBody>
          <a:bodyPr/>
          <a:lstStyle/>
          <a:p>
            <a:r>
              <a:rPr lang="en-US" dirty="0"/>
              <a:t>Overpayments</a:t>
            </a:r>
          </a:p>
        </p:txBody>
      </p:sp>
      <p:sp>
        <p:nvSpPr>
          <p:cNvPr id="4" name="Slide Number Placeholder 3"/>
          <p:cNvSpPr>
            <a:spLocks noGrp="1"/>
          </p:cNvSpPr>
          <p:nvPr>
            <p:ph type="sldNum" sz="quarter" idx="4"/>
          </p:nvPr>
        </p:nvSpPr>
        <p:spPr/>
        <p:txBody>
          <a:bodyPr/>
          <a:lstStyle/>
          <a:p>
            <a:fld id="{8A16B8CB-D56F-2744-807F-154426EF1DF6}"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7680713" y="1792003"/>
            <a:ext cx="3371335" cy="3371335"/>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229282659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134534"/>
            <a:ext cx="10218201" cy="4665766"/>
          </a:xfrm>
        </p:spPr>
        <p:txBody>
          <a:bodyPr>
            <a:normAutofit/>
          </a:bodyPr>
          <a:lstStyle/>
          <a:p>
            <a:pPr marL="285750" indent="-285750">
              <a:lnSpc>
                <a:spcPct val="100000"/>
              </a:lnSpc>
              <a:buFont typeface="Arial" panose="020B0604020202020204" pitchFamily="34" charset="0"/>
              <a:buChar char="•"/>
            </a:pPr>
            <a:r>
              <a:rPr lang="en-US" sz="1600" dirty="0"/>
              <a:t>Medical Necessity is a term which can be complex for all participators in healthcare. </a:t>
            </a:r>
          </a:p>
          <a:p>
            <a:pPr marL="285750" indent="-285750">
              <a:lnSpc>
                <a:spcPct val="100000"/>
              </a:lnSpc>
              <a:buFont typeface="Arial" panose="020B0604020202020204" pitchFamily="34" charset="0"/>
              <a:buChar char="•"/>
            </a:pPr>
            <a:r>
              <a:rPr lang="en-US" sz="1600" dirty="0"/>
              <a:t>A provider’s understanding of medical necessity may be different from that of a patient, patient’s family or third-party payer. Different participators sometimes apply the term in different ways. </a:t>
            </a:r>
          </a:p>
          <a:p>
            <a:pPr marL="285750" indent="-285750">
              <a:lnSpc>
                <a:spcPct val="100000"/>
              </a:lnSpc>
              <a:buFont typeface="Arial" panose="020B0604020202020204" pitchFamily="34" charset="0"/>
              <a:buChar char="•"/>
            </a:pPr>
            <a:r>
              <a:rPr lang="en-US" sz="1600" dirty="0"/>
              <a:t>CMS gives a definition of Medical Necessity in the Social Security Act: </a:t>
            </a:r>
          </a:p>
          <a:p>
            <a:pPr lvl="1">
              <a:lnSpc>
                <a:spcPct val="100000"/>
              </a:lnSpc>
              <a:buFont typeface="Wingdings" panose="05000000000000000000" pitchFamily="2" charset="2"/>
              <a:buChar char="Ø"/>
            </a:pPr>
            <a:r>
              <a:rPr lang="en-US" sz="1600" i="1" dirty="0">
                <a:latin typeface="Georgia" panose="02040502050405020303" pitchFamily="18" charset="0"/>
              </a:rPr>
              <a:t>“…no Medicare payment shall be made for items or services that are not reasonable and necessary for the diagnosis or treatment of illness or injury or to improve the functioning of a malformed body member” </a:t>
            </a:r>
          </a:p>
          <a:p>
            <a:pPr marL="285750" indent="-285750">
              <a:lnSpc>
                <a:spcPct val="100000"/>
              </a:lnSpc>
              <a:buFont typeface="Arial" panose="020B0604020202020204" pitchFamily="34" charset="0"/>
              <a:buChar char="•"/>
            </a:pPr>
            <a:r>
              <a:rPr lang="en-US" sz="1600" dirty="0"/>
              <a:t>Because the diagnosis drives the determination of medical necessity, it is important that patient’s history and assessment is thoroughly  documented in the medical record. </a:t>
            </a:r>
          </a:p>
          <a:p>
            <a:pPr marL="285750" indent="-285750">
              <a:lnSpc>
                <a:spcPct val="100000"/>
              </a:lnSpc>
              <a:buFont typeface="Arial" panose="020B0604020202020204" pitchFamily="34" charset="0"/>
              <a:buChar char="•"/>
            </a:pPr>
            <a:r>
              <a:rPr lang="en-US" sz="1600" dirty="0"/>
              <a:t>Medicare issues National Coverage Determinations (NCDs) and Local Coverage Determinations (LCDs) to provide guidance on coverage requirements/limitations for specific treatments or procedures. NCDs and LCDs are available on the internet.</a:t>
            </a:r>
          </a:p>
          <a:p>
            <a:pPr marL="285750" indent="-285750">
              <a:lnSpc>
                <a:spcPct val="100000"/>
              </a:lnSpc>
              <a:buFont typeface="Arial" panose="020B0604020202020204" pitchFamily="34" charset="0"/>
              <a:buChar char="•"/>
            </a:pPr>
            <a:r>
              <a:rPr lang="en-US" sz="1600" dirty="0"/>
              <a:t>Medical necessity becomes more complex with third-party payers who often have specific coverage rules for specific treatments or procedures. If you have questions regarding medical necessity, please contact leaders in your work area or the Compliance and Integrity team.</a:t>
            </a:r>
          </a:p>
          <a:p>
            <a:pPr>
              <a:lnSpc>
                <a:spcPct val="120000"/>
              </a:lnSpc>
            </a:pPr>
            <a:endParaRPr lang="en-US" sz="1600" dirty="0"/>
          </a:p>
        </p:txBody>
      </p:sp>
      <p:sp>
        <p:nvSpPr>
          <p:cNvPr id="3" name="Title 2"/>
          <p:cNvSpPr>
            <a:spLocks noGrp="1"/>
          </p:cNvSpPr>
          <p:nvPr>
            <p:ph type="title"/>
          </p:nvPr>
        </p:nvSpPr>
        <p:spPr/>
        <p:txBody>
          <a:bodyPr/>
          <a:lstStyle/>
          <a:p>
            <a:r>
              <a:rPr lang="en-US" dirty="0"/>
              <a:t>Medical Necessity</a:t>
            </a:r>
          </a:p>
        </p:txBody>
      </p:sp>
      <p:sp>
        <p:nvSpPr>
          <p:cNvPr id="4" name="Slide Number Placeholder 3"/>
          <p:cNvSpPr>
            <a:spLocks noGrp="1"/>
          </p:cNvSpPr>
          <p:nvPr>
            <p:ph type="sldNum" sz="quarter" idx="4"/>
          </p:nvPr>
        </p:nvSpPr>
        <p:spPr/>
        <p:txBody>
          <a:bodyPr/>
          <a:lstStyle/>
          <a:p>
            <a:fld id="{8A16B8CB-D56F-2744-807F-154426EF1DF6}" type="slidenum">
              <a:rPr lang="en-US" smtClean="0"/>
              <a:pPr/>
              <a:t>13</a:t>
            </a:fld>
            <a:endParaRPr lang="en-US" dirty="0"/>
          </a:p>
        </p:txBody>
      </p:sp>
    </p:spTree>
    <p:extLst>
      <p:ext uri="{BB962C8B-B14F-4D97-AF65-F5344CB8AC3E}">
        <p14:creationId xmlns:p14="http://schemas.microsoft.com/office/powerpoint/2010/main" val="349159138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0" y="1206418"/>
            <a:ext cx="10218201" cy="707050"/>
          </a:xfrm>
        </p:spPr>
        <p:txBody>
          <a:bodyPr/>
          <a:lstStyle/>
          <a:p>
            <a:pPr>
              <a:lnSpc>
                <a:spcPct val="100000"/>
              </a:lnSpc>
            </a:pPr>
            <a:r>
              <a:rPr lang="en-US" sz="2000" dirty="0"/>
              <a:t>To reduce the chance that an overpayment could be made, King’s Daughters takes these actions:</a:t>
            </a:r>
          </a:p>
          <a:p>
            <a:endParaRPr lang="en-US" dirty="0"/>
          </a:p>
        </p:txBody>
      </p:sp>
      <p:sp>
        <p:nvSpPr>
          <p:cNvPr id="3" name="Title 2"/>
          <p:cNvSpPr>
            <a:spLocks noGrp="1"/>
          </p:cNvSpPr>
          <p:nvPr>
            <p:ph type="title"/>
          </p:nvPr>
        </p:nvSpPr>
        <p:spPr/>
        <p:txBody>
          <a:bodyPr/>
          <a:lstStyle/>
          <a:p>
            <a:r>
              <a:rPr lang="en-US" dirty="0"/>
              <a:t>Preventing Overpayments</a:t>
            </a:r>
          </a:p>
        </p:txBody>
      </p:sp>
      <p:sp>
        <p:nvSpPr>
          <p:cNvPr id="4" name="Slide Number Placeholder 3"/>
          <p:cNvSpPr>
            <a:spLocks noGrp="1"/>
          </p:cNvSpPr>
          <p:nvPr>
            <p:ph type="sldNum" sz="quarter" idx="4"/>
          </p:nvPr>
        </p:nvSpPr>
        <p:spPr/>
        <p:txBody>
          <a:bodyPr/>
          <a:lstStyle/>
          <a:p>
            <a:fld id="{8A16B8CB-D56F-2744-807F-154426EF1DF6}" type="slidenum">
              <a:rPr lang="en-US" smtClean="0"/>
              <a:pPr/>
              <a:t>14</a:t>
            </a:fld>
            <a:endParaRPr lang="en-US" dirty="0"/>
          </a:p>
        </p:txBody>
      </p:sp>
      <p:graphicFrame>
        <p:nvGraphicFramePr>
          <p:cNvPr id="11" name="Content Placeholder 2"/>
          <p:cNvGraphicFramePr>
            <a:graphicFrameLocks/>
          </p:cNvGraphicFramePr>
          <p:nvPr>
            <p:extLst>
              <p:ext uri="{D42A27DB-BD31-4B8C-83A1-F6EECF244321}">
                <p14:modId xmlns:p14="http://schemas.microsoft.com/office/powerpoint/2010/main" val="2484093347"/>
              </p:ext>
            </p:extLst>
          </p:nvPr>
        </p:nvGraphicFramePr>
        <p:xfrm>
          <a:off x="2732097" y="1661067"/>
          <a:ext cx="7469905" cy="4266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472139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401150"/>
            <a:ext cx="9987381" cy="4475349"/>
          </a:xfrm>
        </p:spPr>
        <p:txBody>
          <a:bodyPr>
            <a:normAutofit/>
          </a:bodyPr>
          <a:lstStyle/>
          <a:p>
            <a:pPr marL="342900" indent="-342900" algn="just">
              <a:lnSpc>
                <a:spcPct val="100000"/>
              </a:lnSpc>
              <a:buFont typeface="Arial" panose="020B0604020202020204" pitchFamily="34" charset="0"/>
              <a:buChar char="•"/>
            </a:pPr>
            <a:r>
              <a:rPr lang="en-US" sz="2000" dirty="0"/>
              <a:t>One way Medicare provides guidance regarding medical necessity is through the issuance of National (federal) Coverage Determinations and Local (regional) Coverage Determinations (NCD/LCD) (see Administrative Policy A(7)).</a:t>
            </a:r>
          </a:p>
          <a:p>
            <a:pPr marL="342900" indent="-342900" algn="just">
              <a:lnSpc>
                <a:spcPct val="100000"/>
              </a:lnSpc>
              <a:buFont typeface="Arial" panose="020B0604020202020204" pitchFamily="34" charset="0"/>
              <a:buChar char="•"/>
            </a:pPr>
            <a:r>
              <a:rPr lang="en-US" sz="2000" dirty="0"/>
              <a:t>NCD/LCD document identifies the conditions under which payment will be made for certain tests, services and procedures.  </a:t>
            </a:r>
          </a:p>
          <a:p>
            <a:pPr marL="342900" indent="-342900">
              <a:lnSpc>
                <a:spcPct val="100000"/>
              </a:lnSpc>
              <a:buFont typeface="Arial" panose="020B0604020202020204" pitchFamily="34" charset="0"/>
              <a:buChar char="•"/>
            </a:pPr>
            <a:r>
              <a:rPr lang="en-US" sz="2000" dirty="0"/>
              <a:t>Department directors are responsible to be knowledgeable of those NCD/LCDs which pertain to the services provided by the Department and ensure the NCD/LCD elements, as applicable, are met.</a:t>
            </a:r>
          </a:p>
          <a:p>
            <a:pPr marL="342900" indent="-342900">
              <a:lnSpc>
                <a:spcPct val="100000"/>
              </a:lnSpc>
              <a:buFont typeface="Arial" panose="020B0604020202020204" pitchFamily="34" charset="0"/>
              <a:buChar char="•"/>
            </a:pPr>
            <a:r>
              <a:rPr lang="en-US" sz="2000" dirty="0"/>
              <a:t>Elective ordered tests, services and procedures which do not meet NCD/LCD requirements should be processed in accordance with Administrative Policy A(5), Issuance of Advance Beneficiary Notice.</a:t>
            </a:r>
          </a:p>
        </p:txBody>
      </p:sp>
      <p:sp>
        <p:nvSpPr>
          <p:cNvPr id="3" name="Title 2"/>
          <p:cNvSpPr>
            <a:spLocks noGrp="1"/>
          </p:cNvSpPr>
          <p:nvPr>
            <p:ph type="title"/>
          </p:nvPr>
        </p:nvSpPr>
        <p:spPr/>
        <p:txBody>
          <a:bodyPr/>
          <a:lstStyle/>
          <a:p>
            <a:r>
              <a:rPr lang="en-US" dirty="0"/>
              <a:t>National and Local Coverage Determinations</a:t>
            </a:r>
          </a:p>
        </p:txBody>
      </p:sp>
      <p:sp>
        <p:nvSpPr>
          <p:cNvPr id="4" name="Slide Number Placeholder 3"/>
          <p:cNvSpPr>
            <a:spLocks noGrp="1"/>
          </p:cNvSpPr>
          <p:nvPr>
            <p:ph type="sldNum" sz="quarter" idx="4"/>
          </p:nvPr>
        </p:nvSpPr>
        <p:spPr/>
        <p:txBody>
          <a:bodyPr/>
          <a:lstStyle/>
          <a:p>
            <a:fld id="{8A16B8CB-D56F-2744-807F-154426EF1DF6}" type="slidenum">
              <a:rPr lang="en-US" smtClean="0"/>
              <a:pPr/>
              <a:t>15</a:t>
            </a:fld>
            <a:endParaRPr lang="en-US" dirty="0"/>
          </a:p>
        </p:txBody>
      </p:sp>
    </p:spTree>
    <p:extLst>
      <p:ext uri="{BB962C8B-B14F-4D97-AF65-F5344CB8AC3E}">
        <p14:creationId xmlns:p14="http://schemas.microsoft.com/office/powerpoint/2010/main" val="371057893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pPr>
            <a:r>
              <a:rPr lang="en-US" dirty="0"/>
              <a:t>Failure to comply with applicable laws, regulations, and CMS requirements may lead to serious consequences, such as:</a:t>
            </a:r>
          </a:p>
          <a:p>
            <a:pPr>
              <a:lnSpc>
                <a:spcPct val="100000"/>
              </a:lnSpc>
            </a:pPr>
            <a:endParaRPr lang="en-US" dirty="0"/>
          </a:p>
          <a:p>
            <a:pPr marL="342900" indent="-342900">
              <a:lnSpc>
                <a:spcPct val="100000"/>
              </a:lnSpc>
              <a:buFont typeface="Arial" panose="020B0604020202020204" pitchFamily="34" charset="0"/>
              <a:buChar char="•"/>
            </a:pPr>
            <a:r>
              <a:rPr lang="en-US" dirty="0"/>
              <a:t>Contract Termination</a:t>
            </a:r>
          </a:p>
          <a:p>
            <a:pPr marL="342900" indent="-342900">
              <a:lnSpc>
                <a:spcPct val="100000"/>
              </a:lnSpc>
              <a:buFont typeface="Arial" panose="020B0604020202020204" pitchFamily="34" charset="0"/>
              <a:buChar char="•"/>
            </a:pPr>
            <a:r>
              <a:rPr lang="en-US" dirty="0"/>
              <a:t>Criminal Penalties </a:t>
            </a:r>
          </a:p>
          <a:p>
            <a:pPr marL="342900" indent="-342900">
              <a:lnSpc>
                <a:spcPct val="100000"/>
              </a:lnSpc>
              <a:buFont typeface="Arial" panose="020B0604020202020204" pitchFamily="34" charset="0"/>
              <a:buChar char="•"/>
            </a:pPr>
            <a:r>
              <a:rPr lang="en-US" dirty="0"/>
              <a:t>Civil Monetary Penalties </a:t>
            </a:r>
          </a:p>
          <a:p>
            <a:pPr marL="342900" indent="-342900">
              <a:lnSpc>
                <a:spcPct val="100000"/>
              </a:lnSpc>
              <a:buFont typeface="Arial" panose="020B0604020202020204" pitchFamily="34" charset="0"/>
              <a:buChar char="•"/>
            </a:pPr>
            <a:r>
              <a:rPr lang="en-US" dirty="0"/>
              <a:t>Exclusion from Federal </a:t>
            </a:r>
            <a:br>
              <a:rPr lang="en-US" dirty="0"/>
            </a:br>
            <a:r>
              <a:rPr lang="en-US" dirty="0"/>
              <a:t>Health Care Programs</a:t>
            </a:r>
          </a:p>
          <a:p>
            <a:endParaRPr lang="en-US" dirty="0"/>
          </a:p>
        </p:txBody>
      </p:sp>
      <p:sp>
        <p:nvSpPr>
          <p:cNvPr id="3" name="Title 2"/>
          <p:cNvSpPr>
            <a:spLocks noGrp="1"/>
          </p:cNvSpPr>
          <p:nvPr>
            <p:ph type="title"/>
          </p:nvPr>
        </p:nvSpPr>
        <p:spPr/>
        <p:txBody>
          <a:bodyPr/>
          <a:lstStyle/>
          <a:p>
            <a:r>
              <a:rPr lang="en-US" dirty="0"/>
              <a:t>Potential Consequences of Non-compliance</a:t>
            </a:r>
          </a:p>
        </p:txBody>
      </p:sp>
      <p:sp>
        <p:nvSpPr>
          <p:cNvPr id="4" name="Slide Number Placeholder 3"/>
          <p:cNvSpPr>
            <a:spLocks noGrp="1"/>
          </p:cNvSpPr>
          <p:nvPr>
            <p:ph type="sldNum" sz="quarter" idx="4"/>
          </p:nvPr>
        </p:nvSpPr>
        <p:spPr/>
        <p:txBody>
          <a:bodyPr/>
          <a:lstStyle/>
          <a:p>
            <a:fld id="{8A16B8CB-D56F-2744-807F-154426EF1DF6}" type="slidenum">
              <a:rPr lang="en-US" smtClean="0"/>
              <a:pPr/>
              <a:t>16</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09669" y="2775069"/>
            <a:ext cx="4415481" cy="26644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9964419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266344" y="1237435"/>
            <a:ext cx="5213897" cy="4481772"/>
          </a:xfrm>
        </p:spPr>
        <p:txBody>
          <a:bodyPr>
            <a:normAutofit fontScale="92500" lnSpcReduction="10000"/>
          </a:bodyPr>
          <a:lstStyle/>
          <a:p>
            <a:pPr>
              <a:lnSpc>
                <a:spcPct val="110000"/>
              </a:lnSpc>
            </a:pPr>
            <a:r>
              <a:rPr lang="en-US" sz="1400" dirty="0"/>
              <a:t>EMTALA defines 3 responsibilities of participating hospitals  (defined as hospitals that accept Medicare reimbursement):  </a:t>
            </a:r>
          </a:p>
          <a:p>
            <a:pPr marL="342900" indent="-342900">
              <a:lnSpc>
                <a:spcPct val="100000"/>
              </a:lnSpc>
              <a:buAutoNum type="arabicPeriod"/>
            </a:pPr>
            <a:r>
              <a:rPr lang="en-US" sz="1400" dirty="0"/>
              <a:t>Provide all patients with a medical screening examination</a:t>
            </a:r>
          </a:p>
          <a:p>
            <a:pPr marL="342900" indent="-342900">
              <a:lnSpc>
                <a:spcPct val="100000"/>
              </a:lnSpc>
              <a:buAutoNum type="arabicPeriod"/>
            </a:pPr>
            <a:r>
              <a:rPr lang="en-US" sz="1400" dirty="0"/>
              <a:t>Stabilize any patients with an emergency medical condition</a:t>
            </a:r>
          </a:p>
          <a:p>
            <a:pPr marL="342900" indent="-342900">
              <a:lnSpc>
                <a:spcPct val="100000"/>
              </a:lnSpc>
              <a:buAutoNum type="arabicPeriod"/>
            </a:pPr>
            <a:r>
              <a:rPr lang="en-US" sz="1400" dirty="0"/>
              <a:t>Transfer or accept appropriate patients as needed</a:t>
            </a:r>
          </a:p>
          <a:p>
            <a:endParaRPr lang="en-US" sz="1400" dirty="0"/>
          </a:p>
          <a:p>
            <a:pPr>
              <a:lnSpc>
                <a:spcPct val="110000"/>
              </a:lnSpc>
            </a:pPr>
            <a:r>
              <a:rPr lang="en-US" sz="1400" b="1" dirty="0"/>
              <a:t>Most common violations include:</a:t>
            </a:r>
          </a:p>
          <a:p>
            <a:pPr marL="342900" indent="-342900">
              <a:lnSpc>
                <a:spcPct val="110000"/>
              </a:lnSpc>
              <a:buFont typeface="Arial" panose="020B0604020202020204" pitchFamily="34" charset="0"/>
              <a:buChar char="•"/>
            </a:pPr>
            <a:r>
              <a:rPr lang="en-US" sz="1400" dirty="0"/>
              <a:t>Failure to screen for emergency medical condition</a:t>
            </a:r>
          </a:p>
          <a:p>
            <a:pPr marL="342900" indent="-342900">
              <a:lnSpc>
                <a:spcPct val="110000"/>
              </a:lnSpc>
              <a:buFont typeface="Arial" panose="020B0604020202020204" pitchFamily="34" charset="0"/>
              <a:buChar char="•"/>
            </a:pPr>
            <a:r>
              <a:rPr lang="en-US" sz="1400" dirty="0"/>
              <a:t>Failure to stabilize a patient with emergency medical condition</a:t>
            </a:r>
          </a:p>
          <a:p>
            <a:pPr marL="342900" indent="-342900">
              <a:lnSpc>
                <a:spcPct val="110000"/>
              </a:lnSpc>
              <a:buFont typeface="Arial" panose="020B0604020202020204" pitchFamily="34" charset="0"/>
              <a:buChar char="•"/>
            </a:pPr>
            <a:r>
              <a:rPr lang="en-US" sz="1400" dirty="0"/>
              <a:t>Hospital failed to accept transfer of a patient with emergency medical condition</a:t>
            </a:r>
          </a:p>
          <a:p>
            <a:pPr marL="342900" indent="-342900">
              <a:lnSpc>
                <a:spcPct val="110000"/>
              </a:lnSpc>
              <a:buFont typeface="Arial" panose="020B0604020202020204" pitchFamily="34" charset="0"/>
              <a:buChar char="•"/>
            </a:pPr>
            <a:r>
              <a:rPr lang="en-US" sz="1400" dirty="0"/>
              <a:t>Inappropriate transfer of a patient with emergency medical condition</a:t>
            </a:r>
          </a:p>
          <a:p>
            <a:pPr marL="342900" indent="-342900">
              <a:lnSpc>
                <a:spcPct val="110000"/>
              </a:lnSpc>
              <a:buFont typeface="Arial" panose="020B0604020202020204" pitchFamily="34" charset="0"/>
              <a:buChar char="•"/>
            </a:pPr>
            <a:r>
              <a:rPr lang="en-US" sz="1400" dirty="0"/>
              <a:t>Failure to provide medical screening exam and stabilize an obstetric patient in active labor</a:t>
            </a:r>
          </a:p>
          <a:p>
            <a:endParaRPr lang="en-US" sz="1400" dirty="0"/>
          </a:p>
          <a:p>
            <a:endParaRPr lang="en-US" dirty="0"/>
          </a:p>
        </p:txBody>
      </p:sp>
      <p:sp>
        <p:nvSpPr>
          <p:cNvPr id="4" name="Title 3"/>
          <p:cNvSpPr>
            <a:spLocks noGrp="1"/>
          </p:cNvSpPr>
          <p:nvPr>
            <p:ph type="title"/>
          </p:nvPr>
        </p:nvSpPr>
        <p:spPr/>
        <p:txBody>
          <a:bodyPr>
            <a:normAutofit fontScale="90000"/>
          </a:bodyPr>
          <a:lstStyle/>
          <a:p>
            <a:r>
              <a:rPr lang="en-US" dirty="0"/>
              <a:t>EMTALA – Emergency Medical Treatment and Active Labor Act</a:t>
            </a:r>
          </a:p>
        </p:txBody>
      </p:sp>
      <p:sp>
        <p:nvSpPr>
          <p:cNvPr id="5" name="Slide Number Placeholder 4"/>
          <p:cNvSpPr>
            <a:spLocks noGrp="1"/>
          </p:cNvSpPr>
          <p:nvPr>
            <p:ph type="sldNum" sz="quarter" idx="4"/>
          </p:nvPr>
        </p:nvSpPr>
        <p:spPr/>
        <p:txBody>
          <a:bodyPr/>
          <a:lstStyle/>
          <a:p>
            <a:fld id="{8A16B8CB-D56F-2744-807F-154426EF1DF6}" type="slidenum">
              <a:rPr lang="en-US" smtClean="0"/>
              <a:pPr/>
              <a:t>17</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1013" y="2065866"/>
            <a:ext cx="3595365" cy="24674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9348905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00000"/>
              </a:lnSpc>
            </a:pPr>
            <a:r>
              <a:rPr lang="en-US" sz="2000" dirty="0"/>
              <a:t>HIPAA requires King’s Daughters to provide each patient a “Notice of Privacy Practice” which:</a:t>
            </a:r>
          </a:p>
          <a:p>
            <a:pPr lvl="1" algn="just">
              <a:lnSpc>
                <a:spcPct val="100000"/>
              </a:lnSpc>
            </a:pPr>
            <a:r>
              <a:rPr lang="en-US" dirty="0">
                <a:latin typeface="Georgia" panose="02040502050405020303" pitchFamily="18" charset="0"/>
              </a:rPr>
              <a:t>Describes how the facility may use and disclose PHI</a:t>
            </a:r>
          </a:p>
          <a:p>
            <a:pPr lvl="1" algn="just">
              <a:lnSpc>
                <a:spcPct val="100000"/>
              </a:lnSpc>
            </a:pPr>
            <a:r>
              <a:rPr lang="en-US" dirty="0">
                <a:latin typeface="Georgia" panose="02040502050405020303" pitchFamily="18" charset="0"/>
              </a:rPr>
              <a:t>Advises the patient of his/her privacy rights</a:t>
            </a:r>
          </a:p>
          <a:p>
            <a:pPr algn="just">
              <a:lnSpc>
                <a:spcPct val="100000"/>
              </a:lnSpc>
            </a:pPr>
            <a:endParaRPr lang="en-US" sz="2000" dirty="0"/>
          </a:p>
          <a:p>
            <a:pPr algn="just">
              <a:lnSpc>
                <a:spcPct val="100000"/>
              </a:lnSpc>
            </a:pPr>
            <a:r>
              <a:rPr lang="en-US" sz="2000" dirty="0"/>
              <a:t>King’s Daughters must attempt to obtain a patient’s signature acknowledging receipt of the Notice, EXCEPT in emergency situations. If a signature is not obtained, the reason must be documented. </a:t>
            </a:r>
          </a:p>
          <a:p>
            <a:pPr algn="just">
              <a:lnSpc>
                <a:spcPct val="100000"/>
              </a:lnSpc>
            </a:pPr>
            <a:endParaRPr lang="en-US" sz="2000" dirty="0"/>
          </a:p>
          <a:p>
            <a:pPr algn="just">
              <a:lnSpc>
                <a:spcPct val="100000"/>
              </a:lnSpc>
            </a:pPr>
            <a:r>
              <a:rPr lang="en-US" sz="2000" dirty="0"/>
              <a:t>The registration process is critical in distributing the Notice of Privacy Practices and getting patient signatures.</a:t>
            </a:r>
          </a:p>
          <a:p>
            <a:endParaRPr lang="en-US" dirty="0"/>
          </a:p>
        </p:txBody>
      </p:sp>
      <p:sp>
        <p:nvSpPr>
          <p:cNvPr id="3" name="Title 2"/>
          <p:cNvSpPr>
            <a:spLocks noGrp="1"/>
          </p:cNvSpPr>
          <p:nvPr>
            <p:ph type="title"/>
          </p:nvPr>
        </p:nvSpPr>
        <p:spPr/>
        <p:txBody>
          <a:bodyPr/>
          <a:lstStyle/>
          <a:p>
            <a:r>
              <a:rPr lang="en-US" dirty="0"/>
              <a:t>Notice of Privacy Practice</a:t>
            </a:r>
          </a:p>
        </p:txBody>
      </p:sp>
      <p:sp>
        <p:nvSpPr>
          <p:cNvPr id="4" name="Slide Number Placeholder 3"/>
          <p:cNvSpPr>
            <a:spLocks noGrp="1"/>
          </p:cNvSpPr>
          <p:nvPr>
            <p:ph type="sldNum" sz="quarter" idx="4"/>
          </p:nvPr>
        </p:nvSpPr>
        <p:spPr/>
        <p:txBody>
          <a:bodyPr/>
          <a:lstStyle/>
          <a:p>
            <a:fld id="{8A16B8CB-D56F-2744-807F-154426EF1DF6}" type="slidenum">
              <a:rPr lang="en-US" smtClean="0"/>
              <a:pPr/>
              <a:t>18</a:t>
            </a:fld>
            <a:endParaRPr lang="en-US" dirty="0"/>
          </a:p>
        </p:txBody>
      </p:sp>
    </p:spTree>
    <p:extLst>
      <p:ext uri="{BB962C8B-B14F-4D97-AF65-F5344CB8AC3E}">
        <p14:creationId xmlns:p14="http://schemas.microsoft.com/office/powerpoint/2010/main" val="324940031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9486" y="1172550"/>
            <a:ext cx="10218201" cy="4660983"/>
          </a:xfrm>
        </p:spPr>
        <p:txBody>
          <a:bodyPr>
            <a:normAutofit/>
          </a:bodyPr>
          <a:lstStyle/>
          <a:p>
            <a:pPr marL="342900" indent="-342900">
              <a:lnSpc>
                <a:spcPct val="100000"/>
              </a:lnSpc>
              <a:buFont typeface="Georgia" panose="02040502050405020303" pitchFamily="18" charset="0"/>
              <a:buChar char="–"/>
            </a:pPr>
            <a:r>
              <a:rPr lang="en-US" sz="2000" dirty="0"/>
              <a:t>HIPAA also applies to business associates.  A business associate is a person or entity  that performs certain functions or activities that involve the use or disclosure of PHI on behalf of, or provides services to, a covered entity. </a:t>
            </a:r>
          </a:p>
          <a:p>
            <a:pPr lvl="2">
              <a:lnSpc>
                <a:spcPct val="100000"/>
              </a:lnSpc>
            </a:pPr>
            <a:r>
              <a:rPr lang="en-US" dirty="0">
                <a:latin typeface="Georgia" panose="02040502050405020303" pitchFamily="18" charset="0"/>
              </a:rPr>
              <a:t>Examples: Billing vendors, Tri-Data, Knight Horst Maintenance service providers, etc.</a:t>
            </a:r>
          </a:p>
          <a:p>
            <a:pPr>
              <a:lnSpc>
                <a:spcPct val="100000"/>
              </a:lnSpc>
            </a:pPr>
            <a:endParaRPr lang="en-US" sz="100" dirty="0"/>
          </a:p>
          <a:p>
            <a:pPr marL="342900" indent="-342900">
              <a:lnSpc>
                <a:spcPct val="100000"/>
              </a:lnSpc>
              <a:buFont typeface="Georgia" panose="02040502050405020303" pitchFamily="18" charset="0"/>
              <a:buChar char="–"/>
            </a:pPr>
            <a:r>
              <a:rPr lang="en-US" sz="2000" dirty="0"/>
              <a:t>To comply with HIPAA, all business associates must have business associate agreements with King’s Daughters.</a:t>
            </a:r>
          </a:p>
          <a:p>
            <a:pPr lvl="2">
              <a:lnSpc>
                <a:spcPct val="100000"/>
              </a:lnSpc>
            </a:pPr>
            <a:r>
              <a:rPr lang="en-US" dirty="0">
                <a:latin typeface="Georgia" panose="02040502050405020303" pitchFamily="18" charset="0"/>
              </a:rPr>
              <a:t>King’s Daughters can be held responsible if our business associates are not compliant with HIPAA.</a:t>
            </a:r>
          </a:p>
          <a:p>
            <a:pPr>
              <a:lnSpc>
                <a:spcPct val="100000"/>
              </a:lnSpc>
            </a:pPr>
            <a:endParaRPr lang="en-US" sz="100" dirty="0"/>
          </a:p>
          <a:p>
            <a:pPr>
              <a:lnSpc>
                <a:spcPct val="100000"/>
              </a:lnSpc>
            </a:pPr>
            <a:r>
              <a:rPr lang="en-US" sz="2000" dirty="0"/>
              <a:t>If you utilize a vendor who may qualify as a business associate, please contact Legal Services to assure an appropriate agreement is in place.</a:t>
            </a:r>
          </a:p>
          <a:p>
            <a:pPr>
              <a:lnSpc>
                <a:spcPct val="100000"/>
              </a:lnSpc>
            </a:pPr>
            <a:endParaRPr lang="en-US" sz="100" dirty="0"/>
          </a:p>
          <a:p>
            <a:pPr>
              <a:lnSpc>
                <a:spcPct val="100000"/>
              </a:lnSpc>
            </a:pPr>
            <a:r>
              <a:rPr lang="en-US" sz="2000" dirty="0"/>
              <a:t>You can contact Sydney Keeton, Director of Legal Services, at x 80179.</a:t>
            </a:r>
          </a:p>
          <a:p>
            <a:pPr>
              <a:lnSpc>
                <a:spcPct val="100000"/>
              </a:lnSpc>
            </a:pPr>
            <a:endParaRPr lang="en-US" sz="2000" dirty="0"/>
          </a:p>
          <a:p>
            <a:endParaRPr lang="en-US" dirty="0"/>
          </a:p>
        </p:txBody>
      </p:sp>
      <p:sp>
        <p:nvSpPr>
          <p:cNvPr id="3" name="Title 2"/>
          <p:cNvSpPr>
            <a:spLocks noGrp="1"/>
          </p:cNvSpPr>
          <p:nvPr>
            <p:ph type="title"/>
          </p:nvPr>
        </p:nvSpPr>
        <p:spPr/>
        <p:txBody>
          <a:bodyPr/>
          <a:lstStyle/>
          <a:p>
            <a:r>
              <a:rPr lang="en-US" dirty="0"/>
              <a:t>Business Associates</a:t>
            </a:r>
          </a:p>
        </p:txBody>
      </p:sp>
      <p:sp>
        <p:nvSpPr>
          <p:cNvPr id="4" name="Slide Number Placeholder 3"/>
          <p:cNvSpPr>
            <a:spLocks noGrp="1"/>
          </p:cNvSpPr>
          <p:nvPr>
            <p:ph type="sldNum" sz="quarter" idx="4"/>
          </p:nvPr>
        </p:nvSpPr>
        <p:spPr/>
        <p:txBody>
          <a:bodyPr/>
          <a:lstStyle/>
          <a:p>
            <a:fld id="{8A16B8CB-D56F-2744-807F-154426EF1DF6}" type="slidenum">
              <a:rPr lang="en-US" smtClean="0"/>
              <a:pPr/>
              <a:t>19</a:t>
            </a:fld>
            <a:endParaRPr lang="en-US" dirty="0"/>
          </a:p>
        </p:txBody>
      </p:sp>
      <p:sp>
        <p:nvSpPr>
          <p:cNvPr id="5" name="Rectangle 4"/>
          <p:cNvSpPr/>
          <p:nvPr/>
        </p:nvSpPr>
        <p:spPr>
          <a:xfrm>
            <a:off x="3410586" y="6343131"/>
            <a:ext cx="6096000" cy="276999"/>
          </a:xfrm>
          <a:prstGeom prst="rect">
            <a:avLst/>
          </a:prstGeom>
        </p:spPr>
        <p:txBody>
          <a:bodyPr>
            <a:spAutoFit/>
          </a:bodyPr>
          <a:lstStyle/>
          <a:p>
            <a:r>
              <a:rPr lang="en-US" sz="1200" dirty="0">
                <a:hlinkClick r:id="rId2"/>
              </a:rPr>
              <a:t>www.hhs.gov/hipaa/for-professionals/privacy/guidance/business-associates/index.html</a:t>
            </a:r>
            <a:endParaRPr lang="en-US" sz="1200" dirty="0"/>
          </a:p>
        </p:txBody>
      </p:sp>
    </p:spTree>
    <p:extLst>
      <p:ext uri="{BB962C8B-B14F-4D97-AF65-F5344CB8AC3E}">
        <p14:creationId xmlns:p14="http://schemas.microsoft.com/office/powerpoint/2010/main" val="307172229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342900" indent="-342900">
              <a:lnSpc>
                <a:spcPct val="120000"/>
              </a:lnSpc>
              <a:buFont typeface="Arial" panose="020B0604020202020204" pitchFamily="34" charset="0"/>
              <a:buChar char="•"/>
            </a:pPr>
            <a:r>
              <a:rPr lang="en-US" dirty="0"/>
              <a:t>King’s Daughters is committed to compliance with applicable laws, rules and regulations, including the Anti-Kickback Statute, Stark Law, and other federal healthcare laws and regulations. </a:t>
            </a:r>
          </a:p>
          <a:p>
            <a:pPr>
              <a:lnSpc>
                <a:spcPct val="120000"/>
              </a:lnSpc>
            </a:pPr>
            <a:endParaRPr lang="en-US" dirty="0"/>
          </a:p>
          <a:p>
            <a:pPr marL="342900" indent="-342900">
              <a:lnSpc>
                <a:spcPct val="120000"/>
              </a:lnSpc>
              <a:buFont typeface="Arial" panose="020B0604020202020204" pitchFamily="34" charset="0"/>
              <a:buChar char="•"/>
            </a:pPr>
            <a:r>
              <a:rPr lang="en-US" dirty="0"/>
              <a:t>At the direction of the Board of Directors, King’s Daughters established a comprehensive compliance program through the establishment of the Compliance &amp; Integrity Department. </a:t>
            </a:r>
          </a:p>
          <a:p>
            <a:pPr>
              <a:lnSpc>
                <a:spcPct val="120000"/>
              </a:lnSpc>
            </a:pPr>
            <a:endParaRPr lang="en-US" dirty="0"/>
          </a:p>
          <a:p>
            <a:pPr marL="342900" indent="-342900">
              <a:lnSpc>
                <a:spcPct val="120000"/>
              </a:lnSpc>
              <a:buFont typeface="Arial" panose="020B0604020202020204" pitchFamily="34" charset="0"/>
              <a:buChar char="•"/>
            </a:pPr>
            <a:r>
              <a:rPr lang="en-US" dirty="0"/>
              <a:t>The Compliance &amp; Integrity Program (“Program”) aligns with the Office of Inspector General (OIG) Guidelines and the Federal Sentencing Guidelines. The Program contains the following seven elements: (i) written policies, procedures and Code of Conduct; (ii) compliance officer and compliance committee; (iii) training and education; (iv) effective lines of communication for reporting concerns; (v) enforcement and discipline of policies and procedures; (vi) internal monitoring and auditing program; and (vii) response and prevention program to detect, deter and prevent offenses and violations of fraud, waste and abuse. </a:t>
            </a:r>
          </a:p>
          <a:p>
            <a:pPr>
              <a:lnSpc>
                <a:spcPct val="120000"/>
              </a:lnSpc>
            </a:pPr>
            <a:endParaRPr lang="en-US" dirty="0"/>
          </a:p>
        </p:txBody>
      </p:sp>
      <p:sp>
        <p:nvSpPr>
          <p:cNvPr id="3" name="Title 2"/>
          <p:cNvSpPr>
            <a:spLocks noGrp="1"/>
          </p:cNvSpPr>
          <p:nvPr>
            <p:ph type="title"/>
          </p:nvPr>
        </p:nvSpPr>
        <p:spPr/>
        <p:txBody>
          <a:bodyPr/>
          <a:lstStyle/>
          <a:p>
            <a:r>
              <a:rPr lang="en-US" dirty="0"/>
              <a:t>King’s Daughters Commitment</a:t>
            </a:r>
          </a:p>
        </p:txBody>
      </p:sp>
      <p:sp>
        <p:nvSpPr>
          <p:cNvPr id="4" name="Slide Number Placeholder 3"/>
          <p:cNvSpPr>
            <a:spLocks noGrp="1"/>
          </p:cNvSpPr>
          <p:nvPr>
            <p:ph type="sldNum" sz="quarter" idx="4"/>
          </p:nvPr>
        </p:nvSpPr>
        <p:spPr/>
        <p:txBody>
          <a:bodyPr/>
          <a:lstStyle/>
          <a:p>
            <a:fld id="{8A16B8CB-D56F-2744-807F-154426EF1DF6}" type="slidenum">
              <a:rPr lang="en-US" smtClean="0"/>
              <a:pPr/>
              <a:t>2</a:t>
            </a:fld>
            <a:endParaRPr lang="en-US" dirty="0"/>
          </a:p>
        </p:txBody>
      </p:sp>
    </p:spTree>
    <p:extLst>
      <p:ext uri="{BB962C8B-B14F-4D97-AF65-F5344CB8AC3E}">
        <p14:creationId xmlns:p14="http://schemas.microsoft.com/office/powerpoint/2010/main" val="201264965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346200"/>
            <a:ext cx="10218201" cy="4454099"/>
          </a:xfrm>
        </p:spPr>
        <p:txBody>
          <a:bodyPr>
            <a:normAutofit fontScale="92500" lnSpcReduction="10000"/>
          </a:bodyPr>
          <a:lstStyle/>
          <a:p>
            <a:pPr>
              <a:lnSpc>
                <a:spcPct val="110000"/>
              </a:lnSpc>
            </a:pPr>
            <a:r>
              <a:rPr lang="en-US" altLang="en-US" sz="2000" dirty="0"/>
              <a:t>As a King’s Daughters Team Member, maintaining a patient's privacy is part of your job.  You should access or view a person's PHI only when it is required for your job.  Simply because you are able to see a person's PHI does not mean it is permissible.</a:t>
            </a:r>
          </a:p>
          <a:p>
            <a:pPr>
              <a:lnSpc>
                <a:spcPct val="110000"/>
              </a:lnSpc>
            </a:pPr>
            <a:endParaRPr lang="en-US" altLang="en-US" sz="2000" dirty="0"/>
          </a:p>
          <a:p>
            <a:pPr>
              <a:lnSpc>
                <a:spcPct val="110000"/>
              </a:lnSpc>
            </a:pPr>
            <a:r>
              <a:rPr lang="en-US" altLang="en-US" sz="2000" dirty="0"/>
              <a:t>King’s Daughters routinely conducts audits of access to patient records and our systems to ensure proper access by Team Members.</a:t>
            </a:r>
          </a:p>
          <a:p>
            <a:pPr>
              <a:lnSpc>
                <a:spcPct val="100000"/>
              </a:lnSpc>
            </a:pPr>
            <a:endParaRPr lang="en-US" altLang="en-US" sz="2000" dirty="0"/>
          </a:p>
          <a:p>
            <a:pPr>
              <a:lnSpc>
                <a:spcPct val="110000"/>
              </a:lnSpc>
            </a:pPr>
            <a:r>
              <a:rPr lang="en-US" altLang="en-US" sz="2000" dirty="0"/>
              <a:t>All patients are entitled to privacy and </a:t>
            </a:r>
            <a:br>
              <a:rPr lang="en-US" altLang="en-US" sz="2000" dirty="0"/>
            </a:br>
            <a:r>
              <a:rPr lang="en-US" altLang="en-US" sz="2000" dirty="0"/>
              <a:t>confidentiality. Do your part and only look </a:t>
            </a:r>
            <a:br>
              <a:rPr lang="en-US" altLang="en-US" sz="2000" dirty="0"/>
            </a:br>
            <a:r>
              <a:rPr lang="en-US" altLang="en-US" sz="2000" dirty="0"/>
              <a:t>at the Minimum Necessary information </a:t>
            </a:r>
            <a:br>
              <a:rPr lang="en-US" altLang="en-US" sz="2000" dirty="0"/>
            </a:br>
            <a:r>
              <a:rPr lang="en-US" altLang="en-US" sz="2000" dirty="0"/>
              <a:t>you need to do your job. </a:t>
            </a:r>
          </a:p>
          <a:p>
            <a:endParaRPr lang="en-US" sz="1600" i="1" dirty="0">
              <a:solidFill>
                <a:schemeClr val="tx2"/>
              </a:solidFill>
            </a:endParaRPr>
          </a:p>
          <a:p>
            <a:r>
              <a:rPr lang="en-US" sz="1600" i="1" dirty="0">
                <a:solidFill>
                  <a:schemeClr val="tx2"/>
                </a:solidFill>
              </a:rPr>
              <a:t>*Privacy policies can be located on the intranet. </a:t>
            </a:r>
          </a:p>
          <a:p>
            <a:endParaRPr lang="en-US" dirty="0"/>
          </a:p>
        </p:txBody>
      </p:sp>
      <p:sp>
        <p:nvSpPr>
          <p:cNvPr id="3" name="Title 2"/>
          <p:cNvSpPr>
            <a:spLocks noGrp="1"/>
          </p:cNvSpPr>
          <p:nvPr>
            <p:ph type="title"/>
          </p:nvPr>
        </p:nvSpPr>
        <p:spPr/>
        <p:txBody>
          <a:bodyPr/>
          <a:lstStyle/>
          <a:p>
            <a:r>
              <a:rPr lang="en-US" dirty="0"/>
              <a:t>Protecting Patient Information</a:t>
            </a:r>
          </a:p>
        </p:txBody>
      </p:sp>
      <p:sp>
        <p:nvSpPr>
          <p:cNvPr id="4" name="Slide Number Placeholder 3"/>
          <p:cNvSpPr>
            <a:spLocks noGrp="1"/>
          </p:cNvSpPr>
          <p:nvPr>
            <p:ph type="sldNum" sz="quarter" idx="4"/>
          </p:nvPr>
        </p:nvSpPr>
        <p:spPr/>
        <p:txBody>
          <a:bodyPr/>
          <a:lstStyle/>
          <a:p>
            <a:fld id="{8A16B8CB-D56F-2744-807F-154426EF1DF6}" type="slidenum">
              <a:rPr lang="en-US" smtClean="0"/>
              <a:pPr/>
              <a:t>20</a:t>
            </a:fld>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59951" y="3300152"/>
            <a:ext cx="3792097" cy="2294312"/>
          </a:xfrm>
          <a:prstGeom prst="rect">
            <a:avLst/>
          </a:prstGeom>
        </p:spPr>
      </p:pic>
    </p:spTree>
    <p:extLst>
      <p:ext uri="{BB962C8B-B14F-4D97-AF65-F5344CB8AC3E}">
        <p14:creationId xmlns:p14="http://schemas.microsoft.com/office/powerpoint/2010/main" val="249880562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244600"/>
            <a:ext cx="10218201" cy="4555699"/>
          </a:xfrm>
        </p:spPr>
        <p:txBody>
          <a:bodyPr>
            <a:normAutofit fontScale="85000" lnSpcReduction="20000"/>
          </a:bodyPr>
          <a:lstStyle/>
          <a:p>
            <a:pPr>
              <a:lnSpc>
                <a:spcPct val="120000"/>
              </a:lnSpc>
            </a:pPr>
            <a:r>
              <a:rPr lang="en-US" b="1" dirty="0"/>
              <a:t>Protected Health Information (PHI) </a:t>
            </a:r>
            <a:r>
              <a:rPr lang="en-US" dirty="0"/>
              <a:t>is information you create or receive in the course of providing treatment or obtaining payment for services. It includes:</a:t>
            </a:r>
          </a:p>
          <a:p>
            <a:pPr marL="342900" indent="-342900">
              <a:lnSpc>
                <a:spcPct val="120000"/>
              </a:lnSpc>
              <a:buFont typeface="Arial" panose="020B0604020202020204" pitchFamily="34" charset="0"/>
              <a:buChar char="•"/>
            </a:pPr>
            <a:r>
              <a:rPr lang="en-US" dirty="0"/>
              <a:t>information related to the past, present or future physical and/or mental health or condition of an individual; the provision of healthcare to an individual; or the past, present or future payment for the provision of healthcare; AND</a:t>
            </a:r>
          </a:p>
          <a:p>
            <a:pPr marL="342900" indent="-342900">
              <a:lnSpc>
                <a:spcPct val="120000"/>
              </a:lnSpc>
              <a:buFont typeface="Arial" panose="020B0604020202020204" pitchFamily="34" charset="0"/>
              <a:buChar char="•"/>
            </a:pPr>
            <a:r>
              <a:rPr lang="en-US" dirty="0"/>
              <a:t>at least one of the 18 personal identifiers OR there is a reasonable basis to believe the information can be used to identify the individual.</a:t>
            </a:r>
          </a:p>
          <a:p>
            <a:pPr marL="342900" indent="-342900">
              <a:lnSpc>
                <a:spcPct val="120000"/>
              </a:lnSpc>
              <a:buFont typeface="Arial" panose="020B0604020202020204" pitchFamily="34" charset="0"/>
              <a:buChar char="•"/>
            </a:pPr>
            <a:r>
              <a:rPr lang="en-US" dirty="0"/>
              <a:t>information in all formats – oral, written, electronic – including videos, photographs, x-rays, etc. - must be protected.</a:t>
            </a:r>
          </a:p>
          <a:p>
            <a:pPr>
              <a:lnSpc>
                <a:spcPct val="120000"/>
              </a:lnSpc>
            </a:pPr>
            <a:endParaRPr lang="en-US" dirty="0"/>
          </a:p>
          <a:p>
            <a:pPr>
              <a:lnSpc>
                <a:spcPct val="120000"/>
              </a:lnSpc>
            </a:pPr>
            <a:r>
              <a:rPr lang="en-US" dirty="0"/>
              <a:t>It </a:t>
            </a:r>
            <a:r>
              <a:rPr lang="en-US" u="sng" dirty="0"/>
              <a:t>DOES NOT</a:t>
            </a:r>
            <a:r>
              <a:rPr lang="en-US" dirty="0"/>
              <a:t> include health information about individuals who have been deceased more than 50 years.</a:t>
            </a:r>
          </a:p>
          <a:p>
            <a:endParaRPr lang="en-US" dirty="0"/>
          </a:p>
        </p:txBody>
      </p:sp>
      <p:sp>
        <p:nvSpPr>
          <p:cNvPr id="3" name="Title 2"/>
          <p:cNvSpPr>
            <a:spLocks noGrp="1"/>
          </p:cNvSpPr>
          <p:nvPr>
            <p:ph type="title"/>
          </p:nvPr>
        </p:nvSpPr>
        <p:spPr/>
        <p:txBody>
          <a:bodyPr/>
          <a:lstStyle/>
          <a:p>
            <a:r>
              <a:rPr lang="en-US" dirty="0"/>
              <a:t>Protected Health Information</a:t>
            </a:r>
          </a:p>
        </p:txBody>
      </p:sp>
      <p:sp>
        <p:nvSpPr>
          <p:cNvPr id="4" name="Slide Number Placeholder 3"/>
          <p:cNvSpPr>
            <a:spLocks noGrp="1"/>
          </p:cNvSpPr>
          <p:nvPr>
            <p:ph type="sldNum" sz="quarter" idx="4"/>
          </p:nvPr>
        </p:nvSpPr>
        <p:spPr/>
        <p:txBody>
          <a:bodyPr/>
          <a:lstStyle/>
          <a:p>
            <a:fld id="{8A16B8CB-D56F-2744-807F-154426EF1DF6}" type="slidenum">
              <a:rPr lang="en-US" smtClean="0"/>
              <a:pPr/>
              <a:t>21</a:t>
            </a:fld>
            <a:endParaRPr lang="en-US" dirty="0"/>
          </a:p>
        </p:txBody>
      </p:sp>
    </p:spTree>
    <p:extLst>
      <p:ext uri="{BB962C8B-B14F-4D97-AF65-F5344CB8AC3E}">
        <p14:creationId xmlns:p14="http://schemas.microsoft.com/office/powerpoint/2010/main" val="368285434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03360" y="1532466"/>
            <a:ext cx="5104263" cy="4117705"/>
          </a:xfrm>
        </p:spPr>
        <p:txBody>
          <a:bodyPr/>
          <a:lstStyle/>
          <a:p>
            <a:pPr marL="800100" lvl="1" indent="-342900">
              <a:lnSpc>
                <a:spcPct val="100000"/>
              </a:lnSpc>
              <a:buFont typeface="+mj-lt"/>
              <a:buAutoNum type="arabicPeriod"/>
            </a:pPr>
            <a:r>
              <a:rPr lang="en-US" dirty="0">
                <a:latin typeface="Georgia" panose="02040502050405020303" pitchFamily="18" charset="0"/>
              </a:rPr>
              <a:t>Name</a:t>
            </a:r>
          </a:p>
          <a:p>
            <a:pPr marL="800100" lvl="1" indent="-342900">
              <a:lnSpc>
                <a:spcPct val="100000"/>
              </a:lnSpc>
              <a:buFont typeface="+mj-lt"/>
              <a:buAutoNum type="arabicPeriod"/>
            </a:pPr>
            <a:r>
              <a:rPr lang="en-US" dirty="0">
                <a:latin typeface="Georgia" panose="02040502050405020303" pitchFamily="18" charset="0"/>
              </a:rPr>
              <a:t>Postal Address</a:t>
            </a:r>
          </a:p>
          <a:p>
            <a:pPr marL="800100" lvl="1" indent="-342900">
              <a:lnSpc>
                <a:spcPct val="100000"/>
              </a:lnSpc>
              <a:buFont typeface="+mj-lt"/>
              <a:buAutoNum type="arabicPeriod"/>
            </a:pPr>
            <a:r>
              <a:rPr lang="en-US" dirty="0">
                <a:latin typeface="Georgia" panose="02040502050405020303" pitchFamily="18" charset="0"/>
              </a:rPr>
              <a:t>All elements of dates except year</a:t>
            </a:r>
          </a:p>
          <a:p>
            <a:pPr marL="800100" lvl="1" indent="-342900">
              <a:lnSpc>
                <a:spcPct val="100000"/>
              </a:lnSpc>
              <a:buFont typeface="+mj-lt"/>
              <a:buAutoNum type="arabicPeriod"/>
            </a:pPr>
            <a:r>
              <a:rPr lang="en-US" dirty="0">
                <a:latin typeface="Georgia" panose="02040502050405020303" pitchFamily="18" charset="0"/>
              </a:rPr>
              <a:t>Telephone number</a:t>
            </a:r>
          </a:p>
          <a:p>
            <a:pPr marL="800100" lvl="1" indent="-342900">
              <a:lnSpc>
                <a:spcPct val="100000"/>
              </a:lnSpc>
              <a:buFont typeface="+mj-lt"/>
              <a:buAutoNum type="arabicPeriod"/>
            </a:pPr>
            <a:r>
              <a:rPr lang="en-US" dirty="0">
                <a:latin typeface="Georgia" panose="02040502050405020303" pitchFamily="18" charset="0"/>
              </a:rPr>
              <a:t>Fax number</a:t>
            </a:r>
          </a:p>
          <a:p>
            <a:pPr marL="800100" lvl="1" indent="-342900">
              <a:lnSpc>
                <a:spcPct val="100000"/>
              </a:lnSpc>
              <a:buFont typeface="+mj-lt"/>
              <a:buAutoNum type="arabicPeriod"/>
            </a:pPr>
            <a:r>
              <a:rPr lang="en-US" dirty="0">
                <a:latin typeface="Georgia" panose="02040502050405020303" pitchFamily="18" charset="0"/>
              </a:rPr>
              <a:t>Email address</a:t>
            </a:r>
          </a:p>
          <a:p>
            <a:pPr marL="800100" lvl="1" indent="-342900">
              <a:lnSpc>
                <a:spcPct val="100000"/>
              </a:lnSpc>
              <a:buFont typeface="+mj-lt"/>
              <a:buAutoNum type="arabicPeriod"/>
            </a:pPr>
            <a:r>
              <a:rPr lang="en-US" dirty="0">
                <a:latin typeface="Georgia" panose="02040502050405020303" pitchFamily="18" charset="0"/>
              </a:rPr>
              <a:t>URL address</a:t>
            </a:r>
          </a:p>
          <a:p>
            <a:pPr marL="800100" lvl="1" indent="-342900">
              <a:lnSpc>
                <a:spcPct val="100000"/>
              </a:lnSpc>
              <a:buFont typeface="+mj-lt"/>
              <a:buAutoNum type="arabicPeriod"/>
            </a:pPr>
            <a:r>
              <a:rPr lang="en-US" dirty="0">
                <a:latin typeface="Georgia" panose="02040502050405020303" pitchFamily="18" charset="0"/>
              </a:rPr>
              <a:t>IP address</a:t>
            </a:r>
          </a:p>
          <a:p>
            <a:pPr marL="800100" lvl="1" indent="-342900">
              <a:lnSpc>
                <a:spcPct val="100000"/>
              </a:lnSpc>
              <a:buFont typeface="+mj-lt"/>
              <a:buAutoNum type="arabicPeriod"/>
            </a:pPr>
            <a:r>
              <a:rPr lang="en-US" dirty="0">
                <a:latin typeface="Georgia" panose="02040502050405020303" pitchFamily="18" charset="0"/>
              </a:rPr>
              <a:t>Social Security Number</a:t>
            </a:r>
          </a:p>
          <a:p>
            <a:pPr marL="800100" lvl="1" indent="-342900">
              <a:lnSpc>
                <a:spcPct val="100000"/>
              </a:lnSpc>
              <a:buFont typeface="+mj-lt"/>
              <a:buAutoNum type="arabicPeriod"/>
            </a:pPr>
            <a:r>
              <a:rPr lang="en-US" dirty="0">
                <a:latin typeface="Georgia" panose="02040502050405020303" pitchFamily="18" charset="0"/>
              </a:rPr>
              <a:t>Account numbers</a:t>
            </a:r>
          </a:p>
          <a:p>
            <a:endParaRPr lang="en-US" dirty="0"/>
          </a:p>
        </p:txBody>
      </p:sp>
      <p:sp>
        <p:nvSpPr>
          <p:cNvPr id="3" name="Content Placeholder 2"/>
          <p:cNvSpPr>
            <a:spLocks noGrp="1"/>
          </p:cNvSpPr>
          <p:nvPr>
            <p:ph sz="half" idx="2"/>
          </p:nvPr>
        </p:nvSpPr>
        <p:spPr>
          <a:xfrm>
            <a:off x="6407623" y="1549398"/>
            <a:ext cx="5213897" cy="4117706"/>
          </a:xfrm>
        </p:spPr>
        <p:txBody>
          <a:bodyPr/>
          <a:lstStyle/>
          <a:p>
            <a:pPr marL="800100" lvl="1" indent="-342900">
              <a:lnSpc>
                <a:spcPct val="100000"/>
              </a:lnSpc>
              <a:buFont typeface="+mj-lt"/>
              <a:buAutoNum type="arabicPeriod" startAt="11"/>
            </a:pPr>
            <a:r>
              <a:rPr lang="en-US" dirty="0">
                <a:latin typeface="Georgia" panose="02040502050405020303" pitchFamily="18" charset="0"/>
              </a:rPr>
              <a:t>License numbers</a:t>
            </a:r>
          </a:p>
          <a:p>
            <a:pPr marL="800100" lvl="1" indent="-342900">
              <a:lnSpc>
                <a:spcPct val="100000"/>
              </a:lnSpc>
              <a:buFont typeface="+mj-lt"/>
              <a:buAutoNum type="arabicPeriod" startAt="11"/>
            </a:pPr>
            <a:r>
              <a:rPr lang="en-US" dirty="0">
                <a:latin typeface="Georgia" panose="02040502050405020303" pitchFamily="18" charset="0"/>
              </a:rPr>
              <a:t>Medical record number</a:t>
            </a:r>
          </a:p>
          <a:p>
            <a:pPr marL="800100" lvl="1" indent="-342900">
              <a:lnSpc>
                <a:spcPct val="100000"/>
              </a:lnSpc>
              <a:buFont typeface="+mj-lt"/>
              <a:buAutoNum type="arabicPeriod" startAt="11"/>
            </a:pPr>
            <a:r>
              <a:rPr lang="en-US" dirty="0">
                <a:latin typeface="Georgia" panose="02040502050405020303" pitchFamily="18" charset="0"/>
              </a:rPr>
              <a:t>Health plan beneficiary number</a:t>
            </a:r>
          </a:p>
          <a:p>
            <a:pPr marL="800100" lvl="1" indent="-342900">
              <a:lnSpc>
                <a:spcPct val="100000"/>
              </a:lnSpc>
              <a:buFont typeface="+mj-lt"/>
              <a:buAutoNum type="arabicPeriod" startAt="11"/>
            </a:pPr>
            <a:r>
              <a:rPr lang="en-US" dirty="0">
                <a:latin typeface="Georgia" panose="02040502050405020303" pitchFamily="18" charset="0"/>
              </a:rPr>
              <a:t>Device identifiers &amp; their serial numbers</a:t>
            </a:r>
          </a:p>
          <a:p>
            <a:pPr marL="800100" lvl="1" indent="-342900">
              <a:lnSpc>
                <a:spcPct val="100000"/>
              </a:lnSpc>
              <a:buFont typeface="+mj-lt"/>
              <a:buAutoNum type="arabicPeriod" startAt="11"/>
            </a:pPr>
            <a:r>
              <a:rPr lang="en-US" dirty="0">
                <a:latin typeface="Georgia" panose="02040502050405020303" pitchFamily="18" charset="0"/>
              </a:rPr>
              <a:t>Vehicle identifiers and serial number</a:t>
            </a:r>
          </a:p>
          <a:p>
            <a:pPr marL="800100" lvl="1" indent="-342900">
              <a:lnSpc>
                <a:spcPct val="100000"/>
              </a:lnSpc>
              <a:buFont typeface="+mj-lt"/>
              <a:buAutoNum type="arabicPeriod" startAt="11"/>
            </a:pPr>
            <a:r>
              <a:rPr lang="en-US" dirty="0">
                <a:latin typeface="Georgia" panose="02040502050405020303" pitchFamily="18" charset="0"/>
              </a:rPr>
              <a:t>Biometric identifiers</a:t>
            </a:r>
          </a:p>
          <a:p>
            <a:pPr marL="800100" lvl="1" indent="-342900">
              <a:lnSpc>
                <a:spcPct val="100000"/>
              </a:lnSpc>
              <a:buFont typeface="+mj-lt"/>
              <a:buAutoNum type="arabicPeriod" startAt="11"/>
            </a:pPr>
            <a:r>
              <a:rPr lang="en-US" dirty="0">
                <a:latin typeface="Georgia" panose="02040502050405020303" pitchFamily="18" charset="0"/>
              </a:rPr>
              <a:t>Full face photos &amp; other similar images</a:t>
            </a:r>
          </a:p>
          <a:p>
            <a:pPr marL="800100" lvl="1" indent="-342900">
              <a:lnSpc>
                <a:spcPct val="100000"/>
              </a:lnSpc>
              <a:buFont typeface="+mj-lt"/>
              <a:buAutoNum type="arabicPeriod" startAt="11"/>
            </a:pPr>
            <a:r>
              <a:rPr lang="en-US" dirty="0">
                <a:latin typeface="Georgia" panose="02040502050405020303" pitchFamily="18" charset="0"/>
              </a:rPr>
              <a:t>Any other unique identifying number, code or, characteristic</a:t>
            </a:r>
          </a:p>
          <a:p>
            <a:pPr>
              <a:lnSpc>
                <a:spcPct val="100000"/>
              </a:lnSpc>
            </a:pPr>
            <a:endParaRPr lang="en-US" dirty="0"/>
          </a:p>
        </p:txBody>
      </p:sp>
      <p:sp>
        <p:nvSpPr>
          <p:cNvPr id="4" name="Title 3"/>
          <p:cNvSpPr>
            <a:spLocks noGrp="1"/>
          </p:cNvSpPr>
          <p:nvPr>
            <p:ph type="title"/>
          </p:nvPr>
        </p:nvSpPr>
        <p:spPr/>
        <p:txBody>
          <a:bodyPr/>
          <a:lstStyle/>
          <a:p>
            <a:r>
              <a:rPr lang="en-US" dirty="0"/>
              <a:t>PHI Identifiers</a:t>
            </a:r>
          </a:p>
        </p:txBody>
      </p:sp>
      <p:sp>
        <p:nvSpPr>
          <p:cNvPr id="5" name="Slide Number Placeholder 4"/>
          <p:cNvSpPr>
            <a:spLocks noGrp="1"/>
          </p:cNvSpPr>
          <p:nvPr>
            <p:ph type="sldNum" sz="quarter" idx="4"/>
          </p:nvPr>
        </p:nvSpPr>
        <p:spPr/>
        <p:txBody>
          <a:bodyPr/>
          <a:lstStyle/>
          <a:p>
            <a:fld id="{8A16B8CB-D56F-2744-807F-154426EF1DF6}" type="slidenum">
              <a:rPr lang="en-US" smtClean="0"/>
              <a:pPr/>
              <a:t>22</a:t>
            </a:fld>
            <a:endParaRPr lang="en-US" dirty="0"/>
          </a:p>
        </p:txBody>
      </p:sp>
      <p:sp>
        <p:nvSpPr>
          <p:cNvPr id="6" name="Text Placeholder 4"/>
          <p:cNvSpPr txBox="1">
            <a:spLocks/>
          </p:cNvSpPr>
          <p:nvPr/>
        </p:nvSpPr>
        <p:spPr>
          <a:xfrm>
            <a:off x="1201000" y="1102231"/>
            <a:ext cx="4585625" cy="353555"/>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1000"/>
              </a:spcBef>
              <a:buFontTx/>
              <a:buNone/>
              <a:defRPr sz="2400" b="0" i="0" kern="1200" cap="none" baseline="0">
                <a:solidFill>
                  <a:schemeClr val="tx1"/>
                </a:solidFill>
                <a:latin typeface="Georgia" panose="02040502050405020303" pitchFamily="18" charset="0"/>
                <a:ea typeface="+mn-ea"/>
                <a:cs typeface="+mn-cs"/>
              </a:defRPr>
            </a:lvl1pPr>
            <a:lvl2pPr marL="806450" indent="-344488" algn="l" defTabSz="914377"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venir Next" panose="020B0503020202020204" pitchFamily="34" charset="0"/>
                <a:ea typeface="+mn-ea"/>
                <a:cs typeface="+mn-cs"/>
              </a:defRPr>
            </a:lvl2pPr>
            <a:lvl3pPr marL="914377" indent="0" algn="ctr" defTabSz="914377" rtl="0" eaLnBrk="1" latinLnBrk="0" hangingPunct="1">
              <a:lnSpc>
                <a:spcPct val="90000"/>
              </a:lnSpc>
              <a:spcBef>
                <a:spcPts val="500"/>
              </a:spcBef>
              <a:buFontTx/>
              <a:buNone/>
              <a:defRPr sz="2000" b="0" i="0" kern="1200">
                <a:solidFill>
                  <a:schemeClr val="tx1"/>
                </a:solidFill>
                <a:latin typeface="Helvetica" pitchFamily="2" charset="0"/>
                <a:ea typeface="+mn-ea"/>
                <a:cs typeface="+mn-cs"/>
              </a:defRPr>
            </a:lvl3pPr>
            <a:lvl4pPr marL="1371566" indent="0" algn="ctr" defTabSz="914377"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4pPr>
            <a:lvl5pPr marL="1828754" indent="0" algn="ctr" defTabSz="914377"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PHI identifiers are:</a:t>
            </a:r>
          </a:p>
        </p:txBody>
      </p:sp>
    </p:spTree>
    <p:extLst>
      <p:ext uri="{BB962C8B-B14F-4D97-AF65-F5344CB8AC3E}">
        <p14:creationId xmlns:p14="http://schemas.microsoft.com/office/powerpoint/2010/main" val="346356735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pPr>
            <a:r>
              <a:rPr lang="en-US" sz="2000" dirty="0"/>
              <a:t>Providers are permitted to use or disclose PHI for:</a:t>
            </a:r>
          </a:p>
          <a:p>
            <a:pPr lvl="1">
              <a:lnSpc>
                <a:spcPct val="100000"/>
              </a:lnSpc>
            </a:pPr>
            <a:r>
              <a:rPr lang="en-US" dirty="0">
                <a:latin typeface="Georgia" panose="02040502050405020303" pitchFamily="18" charset="0"/>
              </a:rPr>
              <a:t>Treatment</a:t>
            </a:r>
          </a:p>
          <a:p>
            <a:pPr lvl="1">
              <a:lnSpc>
                <a:spcPct val="100000"/>
              </a:lnSpc>
            </a:pPr>
            <a:r>
              <a:rPr lang="en-US" dirty="0">
                <a:latin typeface="Georgia" panose="02040502050405020303" pitchFamily="18" charset="0"/>
              </a:rPr>
              <a:t>Payment</a:t>
            </a:r>
          </a:p>
          <a:p>
            <a:pPr lvl="1">
              <a:lnSpc>
                <a:spcPct val="100000"/>
              </a:lnSpc>
            </a:pPr>
            <a:r>
              <a:rPr lang="en-US" dirty="0">
                <a:latin typeface="Georgia" panose="02040502050405020303" pitchFamily="18" charset="0"/>
              </a:rPr>
              <a:t>Healthcare operations (e.g., legal, medical staff/peer review, audit, business management)</a:t>
            </a:r>
          </a:p>
          <a:p>
            <a:pPr lvl="1">
              <a:lnSpc>
                <a:spcPct val="100000"/>
              </a:lnSpc>
            </a:pPr>
            <a:r>
              <a:rPr lang="en-US" dirty="0">
                <a:latin typeface="Georgia" panose="02040502050405020303" pitchFamily="18" charset="0"/>
              </a:rPr>
              <a:t>The individual patient who is the subject of the PHI, and</a:t>
            </a:r>
          </a:p>
          <a:p>
            <a:pPr lvl="1">
              <a:lnSpc>
                <a:spcPct val="100000"/>
              </a:lnSpc>
            </a:pPr>
            <a:r>
              <a:rPr lang="en-US" dirty="0">
                <a:latin typeface="Georgia" panose="02040502050405020303" pitchFamily="18" charset="0"/>
              </a:rPr>
              <a:t>Other uses and disclosures required by law</a:t>
            </a:r>
          </a:p>
          <a:p>
            <a:pPr lvl="1">
              <a:lnSpc>
                <a:spcPct val="100000"/>
              </a:lnSpc>
            </a:pPr>
            <a:r>
              <a:rPr lang="en-US" dirty="0">
                <a:latin typeface="Georgia" panose="02040502050405020303" pitchFamily="18" charset="0"/>
              </a:rPr>
              <a:t>In </a:t>
            </a:r>
            <a:r>
              <a:rPr lang="en-US" b="1" u="sng" dirty="0">
                <a:latin typeface="Georgia" panose="02040502050405020303" pitchFamily="18" charset="0"/>
              </a:rPr>
              <a:t>all other instances</a:t>
            </a:r>
            <a:r>
              <a:rPr lang="en-US" dirty="0">
                <a:latin typeface="Georgia" panose="02040502050405020303" pitchFamily="18" charset="0"/>
              </a:rPr>
              <a:t>, a </a:t>
            </a:r>
            <a:r>
              <a:rPr lang="en-US" b="1" u="sng" dirty="0">
                <a:solidFill>
                  <a:srgbClr val="C00000"/>
                </a:solidFill>
                <a:latin typeface="Georgia" panose="02040502050405020303" pitchFamily="18" charset="0"/>
              </a:rPr>
              <a:t>written authorization </a:t>
            </a:r>
            <a:r>
              <a:rPr lang="en-US" dirty="0">
                <a:latin typeface="Georgia" panose="02040502050405020303" pitchFamily="18" charset="0"/>
              </a:rPr>
              <a:t>from the patient is needed.</a:t>
            </a:r>
          </a:p>
          <a:p>
            <a:pPr lvl="1">
              <a:lnSpc>
                <a:spcPct val="100000"/>
              </a:lnSpc>
            </a:pPr>
            <a:r>
              <a:rPr lang="en-US" dirty="0">
                <a:latin typeface="Georgia" panose="02040502050405020303" pitchFamily="18" charset="0"/>
              </a:rPr>
              <a:t>Whenever in doubt about release of information, contact Medical Records Department (81821), Privacy department, (x80161 or x84451) or Legal Services (x80179) for guidance.</a:t>
            </a:r>
          </a:p>
          <a:p>
            <a:endParaRPr lang="en-US" dirty="0"/>
          </a:p>
        </p:txBody>
      </p:sp>
      <p:sp>
        <p:nvSpPr>
          <p:cNvPr id="3" name="Title 2"/>
          <p:cNvSpPr>
            <a:spLocks noGrp="1"/>
          </p:cNvSpPr>
          <p:nvPr>
            <p:ph type="title"/>
          </p:nvPr>
        </p:nvSpPr>
        <p:spPr/>
        <p:txBody>
          <a:bodyPr/>
          <a:lstStyle/>
          <a:p>
            <a:r>
              <a:rPr lang="en-US" dirty="0"/>
              <a:t>How can PHI be used?</a:t>
            </a:r>
          </a:p>
        </p:txBody>
      </p:sp>
      <p:sp>
        <p:nvSpPr>
          <p:cNvPr id="4" name="Slide Number Placeholder 3"/>
          <p:cNvSpPr>
            <a:spLocks noGrp="1"/>
          </p:cNvSpPr>
          <p:nvPr>
            <p:ph type="sldNum" sz="quarter" idx="4"/>
          </p:nvPr>
        </p:nvSpPr>
        <p:spPr/>
        <p:txBody>
          <a:bodyPr/>
          <a:lstStyle/>
          <a:p>
            <a:fld id="{8A16B8CB-D56F-2744-807F-154426EF1DF6}" type="slidenum">
              <a:rPr lang="en-US" smtClean="0"/>
              <a:pPr/>
              <a:t>23</a:t>
            </a:fld>
            <a:endParaRPr lang="en-US" dirty="0"/>
          </a:p>
        </p:txBody>
      </p:sp>
    </p:spTree>
    <p:extLst>
      <p:ext uri="{BB962C8B-B14F-4D97-AF65-F5344CB8AC3E}">
        <p14:creationId xmlns:p14="http://schemas.microsoft.com/office/powerpoint/2010/main" val="26128808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indent="-342900">
              <a:lnSpc>
                <a:spcPct val="100000"/>
              </a:lnSpc>
              <a:buFont typeface="Arial" panose="020B0604020202020204" pitchFamily="34" charset="0"/>
              <a:buChar char="•"/>
            </a:pPr>
            <a:r>
              <a:rPr lang="en-US" dirty="0"/>
              <a:t>Right to access and receive a copy of one’s own PHI (paper or electronic format)</a:t>
            </a:r>
          </a:p>
          <a:p>
            <a:pPr marL="342900" indent="-342900">
              <a:lnSpc>
                <a:spcPct val="100000"/>
              </a:lnSpc>
              <a:buFont typeface="Arial" panose="020B0604020202020204" pitchFamily="34" charset="0"/>
              <a:buChar char="•"/>
            </a:pPr>
            <a:r>
              <a:rPr lang="en-US" dirty="0"/>
              <a:t>Right to request amendments to information </a:t>
            </a:r>
          </a:p>
          <a:p>
            <a:pPr marL="342900" indent="-342900">
              <a:lnSpc>
                <a:spcPct val="100000"/>
              </a:lnSpc>
              <a:buFont typeface="Arial" panose="020B0604020202020204" pitchFamily="34" charset="0"/>
              <a:buChar char="•"/>
            </a:pPr>
            <a:r>
              <a:rPr lang="en-US" dirty="0"/>
              <a:t>Right to request restriction of PHI uses and disclosures</a:t>
            </a:r>
          </a:p>
          <a:p>
            <a:pPr marL="342900" indent="-342900">
              <a:lnSpc>
                <a:spcPct val="100000"/>
              </a:lnSpc>
              <a:buFont typeface="Arial" panose="020B0604020202020204" pitchFamily="34" charset="0"/>
              <a:buChar char="•"/>
            </a:pPr>
            <a:r>
              <a:rPr lang="en-US" dirty="0"/>
              <a:t>Right to restrict disclosure to health plans for services self-paid in full </a:t>
            </a:r>
          </a:p>
          <a:p>
            <a:pPr marL="342900" indent="-342900">
              <a:lnSpc>
                <a:spcPct val="100000"/>
              </a:lnSpc>
              <a:buFont typeface="Arial" panose="020B0604020202020204" pitchFamily="34" charset="0"/>
              <a:buChar char="•"/>
            </a:pPr>
            <a:r>
              <a:rPr lang="en-US" dirty="0"/>
              <a:t>Right to request alternative forms of communications</a:t>
            </a:r>
          </a:p>
          <a:p>
            <a:pPr marL="342900" indent="-342900">
              <a:lnSpc>
                <a:spcPct val="100000"/>
              </a:lnSpc>
              <a:buFont typeface="Arial" panose="020B0604020202020204" pitchFamily="34" charset="0"/>
              <a:buChar char="•"/>
            </a:pPr>
            <a:r>
              <a:rPr lang="en-US" dirty="0"/>
              <a:t>Right to request an accounting of disclosures of PHI </a:t>
            </a:r>
          </a:p>
          <a:p>
            <a:pPr>
              <a:lnSpc>
                <a:spcPct val="100000"/>
              </a:lnSpc>
            </a:pPr>
            <a:endParaRPr lang="en-US" dirty="0"/>
          </a:p>
          <a:p>
            <a:pPr>
              <a:lnSpc>
                <a:spcPct val="100000"/>
              </a:lnSpc>
            </a:pPr>
            <a:r>
              <a:rPr lang="en-US" dirty="0"/>
              <a:t>Any questions regarding these rights, please call the Privacy Department at x80161 or x84451.</a:t>
            </a:r>
          </a:p>
          <a:p>
            <a:endParaRPr lang="en-US" dirty="0"/>
          </a:p>
        </p:txBody>
      </p:sp>
      <p:sp>
        <p:nvSpPr>
          <p:cNvPr id="3" name="Title 2"/>
          <p:cNvSpPr>
            <a:spLocks noGrp="1"/>
          </p:cNvSpPr>
          <p:nvPr>
            <p:ph type="title"/>
          </p:nvPr>
        </p:nvSpPr>
        <p:spPr/>
        <p:txBody>
          <a:bodyPr/>
          <a:lstStyle/>
          <a:p>
            <a:r>
              <a:rPr lang="en-US" dirty="0"/>
              <a:t>Patient Rights Under HIPAA</a:t>
            </a:r>
          </a:p>
        </p:txBody>
      </p:sp>
      <p:sp>
        <p:nvSpPr>
          <p:cNvPr id="4" name="Slide Number Placeholder 3"/>
          <p:cNvSpPr>
            <a:spLocks noGrp="1"/>
          </p:cNvSpPr>
          <p:nvPr>
            <p:ph type="sldNum" sz="quarter" idx="4"/>
          </p:nvPr>
        </p:nvSpPr>
        <p:spPr/>
        <p:txBody>
          <a:bodyPr/>
          <a:lstStyle/>
          <a:p>
            <a:fld id="{8A16B8CB-D56F-2744-807F-154426EF1DF6}" type="slidenum">
              <a:rPr lang="en-US" smtClean="0"/>
              <a:pPr/>
              <a:t>24</a:t>
            </a:fld>
            <a:endParaRPr lang="en-US" dirty="0"/>
          </a:p>
        </p:txBody>
      </p:sp>
    </p:spTree>
    <p:extLst>
      <p:ext uri="{BB962C8B-B14F-4D97-AF65-F5344CB8AC3E}">
        <p14:creationId xmlns:p14="http://schemas.microsoft.com/office/powerpoint/2010/main" val="193924091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indent="-342900">
              <a:lnSpc>
                <a:spcPct val="100000"/>
              </a:lnSpc>
              <a:buFont typeface="Arial" panose="020B0604020202020204" pitchFamily="34" charset="0"/>
              <a:buChar char="•"/>
            </a:pPr>
            <a:r>
              <a:rPr lang="en-US" sz="1800" dirty="0"/>
              <a:t>Never take unsecured PHI home with you</a:t>
            </a:r>
          </a:p>
          <a:p>
            <a:pPr marL="342900" indent="-342900">
              <a:lnSpc>
                <a:spcPct val="100000"/>
              </a:lnSpc>
              <a:buFont typeface="Arial" panose="020B0604020202020204" pitchFamily="34" charset="0"/>
              <a:buChar char="•"/>
            </a:pPr>
            <a:r>
              <a:rPr lang="en-US" sz="1800" dirty="0"/>
              <a:t>Speak quietly in work areas</a:t>
            </a:r>
          </a:p>
          <a:p>
            <a:pPr marL="342900" indent="-342900">
              <a:lnSpc>
                <a:spcPct val="100000"/>
              </a:lnSpc>
              <a:buFont typeface="Arial" panose="020B0604020202020204" pitchFamily="34" charset="0"/>
              <a:buChar char="•"/>
            </a:pPr>
            <a:r>
              <a:rPr lang="en-US" sz="1800" dirty="0"/>
              <a:t>Speak quietly when discussing a patient’s condition with family members in a waiting room or other public area</a:t>
            </a:r>
          </a:p>
          <a:p>
            <a:pPr marL="342900" indent="-342900">
              <a:lnSpc>
                <a:spcPct val="100000"/>
              </a:lnSpc>
              <a:buFont typeface="Arial" panose="020B0604020202020204" pitchFamily="34" charset="0"/>
              <a:buChar char="•"/>
            </a:pPr>
            <a:r>
              <a:rPr lang="en-US" sz="1800" dirty="0"/>
              <a:t>Avoid using patient names, discussing cases, or other patient identifying characteristics in public areas </a:t>
            </a:r>
          </a:p>
          <a:p>
            <a:pPr lvl="1">
              <a:lnSpc>
                <a:spcPct val="100000"/>
              </a:lnSpc>
            </a:pPr>
            <a:r>
              <a:rPr lang="en-US" sz="1800" dirty="0">
                <a:latin typeface="Georgia" panose="02040502050405020303" pitchFamily="18" charset="0"/>
              </a:rPr>
              <a:t>We live in a small community, and even the smallest details might be identifiable to someone who overhears</a:t>
            </a:r>
          </a:p>
          <a:p>
            <a:pPr marL="342900" indent="-342900">
              <a:lnSpc>
                <a:spcPct val="100000"/>
              </a:lnSpc>
              <a:buFont typeface="Arial" panose="020B0604020202020204" pitchFamily="34" charset="0"/>
              <a:buChar char="•"/>
            </a:pPr>
            <a:r>
              <a:rPr lang="en-US" sz="1800" dirty="0"/>
              <a:t>Use the shred bins located throughout King’s Daughters to shred documents (that do not need to be preserved) with PHI</a:t>
            </a:r>
          </a:p>
          <a:p>
            <a:pPr marL="342900" indent="-342900">
              <a:lnSpc>
                <a:spcPct val="100000"/>
              </a:lnSpc>
              <a:buFont typeface="Arial" panose="020B0604020202020204" pitchFamily="34" charset="0"/>
              <a:buChar char="•"/>
            </a:pPr>
            <a:r>
              <a:rPr lang="en-US" sz="1800" dirty="0"/>
              <a:t>Always obtain at least two patient identifiers before handoff of documents or discussing patient information </a:t>
            </a:r>
          </a:p>
          <a:p>
            <a:pPr marL="342900" indent="-342900">
              <a:lnSpc>
                <a:spcPct val="100000"/>
              </a:lnSpc>
              <a:buFont typeface="Arial" panose="020B0604020202020204" pitchFamily="34" charset="0"/>
              <a:buChar char="•"/>
            </a:pPr>
            <a:r>
              <a:rPr lang="en-US" sz="1800" dirty="0"/>
              <a:t>Double check the mailing address to ensure the PHI is being sent to correct person</a:t>
            </a:r>
          </a:p>
          <a:p>
            <a:endParaRPr lang="en-US" dirty="0"/>
          </a:p>
        </p:txBody>
      </p:sp>
      <p:sp>
        <p:nvSpPr>
          <p:cNvPr id="3" name="Title 2"/>
          <p:cNvSpPr>
            <a:spLocks noGrp="1"/>
          </p:cNvSpPr>
          <p:nvPr>
            <p:ph type="title"/>
          </p:nvPr>
        </p:nvSpPr>
        <p:spPr/>
        <p:txBody>
          <a:bodyPr/>
          <a:lstStyle/>
          <a:p>
            <a:r>
              <a:rPr lang="en-US" dirty="0"/>
              <a:t>Privacy Tips </a:t>
            </a:r>
            <a:r>
              <a:rPr lang="en-US" dirty="0">
                <a:solidFill>
                  <a:srgbClr val="0033A0"/>
                </a:solidFill>
              </a:rPr>
              <a:t>– Reasonable Safeguards </a:t>
            </a:r>
            <a:r>
              <a:rPr lang="en-US" sz="1600" dirty="0">
                <a:solidFill>
                  <a:srgbClr val="0033A0"/>
                </a:solidFill>
              </a:rPr>
              <a:t>(45 C.F.R. 164.530 (c) )</a:t>
            </a:r>
            <a:endParaRPr lang="en-US" dirty="0">
              <a:solidFill>
                <a:srgbClr val="0033A0"/>
              </a:solidFill>
            </a:endParaRPr>
          </a:p>
        </p:txBody>
      </p:sp>
      <p:sp>
        <p:nvSpPr>
          <p:cNvPr id="4" name="Slide Number Placeholder 3"/>
          <p:cNvSpPr>
            <a:spLocks noGrp="1"/>
          </p:cNvSpPr>
          <p:nvPr>
            <p:ph type="sldNum" sz="quarter" idx="4"/>
          </p:nvPr>
        </p:nvSpPr>
        <p:spPr/>
        <p:txBody>
          <a:bodyPr/>
          <a:lstStyle/>
          <a:p>
            <a:fld id="{8A16B8CB-D56F-2744-807F-154426EF1DF6}" type="slidenum">
              <a:rPr lang="en-US" smtClean="0"/>
              <a:pPr/>
              <a:t>25</a:t>
            </a:fld>
            <a:endParaRPr lang="en-US" dirty="0"/>
          </a:p>
        </p:txBody>
      </p:sp>
    </p:spTree>
    <p:extLst>
      <p:ext uri="{BB962C8B-B14F-4D97-AF65-F5344CB8AC3E}">
        <p14:creationId xmlns:p14="http://schemas.microsoft.com/office/powerpoint/2010/main" val="264810272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342900" indent="-342900">
              <a:lnSpc>
                <a:spcPct val="100000"/>
              </a:lnSpc>
              <a:buFont typeface="Arial" panose="020B0604020202020204" pitchFamily="34" charset="0"/>
              <a:buChar char="•"/>
            </a:pPr>
            <a:r>
              <a:rPr lang="en-US" dirty="0"/>
              <a:t>The Privacy Department has monitoring capabilities through implemented artificial intelligence and machine learning tools.</a:t>
            </a:r>
          </a:p>
          <a:p>
            <a:endParaRPr lang="en-US" dirty="0"/>
          </a:p>
          <a:p>
            <a:endParaRPr lang="en-US" dirty="0"/>
          </a:p>
          <a:p>
            <a:endParaRPr lang="en-US" sz="1400" dirty="0">
              <a:solidFill>
                <a:schemeClr val="tx2"/>
              </a:solidFill>
            </a:endParaRPr>
          </a:p>
          <a:p>
            <a:r>
              <a:rPr lang="en-US" sz="1400" dirty="0">
                <a:solidFill>
                  <a:schemeClr val="tx2"/>
                </a:solidFill>
              </a:rPr>
              <a:t>KD policies:</a:t>
            </a:r>
          </a:p>
          <a:p>
            <a:pPr marL="285750" indent="-285750">
              <a:buFont typeface="Arial" panose="020B0604020202020204" pitchFamily="34" charset="0"/>
              <a:buChar char="•"/>
            </a:pPr>
            <a:r>
              <a:rPr lang="en-US" sz="1400" dirty="0">
                <a:solidFill>
                  <a:schemeClr val="tx2"/>
                </a:solidFill>
              </a:rPr>
              <a:t>Confidentiality of PHI (E8)</a:t>
            </a:r>
          </a:p>
          <a:p>
            <a:pPr marL="285750" indent="-285750">
              <a:buFont typeface="Arial" panose="020B0604020202020204" pitchFamily="34" charset="0"/>
              <a:buChar char="•"/>
            </a:pPr>
            <a:r>
              <a:rPr lang="en-US" sz="1400" dirty="0">
                <a:solidFill>
                  <a:schemeClr val="tx2"/>
                </a:solidFill>
              </a:rPr>
              <a:t>Minimum Necessary Requirements Policy</a:t>
            </a:r>
          </a:p>
          <a:p>
            <a:endParaRPr lang="en-US" dirty="0"/>
          </a:p>
        </p:txBody>
      </p:sp>
      <p:sp>
        <p:nvSpPr>
          <p:cNvPr id="3" name="Content Placeholder 2"/>
          <p:cNvSpPr>
            <a:spLocks noGrp="1"/>
          </p:cNvSpPr>
          <p:nvPr>
            <p:ph sz="half" idx="2"/>
          </p:nvPr>
        </p:nvSpPr>
        <p:spPr/>
        <p:txBody>
          <a:bodyPr/>
          <a:lstStyle/>
          <a:p>
            <a:pPr marL="342900" indent="-342900">
              <a:lnSpc>
                <a:spcPct val="100000"/>
              </a:lnSpc>
              <a:buFont typeface="Arial" panose="020B0604020202020204" pitchFamily="34" charset="0"/>
              <a:buChar char="•"/>
            </a:pPr>
            <a:r>
              <a:rPr lang="en-US" dirty="0"/>
              <a:t>Team Members who access medical records unrelated to their job may face corrective action including discipline, suspension, or termination of employee.</a:t>
            </a:r>
          </a:p>
          <a:p>
            <a:endParaRPr lang="en-US" dirty="0"/>
          </a:p>
        </p:txBody>
      </p:sp>
      <p:sp>
        <p:nvSpPr>
          <p:cNvPr id="4" name="Title 3"/>
          <p:cNvSpPr>
            <a:spLocks noGrp="1"/>
          </p:cNvSpPr>
          <p:nvPr>
            <p:ph type="title"/>
          </p:nvPr>
        </p:nvSpPr>
        <p:spPr/>
        <p:txBody>
          <a:bodyPr/>
          <a:lstStyle/>
          <a:p>
            <a:r>
              <a:rPr lang="en-US" dirty="0"/>
              <a:t>Privacy Monitoring</a:t>
            </a:r>
          </a:p>
        </p:txBody>
      </p:sp>
      <p:sp>
        <p:nvSpPr>
          <p:cNvPr id="5" name="Slide Number Placeholder 4"/>
          <p:cNvSpPr>
            <a:spLocks noGrp="1"/>
          </p:cNvSpPr>
          <p:nvPr>
            <p:ph type="sldNum" sz="quarter" idx="4"/>
          </p:nvPr>
        </p:nvSpPr>
        <p:spPr/>
        <p:txBody>
          <a:bodyPr/>
          <a:lstStyle/>
          <a:p>
            <a:fld id="{8A16B8CB-D56F-2744-807F-154426EF1DF6}" type="slidenum">
              <a:rPr lang="en-US" smtClean="0"/>
              <a:pPr/>
              <a:t>26</a:t>
            </a:fld>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15264" t="7346" r="11905" b="8219"/>
          <a:stretch/>
        </p:blipFill>
        <p:spPr>
          <a:xfrm>
            <a:off x="6958957" y="3588616"/>
            <a:ext cx="3734241" cy="2061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0393832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1000" y="1329267"/>
            <a:ext cx="8086933" cy="4250266"/>
          </a:xfrm>
        </p:spPr>
        <p:txBody>
          <a:bodyPr>
            <a:normAutofit fontScale="85000" lnSpcReduction="20000"/>
          </a:bodyPr>
          <a:lstStyle/>
          <a:p>
            <a:pPr marL="342900" indent="-342900">
              <a:lnSpc>
                <a:spcPct val="120000"/>
              </a:lnSpc>
              <a:spcBef>
                <a:spcPts val="0"/>
              </a:spcBef>
              <a:buFont typeface="Arial" panose="020B0604020202020204" pitchFamily="34" charset="0"/>
              <a:buChar char="•"/>
            </a:pPr>
            <a:r>
              <a:rPr lang="en-US" sz="2000" dirty="0"/>
              <a:t>Accessing records to “check on a patient” because you saw a news story about the patient and wanted to see their status</a:t>
            </a:r>
          </a:p>
          <a:p>
            <a:pPr>
              <a:lnSpc>
                <a:spcPct val="120000"/>
              </a:lnSpc>
              <a:spcBef>
                <a:spcPts val="0"/>
              </a:spcBef>
            </a:pPr>
            <a:endParaRPr lang="en-US" sz="2000" dirty="0"/>
          </a:p>
          <a:p>
            <a:pPr marL="342900" indent="-342900">
              <a:lnSpc>
                <a:spcPct val="120000"/>
              </a:lnSpc>
              <a:spcBef>
                <a:spcPts val="0"/>
              </a:spcBef>
              <a:buFont typeface="Arial" panose="020B0604020202020204" pitchFamily="34" charset="0"/>
              <a:buChar char="•"/>
            </a:pPr>
            <a:r>
              <a:rPr lang="en-US" sz="2000" dirty="0"/>
              <a:t>Accessing the records of a family member when you are not involved in their care</a:t>
            </a:r>
          </a:p>
          <a:p>
            <a:pPr>
              <a:lnSpc>
                <a:spcPct val="120000"/>
              </a:lnSpc>
              <a:spcBef>
                <a:spcPts val="0"/>
              </a:spcBef>
            </a:pPr>
            <a:endParaRPr lang="en-US" sz="2000" dirty="0"/>
          </a:p>
          <a:p>
            <a:pPr marL="342900" indent="-342900">
              <a:lnSpc>
                <a:spcPct val="120000"/>
              </a:lnSpc>
              <a:spcBef>
                <a:spcPts val="0"/>
              </a:spcBef>
              <a:buFont typeface="Arial" panose="020B0604020202020204" pitchFamily="34" charset="0"/>
              <a:buChar char="•"/>
            </a:pPr>
            <a:r>
              <a:rPr lang="en-US" sz="2000" dirty="0"/>
              <a:t>Accessing medical records of a neighbor out of curiosity </a:t>
            </a:r>
          </a:p>
          <a:p>
            <a:pPr>
              <a:lnSpc>
                <a:spcPct val="120000"/>
              </a:lnSpc>
              <a:spcBef>
                <a:spcPts val="0"/>
              </a:spcBef>
            </a:pPr>
            <a:endParaRPr lang="en-US" sz="2000" dirty="0"/>
          </a:p>
          <a:p>
            <a:pPr marL="342900" indent="-342900">
              <a:lnSpc>
                <a:spcPct val="120000"/>
              </a:lnSpc>
              <a:spcBef>
                <a:spcPts val="0"/>
              </a:spcBef>
              <a:buFont typeface="Arial" panose="020B0604020202020204" pitchFamily="34" charset="0"/>
              <a:buChar char="•"/>
            </a:pPr>
            <a:r>
              <a:rPr lang="en-US" sz="2000" dirty="0"/>
              <a:t>Accessing medical records of a co-worker in the hospital to “see how they are doing”</a:t>
            </a:r>
          </a:p>
          <a:p>
            <a:pPr>
              <a:lnSpc>
                <a:spcPct val="120000"/>
              </a:lnSpc>
              <a:spcBef>
                <a:spcPts val="0"/>
              </a:spcBef>
            </a:pPr>
            <a:endParaRPr lang="en-US" sz="2000" dirty="0"/>
          </a:p>
          <a:p>
            <a:pPr marL="342900" indent="-342900">
              <a:lnSpc>
                <a:spcPct val="120000"/>
              </a:lnSpc>
              <a:spcBef>
                <a:spcPts val="0"/>
              </a:spcBef>
              <a:buFont typeface="Arial" panose="020B0604020202020204" pitchFamily="34" charset="0"/>
              <a:buChar char="•"/>
            </a:pPr>
            <a:r>
              <a:rPr lang="en-US" sz="2000" dirty="0"/>
              <a:t>Accessing your child’s or spouse’s medical records to check their health status</a:t>
            </a:r>
          </a:p>
          <a:p>
            <a:pPr>
              <a:lnSpc>
                <a:spcPct val="120000"/>
              </a:lnSpc>
              <a:spcBef>
                <a:spcPts val="0"/>
              </a:spcBef>
            </a:pPr>
            <a:endParaRPr lang="en-US" sz="2000" dirty="0"/>
          </a:p>
          <a:p>
            <a:pPr marL="342900" indent="-342900">
              <a:lnSpc>
                <a:spcPct val="120000"/>
              </a:lnSpc>
              <a:spcBef>
                <a:spcPts val="0"/>
              </a:spcBef>
              <a:buFont typeface="Arial" panose="020B0604020202020204" pitchFamily="34" charset="0"/>
              <a:buChar char="•"/>
            </a:pPr>
            <a:r>
              <a:rPr lang="en-US" sz="2000" dirty="0"/>
              <a:t>Obtaining telephone numbers or demographic information without proper authorization or necessary means</a:t>
            </a:r>
          </a:p>
          <a:p>
            <a:endParaRPr lang="en-US" dirty="0"/>
          </a:p>
        </p:txBody>
      </p:sp>
      <p:sp>
        <p:nvSpPr>
          <p:cNvPr id="3" name="Title 2"/>
          <p:cNvSpPr>
            <a:spLocks noGrp="1"/>
          </p:cNvSpPr>
          <p:nvPr>
            <p:ph type="title"/>
          </p:nvPr>
        </p:nvSpPr>
        <p:spPr/>
        <p:txBody>
          <a:bodyPr/>
          <a:lstStyle/>
          <a:p>
            <a:r>
              <a:rPr lang="en-US" dirty="0"/>
              <a:t>Examples of Inappropriate Access</a:t>
            </a:r>
          </a:p>
        </p:txBody>
      </p:sp>
      <p:sp>
        <p:nvSpPr>
          <p:cNvPr id="4" name="Slide Number Placeholder 3"/>
          <p:cNvSpPr>
            <a:spLocks noGrp="1"/>
          </p:cNvSpPr>
          <p:nvPr>
            <p:ph type="sldNum" sz="quarter" idx="4"/>
          </p:nvPr>
        </p:nvSpPr>
        <p:spPr/>
        <p:txBody>
          <a:bodyPr/>
          <a:lstStyle/>
          <a:p>
            <a:fld id="{8A16B8CB-D56F-2744-807F-154426EF1DF6}" type="slidenum">
              <a:rPr lang="en-US" smtClean="0"/>
              <a:pPr/>
              <a:t>27</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42610" y="1387456"/>
            <a:ext cx="2084120" cy="1960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234734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59004" y="4199468"/>
            <a:ext cx="5104263" cy="1450705"/>
          </a:xfrm>
        </p:spPr>
        <p:txBody>
          <a:bodyPr/>
          <a:lstStyle/>
          <a:p>
            <a:pPr marL="285750" indent="-285750">
              <a:lnSpc>
                <a:spcPct val="100000"/>
              </a:lnSpc>
              <a:buFont typeface="Arial" panose="020B0604020202020204" pitchFamily="34" charset="0"/>
              <a:buChar char="•"/>
            </a:pPr>
            <a:r>
              <a:rPr lang="en-US" sz="2000" dirty="0"/>
              <a:t>Considered by Privacy Department to be a high risk activity</a:t>
            </a:r>
          </a:p>
          <a:p>
            <a:pPr marL="285750" indent="-285750">
              <a:lnSpc>
                <a:spcPct val="100000"/>
              </a:lnSpc>
              <a:buFont typeface="Arial" panose="020B0604020202020204" pitchFamily="34" charset="0"/>
              <a:buChar char="•"/>
            </a:pPr>
            <a:r>
              <a:rPr lang="en-US" sz="2000" dirty="0"/>
              <a:t>Corrective action can include termination</a:t>
            </a:r>
          </a:p>
          <a:p>
            <a:endParaRPr lang="en-US" dirty="0"/>
          </a:p>
        </p:txBody>
      </p:sp>
      <p:sp>
        <p:nvSpPr>
          <p:cNvPr id="3" name="Content Placeholder 2"/>
          <p:cNvSpPr>
            <a:spLocks noGrp="1"/>
          </p:cNvSpPr>
          <p:nvPr>
            <p:ph sz="half" idx="2"/>
          </p:nvPr>
        </p:nvSpPr>
        <p:spPr>
          <a:xfrm>
            <a:off x="6663267" y="1168401"/>
            <a:ext cx="4868334" cy="4600632"/>
          </a:xfrm>
        </p:spPr>
        <p:txBody>
          <a:bodyPr>
            <a:normAutofit fontScale="92500" lnSpcReduction="20000"/>
          </a:bodyPr>
          <a:lstStyle/>
          <a:p>
            <a:pPr marL="342900" indent="-342900">
              <a:lnSpc>
                <a:spcPct val="110000"/>
              </a:lnSpc>
              <a:spcBef>
                <a:spcPts val="600"/>
              </a:spcBef>
              <a:buFont typeface="Arial" panose="020B0604020202020204" pitchFamily="34" charset="0"/>
              <a:buChar char="•"/>
            </a:pPr>
            <a:r>
              <a:rPr lang="en-US" u="sng" dirty="0"/>
              <a:t>NEVER</a:t>
            </a:r>
            <a:r>
              <a:rPr lang="en-US" dirty="0"/>
              <a:t> share identifiable information about patients on social media, for example:</a:t>
            </a:r>
          </a:p>
          <a:p>
            <a:pPr marL="857250" lvl="1" indent="-171450">
              <a:lnSpc>
                <a:spcPct val="110000"/>
              </a:lnSpc>
              <a:spcBef>
                <a:spcPts val="0"/>
              </a:spcBef>
              <a:buFont typeface="Symbol" panose="05050102010706020507" pitchFamily="18" charset="2"/>
              <a:buChar char="-"/>
            </a:pPr>
            <a:endParaRPr lang="en-US" sz="1400" dirty="0">
              <a:latin typeface="Georgia" panose="02040502050405020303" pitchFamily="18" charset="0"/>
            </a:endParaRPr>
          </a:p>
          <a:p>
            <a:pPr marL="857250" lvl="1" indent="-171450">
              <a:lnSpc>
                <a:spcPct val="110000"/>
              </a:lnSpc>
              <a:spcBef>
                <a:spcPts val="0"/>
              </a:spcBef>
              <a:buFont typeface="Symbol" panose="05050102010706020507" pitchFamily="18" charset="2"/>
              <a:buChar char="-"/>
            </a:pPr>
            <a:r>
              <a:rPr lang="en-US" sz="1400" dirty="0">
                <a:latin typeface="Georgia" panose="02040502050405020303" pitchFamily="18" charset="0"/>
              </a:rPr>
              <a:t>Responding to negative reviews/comments on any social media platforms</a:t>
            </a:r>
          </a:p>
          <a:p>
            <a:pPr marL="857250" lvl="1" indent="-171450">
              <a:lnSpc>
                <a:spcPct val="110000"/>
              </a:lnSpc>
              <a:spcBef>
                <a:spcPts val="0"/>
              </a:spcBef>
              <a:buFont typeface="Symbol" panose="05050102010706020507" pitchFamily="18" charset="2"/>
              <a:buChar char="-"/>
            </a:pPr>
            <a:r>
              <a:rPr lang="en-US" sz="1400" dirty="0">
                <a:latin typeface="Georgia" panose="02040502050405020303" pitchFamily="18" charset="0"/>
              </a:rPr>
              <a:t>Responding to comments on news related articles on any social media platform</a:t>
            </a:r>
            <a:endParaRPr lang="en-US" dirty="0">
              <a:latin typeface="Georgia" panose="02040502050405020303" pitchFamily="18" charset="0"/>
            </a:endParaRPr>
          </a:p>
          <a:p>
            <a:pPr marL="857250" lvl="1" indent="-171450">
              <a:lnSpc>
                <a:spcPct val="110000"/>
              </a:lnSpc>
              <a:spcBef>
                <a:spcPts val="0"/>
              </a:spcBef>
              <a:buFont typeface="Symbol" panose="05050102010706020507" pitchFamily="18" charset="2"/>
              <a:buChar char="-"/>
            </a:pPr>
            <a:r>
              <a:rPr lang="en-US" sz="1400" dirty="0">
                <a:latin typeface="Georgia" panose="02040502050405020303" pitchFamily="18" charset="0"/>
              </a:rPr>
              <a:t>Posting of patient name/date of birth</a:t>
            </a:r>
          </a:p>
          <a:p>
            <a:pPr marL="857250" lvl="1" indent="-171450">
              <a:lnSpc>
                <a:spcPct val="110000"/>
              </a:lnSpc>
              <a:spcBef>
                <a:spcPts val="0"/>
              </a:spcBef>
              <a:buFont typeface="Symbol" panose="05050102010706020507" pitchFamily="18" charset="2"/>
              <a:buChar char="-"/>
            </a:pPr>
            <a:r>
              <a:rPr lang="en-US" sz="1400" dirty="0">
                <a:latin typeface="Georgia" panose="02040502050405020303" pitchFamily="18" charset="0"/>
              </a:rPr>
              <a:t>Posting of images and videos of patients without written consent</a:t>
            </a:r>
          </a:p>
          <a:p>
            <a:pPr marL="857250" lvl="1" indent="-171450">
              <a:lnSpc>
                <a:spcPct val="110000"/>
              </a:lnSpc>
              <a:spcBef>
                <a:spcPts val="0"/>
              </a:spcBef>
              <a:buFont typeface="Symbol" panose="05050102010706020507" pitchFamily="18" charset="2"/>
              <a:buChar char="-"/>
            </a:pPr>
            <a:r>
              <a:rPr lang="en-US" sz="1400" dirty="0">
                <a:latin typeface="Georgia" panose="02040502050405020303" pitchFamily="18" charset="0"/>
              </a:rPr>
              <a:t>Posting of gossip about patients</a:t>
            </a:r>
          </a:p>
          <a:p>
            <a:pPr marL="857250" lvl="1" indent="-171450">
              <a:lnSpc>
                <a:spcPct val="110000"/>
              </a:lnSpc>
              <a:spcBef>
                <a:spcPts val="0"/>
              </a:spcBef>
              <a:buFont typeface="Symbol" panose="05050102010706020507" pitchFamily="18" charset="2"/>
              <a:buChar char="-"/>
            </a:pPr>
            <a:r>
              <a:rPr lang="en-US" sz="1400" dirty="0">
                <a:latin typeface="Georgia" panose="02040502050405020303" pitchFamily="18" charset="0"/>
              </a:rPr>
              <a:t>Posting of any information that could allow an individual to be identified</a:t>
            </a:r>
          </a:p>
          <a:p>
            <a:pPr marL="857250" lvl="1" indent="-171450">
              <a:lnSpc>
                <a:spcPct val="110000"/>
              </a:lnSpc>
              <a:spcBef>
                <a:spcPts val="0"/>
              </a:spcBef>
              <a:buFont typeface="Symbol" panose="05050102010706020507" pitchFamily="18" charset="2"/>
              <a:buChar char="-"/>
            </a:pPr>
            <a:r>
              <a:rPr lang="en-US" sz="1400" dirty="0">
                <a:latin typeface="Georgia" panose="02040502050405020303" pitchFamily="18" charset="0"/>
              </a:rPr>
              <a:t>Sharing of photographs or images taken inside a healthcare facility in which patients or PHI are visible</a:t>
            </a:r>
          </a:p>
          <a:p>
            <a:pPr marL="857250" lvl="1" indent="-171450">
              <a:lnSpc>
                <a:spcPct val="110000"/>
              </a:lnSpc>
              <a:spcBef>
                <a:spcPts val="0"/>
              </a:spcBef>
              <a:buFont typeface="Symbol" panose="05050102010706020507" pitchFamily="18" charset="2"/>
              <a:buChar char="-"/>
            </a:pPr>
            <a:r>
              <a:rPr lang="en-US" sz="1400" dirty="0">
                <a:latin typeface="Georgia" panose="02040502050405020303" pitchFamily="18" charset="0"/>
              </a:rPr>
              <a:t>Sharing of photos, videos, or text on social media platforms within a private group</a:t>
            </a:r>
          </a:p>
          <a:p>
            <a:pPr marL="857250" lvl="1" indent="-171450">
              <a:lnSpc>
                <a:spcPct val="110000"/>
              </a:lnSpc>
              <a:spcBef>
                <a:spcPts val="0"/>
              </a:spcBef>
              <a:buFont typeface="Symbol" panose="05050102010706020507" pitchFamily="18" charset="2"/>
              <a:buChar char="-"/>
            </a:pPr>
            <a:r>
              <a:rPr lang="en-US" sz="1400" dirty="0">
                <a:latin typeface="Georgia" panose="02040502050405020303" pitchFamily="18" charset="0"/>
              </a:rPr>
              <a:t>Identifiable information can also include tattoos, birthmarks, moles, patient’s face or initials. </a:t>
            </a:r>
          </a:p>
          <a:p>
            <a:pPr marL="857250" lvl="1" indent="-171450">
              <a:lnSpc>
                <a:spcPct val="110000"/>
              </a:lnSpc>
              <a:spcBef>
                <a:spcPts val="0"/>
              </a:spcBef>
              <a:buFont typeface="Symbol" panose="05050102010706020507" pitchFamily="18" charset="2"/>
              <a:buChar char="-"/>
            </a:pPr>
            <a:endParaRPr lang="en-US" sz="1400" dirty="0">
              <a:latin typeface="Georgia" panose="02040502050405020303" pitchFamily="18" charset="0"/>
            </a:endParaRPr>
          </a:p>
          <a:p>
            <a:endParaRPr lang="en-US" dirty="0"/>
          </a:p>
        </p:txBody>
      </p:sp>
      <p:sp>
        <p:nvSpPr>
          <p:cNvPr id="4" name="Title 3"/>
          <p:cNvSpPr>
            <a:spLocks noGrp="1"/>
          </p:cNvSpPr>
          <p:nvPr>
            <p:ph type="title"/>
          </p:nvPr>
        </p:nvSpPr>
        <p:spPr/>
        <p:txBody>
          <a:bodyPr/>
          <a:lstStyle/>
          <a:p>
            <a:r>
              <a:rPr lang="en-US" dirty="0"/>
              <a:t>Social Media and Patient Privacy</a:t>
            </a:r>
          </a:p>
        </p:txBody>
      </p:sp>
      <p:sp>
        <p:nvSpPr>
          <p:cNvPr id="5" name="Slide Number Placeholder 4"/>
          <p:cNvSpPr>
            <a:spLocks noGrp="1"/>
          </p:cNvSpPr>
          <p:nvPr>
            <p:ph type="sldNum" sz="quarter" idx="4"/>
          </p:nvPr>
        </p:nvSpPr>
        <p:spPr/>
        <p:txBody>
          <a:bodyPr/>
          <a:lstStyle/>
          <a:p>
            <a:fld id="{8A16B8CB-D56F-2744-807F-154426EF1DF6}" type="slidenum">
              <a:rPr lang="en-US" smtClean="0"/>
              <a:pPr/>
              <a:t>28</a:t>
            </a:fld>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70210" y="1230283"/>
            <a:ext cx="2731090" cy="2748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001940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13409" y="1097797"/>
            <a:ext cx="9899966" cy="2775896"/>
          </a:xfrm>
        </p:spPr>
        <p:txBody>
          <a:bodyPr>
            <a:normAutofit fontScale="92500" lnSpcReduction="20000"/>
          </a:bodyPr>
          <a:lstStyle/>
          <a:p>
            <a:r>
              <a:rPr lang="en-US" dirty="0"/>
              <a:t>Common Social Media HIPAA violations:</a:t>
            </a:r>
          </a:p>
          <a:p>
            <a:pPr marL="342900" indent="-342900">
              <a:lnSpc>
                <a:spcPct val="110000"/>
              </a:lnSpc>
              <a:buFont typeface="Arial" panose="020B0604020202020204" pitchFamily="34" charset="0"/>
              <a:buChar char="•"/>
            </a:pPr>
            <a:r>
              <a:rPr lang="en-US" sz="1800" dirty="0"/>
              <a:t>Posting of images and videos of patients without written consent</a:t>
            </a:r>
          </a:p>
          <a:p>
            <a:pPr marL="342900" indent="-342900">
              <a:lnSpc>
                <a:spcPct val="110000"/>
              </a:lnSpc>
              <a:buFont typeface="Arial" panose="020B0604020202020204" pitchFamily="34" charset="0"/>
              <a:buChar char="•"/>
            </a:pPr>
            <a:r>
              <a:rPr lang="en-US" sz="1800" dirty="0"/>
              <a:t>Posting of gossip about patients</a:t>
            </a:r>
          </a:p>
          <a:p>
            <a:pPr marL="342900" indent="-342900">
              <a:lnSpc>
                <a:spcPct val="110000"/>
              </a:lnSpc>
              <a:buFont typeface="Arial" panose="020B0604020202020204" pitchFamily="34" charset="0"/>
              <a:buChar char="•"/>
            </a:pPr>
            <a:r>
              <a:rPr lang="en-US" sz="1800" dirty="0"/>
              <a:t>Posting of any information that could allow an individual to be identified</a:t>
            </a:r>
          </a:p>
          <a:p>
            <a:pPr marL="342900" indent="-342900">
              <a:lnSpc>
                <a:spcPct val="110000"/>
              </a:lnSpc>
              <a:buFont typeface="Arial" panose="020B0604020202020204" pitchFamily="34" charset="0"/>
              <a:buChar char="•"/>
            </a:pPr>
            <a:r>
              <a:rPr lang="en-US" sz="1800" dirty="0"/>
              <a:t>Sharing of photographs or images taken inside our facility in which patients or PHI are visible</a:t>
            </a:r>
          </a:p>
          <a:p>
            <a:pPr marL="342900" indent="-342900">
              <a:lnSpc>
                <a:spcPct val="110000"/>
              </a:lnSpc>
              <a:buFont typeface="Arial" panose="020B0604020202020204" pitchFamily="34" charset="0"/>
              <a:buChar char="•"/>
            </a:pPr>
            <a:r>
              <a:rPr lang="en-US" sz="1800" dirty="0"/>
              <a:t>Responding or commenting to negative reviews/comments from patients or news-related articles/posts about patients on any social media platform</a:t>
            </a:r>
          </a:p>
          <a:p>
            <a:pPr marL="342900" indent="-342900">
              <a:lnSpc>
                <a:spcPct val="110000"/>
              </a:lnSpc>
              <a:buFont typeface="Arial" panose="020B0604020202020204" pitchFamily="34" charset="0"/>
              <a:buChar char="•"/>
            </a:pPr>
            <a:r>
              <a:rPr lang="en-US" sz="1800" dirty="0"/>
              <a:t>Sharing of photos, videos, or text on social media platforms within a private group</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p:txBody>
      </p:sp>
      <p:sp>
        <p:nvSpPr>
          <p:cNvPr id="4" name="Title 3"/>
          <p:cNvSpPr>
            <a:spLocks noGrp="1"/>
          </p:cNvSpPr>
          <p:nvPr>
            <p:ph type="title"/>
          </p:nvPr>
        </p:nvSpPr>
        <p:spPr/>
        <p:txBody>
          <a:bodyPr/>
          <a:lstStyle/>
          <a:p>
            <a:r>
              <a:rPr lang="en-US" dirty="0"/>
              <a:t>Social Media and Patient Privacy</a:t>
            </a:r>
          </a:p>
        </p:txBody>
      </p:sp>
      <p:sp>
        <p:nvSpPr>
          <p:cNvPr id="5" name="Slide Number Placeholder 4"/>
          <p:cNvSpPr>
            <a:spLocks noGrp="1"/>
          </p:cNvSpPr>
          <p:nvPr>
            <p:ph type="sldNum" sz="quarter" idx="4"/>
          </p:nvPr>
        </p:nvSpPr>
        <p:spPr/>
        <p:txBody>
          <a:bodyPr/>
          <a:lstStyle/>
          <a:p>
            <a:fld id="{8A16B8CB-D56F-2744-807F-154426EF1DF6}" type="slidenum">
              <a:rPr lang="en-US" smtClean="0"/>
              <a:pPr/>
              <a:t>29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13998" y="4006734"/>
            <a:ext cx="3298787" cy="17483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4083237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537855" y="1687484"/>
            <a:ext cx="9863756" cy="1596043"/>
          </a:xfrm>
          <a:prstGeom prst="roundRect">
            <a:avLst/>
          </a:prstGeom>
          <a:solidFill>
            <a:srgbClr val="E0F0FA"/>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Seven Elements of the OIG Model Compliance Program</a:t>
            </a:r>
          </a:p>
        </p:txBody>
      </p:sp>
      <p:sp>
        <p:nvSpPr>
          <p:cNvPr id="3" name="Slide Number Placeholder 2"/>
          <p:cNvSpPr>
            <a:spLocks noGrp="1"/>
          </p:cNvSpPr>
          <p:nvPr>
            <p:ph type="sldNum" sz="quarter" idx="4"/>
          </p:nvPr>
        </p:nvSpPr>
        <p:spPr/>
        <p:txBody>
          <a:bodyPr/>
          <a:lstStyle/>
          <a:p>
            <a:fld id="{8A16B8CB-D56F-2744-807F-154426EF1DF6}" type="slidenum">
              <a:rPr lang="en-US" smtClean="0"/>
              <a:pPr/>
              <a:t>3</a:t>
            </a:fld>
            <a:endParaRPr lang="en-US" dirty="0"/>
          </a:p>
        </p:txBody>
      </p:sp>
      <p:sp>
        <p:nvSpPr>
          <p:cNvPr id="6" name="Rounded Rectangle 5"/>
          <p:cNvSpPr/>
          <p:nvPr/>
        </p:nvSpPr>
        <p:spPr>
          <a:xfrm>
            <a:off x="1861665" y="1961527"/>
            <a:ext cx="1053715" cy="1072896"/>
          </a:xfrm>
          <a:prstGeom prst="roundRect">
            <a:avLst>
              <a:gd name="adj" fmla="val 10000"/>
            </a:avLst>
          </a:prstGeom>
          <a:blipFill>
            <a:blip r:embed="rId2" cstate="screen">
              <a:extLst>
                <a:ext uri="{28A0092B-C50C-407E-A947-70E740481C1C}">
                  <a14:useLocalDpi xmlns:a14="http://schemas.microsoft.com/office/drawing/2010/main"/>
                </a:ext>
              </a:extLst>
            </a:blip>
            <a:srcRect/>
            <a:stretch>
              <a:fillRect/>
            </a:stretch>
          </a:bli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7" name="Rounded Rectangle 6"/>
          <p:cNvSpPr/>
          <p:nvPr/>
        </p:nvSpPr>
        <p:spPr>
          <a:xfrm>
            <a:off x="3208328" y="1961527"/>
            <a:ext cx="1053715" cy="1072896"/>
          </a:xfrm>
          <a:prstGeom prst="roundRect">
            <a:avLst>
              <a:gd name="adj" fmla="val 10000"/>
            </a:avLst>
          </a:prstGeom>
          <a:blipFill>
            <a:blip r:embed="rId3" cstate="screen">
              <a:extLst>
                <a:ext uri="{28A0092B-C50C-407E-A947-70E740481C1C}">
                  <a14:useLocalDpi xmlns:a14="http://schemas.microsoft.com/office/drawing/2010/main"/>
                </a:ext>
              </a:extLst>
            </a:blip>
            <a:srcRect/>
            <a:stretch>
              <a:fillRect/>
            </a:stretch>
          </a:bli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8" name="Rounded Rectangle 7"/>
          <p:cNvSpPr/>
          <p:nvPr/>
        </p:nvSpPr>
        <p:spPr>
          <a:xfrm>
            <a:off x="4554991" y="1957371"/>
            <a:ext cx="1053715" cy="1072896"/>
          </a:xfrm>
          <a:prstGeom prst="roundRect">
            <a:avLst>
              <a:gd name="adj" fmla="val 10000"/>
            </a:avLst>
          </a:prstGeom>
          <a:blipFill>
            <a:blip r:embed="rId4" cstate="screen">
              <a:extLst>
                <a:ext uri="{28A0092B-C50C-407E-A947-70E740481C1C}">
                  <a14:useLocalDpi xmlns:a14="http://schemas.microsoft.com/office/drawing/2010/main"/>
                </a:ext>
              </a:extLst>
            </a:blip>
            <a:srcRect/>
            <a:stretch>
              <a:fillRect/>
            </a:stretch>
          </a:bli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9" name="Rounded Rectangle 8"/>
          <p:cNvSpPr/>
          <p:nvPr/>
        </p:nvSpPr>
        <p:spPr>
          <a:xfrm>
            <a:off x="5901654" y="1957371"/>
            <a:ext cx="1053715" cy="1072896"/>
          </a:xfrm>
          <a:prstGeom prst="roundRect">
            <a:avLst>
              <a:gd name="adj" fmla="val 10000"/>
            </a:avLst>
          </a:prstGeom>
          <a:blipFill>
            <a:blip r:embed="rId5" cstate="screen">
              <a:extLst>
                <a:ext uri="{28A0092B-C50C-407E-A947-70E740481C1C}">
                  <a14:useLocalDpi xmlns:a14="http://schemas.microsoft.com/office/drawing/2010/main"/>
                </a:ext>
              </a:extLst>
            </a:blip>
            <a:srcRect/>
            <a:stretch>
              <a:fillRect/>
            </a:stretch>
          </a:bli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0" name="Rounded Rectangle 9"/>
          <p:cNvSpPr/>
          <p:nvPr/>
        </p:nvSpPr>
        <p:spPr>
          <a:xfrm>
            <a:off x="7244016" y="1957371"/>
            <a:ext cx="1053715" cy="1072896"/>
          </a:xfrm>
          <a:prstGeom prst="roundRect">
            <a:avLst>
              <a:gd name="adj" fmla="val 10000"/>
            </a:avLst>
          </a:prstGeom>
          <a:blipFill>
            <a:blip r:embed="rId6" cstate="screen">
              <a:extLst>
                <a:ext uri="{28A0092B-C50C-407E-A947-70E740481C1C}">
                  <a14:useLocalDpi xmlns:a14="http://schemas.microsoft.com/office/drawing/2010/main"/>
                </a:ext>
              </a:extLst>
            </a:blip>
            <a:srcRect/>
            <a:stretch>
              <a:fillRect/>
            </a:stretch>
          </a:bli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Rounded Rectangle 10"/>
          <p:cNvSpPr/>
          <p:nvPr/>
        </p:nvSpPr>
        <p:spPr>
          <a:xfrm>
            <a:off x="8586378" y="1957371"/>
            <a:ext cx="1053715" cy="1072896"/>
          </a:xfrm>
          <a:prstGeom prst="roundRect">
            <a:avLst>
              <a:gd name="adj" fmla="val 10000"/>
            </a:avLst>
          </a:prstGeom>
          <a:blipFill>
            <a:blip r:embed="rId7" cstate="screen">
              <a:extLst>
                <a:ext uri="{28A0092B-C50C-407E-A947-70E740481C1C}">
                  <a14:useLocalDpi xmlns:a14="http://schemas.microsoft.com/office/drawing/2010/main"/>
                </a:ext>
              </a:extLst>
            </a:blip>
            <a:srcRect/>
            <a:stretch>
              <a:fillRect/>
            </a:stretch>
          </a:bli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Rounded Rectangle 11"/>
          <p:cNvSpPr/>
          <p:nvPr/>
        </p:nvSpPr>
        <p:spPr>
          <a:xfrm>
            <a:off x="9928740" y="1957371"/>
            <a:ext cx="1053715" cy="1072896"/>
          </a:xfrm>
          <a:prstGeom prst="roundRect">
            <a:avLst>
              <a:gd name="adj" fmla="val 10000"/>
            </a:avLst>
          </a:prstGeom>
          <a:blipFill>
            <a:blip r:embed="rId8" cstate="screen">
              <a:extLst>
                <a:ext uri="{28A0092B-C50C-407E-A947-70E740481C1C}">
                  <a14:useLocalDpi xmlns:a14="http://schemas.microsoft.com/office/drawing/2010/main"/>
                </a:ext>
              </a:extLst>
            </a:blip>
            <a:srcRect/>
            <a:stretch>
              <a:fillRect/>
            </a:stretch>
          </a:bli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nvGrpSpPr>
          <p:cNvPr id="13" name="Group 12"/>
          <p:cNvGrpSpPr/>
          <p:nvPr/>
        </p:nvGrpSpPr>
        <p:grpSpPr>
          <a:xfrm>
            <a:off x="1861665" y="3183313"/>
            <a:ext cx="1053715" cy="1788160"/>
            <a:chOff x="228605" y="1447804"/>
            <a:chExt cx="1053715" cy="1788160"/>
          </a:xfrm>
        </p:grpSpPr>
        <p:sp>
          <p:nvSpPr>
            <p:cNvPr id="14" name="Round Same Side Corner Rectangle 13"/>
            <p:cNvSpPr/>
            <p:nvPr/>
          </p:nvSpPr>
          <p:spPr>
            <a:xfrm rot="10800000">
              <a:off x="228605" y="1447804"/>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sp>
        <p:sp>
          <p:nvSpPr>
            <p:cNvPr id="15" name="Round Same Side Corner Rectangle 4"/>
            <p:cNvSpPr txBox="1"/>
            <p:nvPr/>
          </p:nvSpPr>
          <p:spPr>
            <a:xfrm rot="21600000">
              <a:off x="261010" y="1447804"/>
              <a:ext cx="988905" cy="17557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mj-lt"/>
                  <a:ea typeface="+mn-ea"/>
                  <a:cs typeface="+mn-cs"/>
                </a:rPr>
                <a:t>Policies and Procedures	</a:t>
              </a:r>
            </a:p>
          </p:txBody>
        </p:sp>
      </p:grpSp>
      <p:grpSp>
        <p:nvGrpSpPr>
          <p:cNvPr id="17" name="Group 16"/>
          <p:cNvGrpSpPr/>
          <p:nvPr/>
        </p:nvGrpSpPr>
        <p:grpSpPr>
          <a:xfrm>
            <a:off x="3239189" y="3183313"/>
            <a:ext cx="1053715" cy="1788160"/>
            <a:chOff x="1422169" y="1463040"/>
            <a:chExt cx="1053715" cy="1788160"/>
          </a:xfrm>
        </p:grpSpPr>
        <p:sp>
          <p:nvSpPr>
            <p:cNvPr id="18" name="Round Same Side Corner Rectangle 17"/>
            <p:cNvSpPr/>
            <p:nvPr/>
          </p:nvSpPr>
          <p:spPr>
            <a:xfrm rot="10800000">
              <a:off x="1422169"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sp>
        <p:sp>
          <p:nvSpPr>
            <p:cNvPr id="19" name="Round Same Side Corner Rectangle 4"/>
            <p:cNvSpPr txBox="1"/>
            <p:nvPr/>
          </p:nvSpPr>
          <p:spPr>
            <a:xfrm rot="21600000">
              <a:off x="1454574" y="1463040"/>
              <a:ext cx="988905" cy="17557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mj-lt"/>
                  <a:ea typeface="+mn-ea"/>
                  <a:cs typeface="+mn-cs"/>
                </a:rPr>
                <a:t>Compliance Officer and Compliance Oversight	</a:t>
              </a:r>
            </a:p>
          </p:txBody>
        </p:sp>
      </p:grpSp>
      <p:grpSp>
        <p:nvGrpSpPr>
          <p:cNvPr id="20" name="Group 19"/>
          <p:cNvGrpSpPr/>
          <p:nvPr/>
        </p:nvGrpSpPr>
        <p:grpSpPr>
          <a:xfrm>
            <a:off x="4554991" y="3183313"/>
            <a:ext cx="1086120" cy="1788160"/>
            <a:chOff x="2581255" y="1463040"/>
            <a:chExt cx="1086120" cy="1788160"/>
          </a:xfrm>
        </p:grpSpPr>
        <p:sp>
          <p:nvSpPr>
            <p:cNvPr id="21" name="Round Same Side Corner Rectangle 20"/>
            <p:cNvSpPr/>
            <p:nvPr/>
          </p:nvSpPr>
          <p:spPr>
            <a:xfrm rot="10800000">
              <a:off x="2581255"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sp>
        <p:sp>
          <p:nvSpPr>
            <p:cNvPr id="22" name="Round Same Side Corner Rectangle 4"/>
            <p:cNvSpPr txBox="1"/>
            <p:nvPr/>
          </p:nvSpPr>
          <p:spPr>
            <a:xfrm>
              <a:off x="2613660" y="1463040"/>
              <a:ext cx="1053715" cy="17557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mj-lt"/>
                  <a:ea typeface="+mn-ea"/>
                  <a:cs typeface="+mn-cs"/>
                </a:rPr>
                <a:t>Screening Employees, Contractors, Physicians, Board Members</a:t>
              </a:r>
            </a:p>
          </p:txBody>
        </p:sp>
      </p:grpSp>
      <p:grpSp>
        <p:nvGrpSpPr>
          <p:cNvPr id="23" name="Group 22"/>
          <p:cNvGrpSpPr/>
          <p:nvPr/>
        </p:nvGrpSpPr>
        <p:grpSpPr>
          <a:xfrm>
            <a:off x="5901654" y="3183313"/>
            <a:ext cx="1053715" cy="1788160"/>
            <a:chOff x="3740342" y="1463040"/>
            <a:chExt cx="1053715" cy="1788160"/>
          </a:xfrm>
        </p:grpSpPr>
        <p:sp>
          <p:nvSpPr>
            <p:cNvPr id="24" name="Round Same Side Corner Rectangle 23"/>
            <p:cNvSpPr/>
            <p:nvPr/>
          </p:nvSpPr>
          <p:spPr>
            <a:xfrm rot="10800000">
              <a:off x="3740342"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sp>
        <p:sp>
          <p:nvSpPr>
            <p:cNvPr id="25" name="Round Same Side Corner Rectangle 4"/>
            <p:cNvSpPr txBox="1"/>
            <p:nvPr/>
          </p:nvSpPr>
          <p:spPr>
            <a:xfrm rot="21600000">
              <a:off x="3772747" y="1463040"/>
              <a:ext cx="988905" cy="17557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mj-lt"/>
                  <a:ea typeface="+mn-ea"/>
                  <a:cs typeface="+mn-cs"/>
                </a:rPr>
                <a:t>Education</a:t>
              </a:r>
            </a:p>
          </p:txBody>
        </p:sp>
      </p:grpSp>
      <p:grpSp>
        <p:nvGrpSpPr>
          <p:cNvPr id="26" name="Group 25"/>
          <p:cNvGrpSpPr/>
          <p:nvPr/>
        </p:nvGrpSpPr>
        <p:grpSpPr>
          <a:xfrm>
            <a:off x="7244015" y="3183313"/>
            <a:ext cx="1053715" cy="1788160"/>
            <a:chOff x="4899429" y="1463040"/>
            <a:chExt cx="1053715" cy="1788160"/>
          </a:xfrm>
        </p:grpSpPr>
        <p:sp>
          <p:nvSpPr>
            <p:cNvPr id="27" name="Round Same Side Corner Rectangle 26"/>
            <p:cNvSpPr/>
            <p:nvPr/>
          </p:nvSpPr>
          <p:spPr>
            <a:xfrm rot="10800000">
              <a:off x="4899429"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sp>
        <p:sp>
          <p:nvSpPr>
            <p:cNvPr id="28" name="Round Same Side Corner Rectangle 4"/>
            <p:cNvSpPr txBox="1"/>
            <p:nvPr/>
          </p:nvSpPr>
          <p:spPr>
            <a:xfrm rot="21600000">
              <a:off x="4931834" y="1463040"/>
              <a:ext cx="988905" cy="17557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mj-lt"/>
                  <a:ea typeface="+mn-ea"/>
                  <a:cs typeface="+mn-cs"/>
                </a:rPr>
                <a:t>Auditing and Monitoring</a:t>
              </a:r>
            </a:p>
          </p:txBody>
        </p:sp>
      </p:grpSp>
      <p:grpSp>
        <p:nvGrpSpPr>
          <p:cNvPr id="32" name="Group 31"/>
          <p:cNvGrpSpPr/>
          <p:nvPr/>
        </p:nvGrpSpPr>
        <p:grpSpPr>
          <a:xfrm>
            <a:off x="8586378" y="3183313"/>
            <a:ext cx="1053715" cy="1788160"/>
            <a:chOff x="6058515" y="1463040"/>
            <a:chExt cx="1053715" cy="1788160"/>
          </a:xfrm>
        </p:grpSpPr>
        <p:sp>
          <p:nvSpPr>
            <p:cNvPr id="33" name="Round Same Side Corner Rectangle 32"/>
            <p:cNvSpPr/>
            <p:nvPr/>
          </p:nvSpPr>
          <p:spPr>
            <a:xfrm rot="10800000">
              <a:off x="6058515"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sp>
        <p:sp>
          <p:nvSpPr>
            <p:cNvPr id="34" name="Round Same Side Corner Rectangle 4"/>
            <p:cNvSpPr txBox="1"/>
            <p:nvPr/>
          </p:nvSpPr>
          <p:spPr>
            <a:xfrm rot="21600000">
              <a:off x="6090920" y="1463040"/>
              <a:ext cx="988905" cy="17557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mj-lt"/>
                  <a:ea typeface="+mn-ea"/>
                  <a:cs typeface="+mn-cs"/>
                </a:rPr>
                <a:t>Corrective Actions to Identified Problems</a:t>
              </a:r>
            </a:p>
          </p:txBody>
        </p:sp>
      </p:grpSp>
      <p:grpSp>
        <p:nvGrpSpPr>
          <p:cNvPr id="35" name="Group 34"/>
          <p:cNvGrpSpPr/>
          <p:nvPr/>
        </p:nvGrpSpPr>
        <p:grpSpPr>
          <a:xfrm>
            <a:off x="9928739" y="3183313"/>
            <a:ext cx="1123309" cy="1788160"/>
            <a:chOff x="7217602" y="1463040"/>
            <a:chExt cx="1123309" cy="1788160"/>
          </a:xfrm>
        </p:grpSpPr>
        <p:sp>
          <p:nvSpPr>
            <p:cNvPr id="36" name="Round Same Side Corner Rectangle 35"/>
            <p:cNvSpPr/>
            <p:nvPr/>
          </p:nvSpPr>
          <p:spPr>
            <a:xfrm rot="10800000">
              <a:off x="7217602"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sp>
        <p:sp>
          <p:nvSpPr>
            <p:cNvPr id="37" name="Round Same Side Corner Rectangle 4"/>
            <p:cNvSpPr txBox="1"/>
            <p:nvPr/>
          </p:nvSpPr>
          <p:spPr>
            <a:xfrm>
              <a:off x="7250007" y="1463040"/>
              <a:ext cx="1090904" cy="17557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mj-lt"/>
                  <a:ea typeface="+mn-ea"/>
                  <a:cs typeface="+mn-cs"/>
                </a:rPr>
                <a:t>Enforcement of Violations</a:t>
              </a:r>
            </a:p>
          </p:txBody>
        </p:sp>
      </p:grpSp>
    </p:spTree>
    <p:extLst>
      <p:ext uri="{BB962C8B-B14F-4D97-AF65-F5344CB8AC3E}">
        <p14:creationId xmlns:p14="http://schemas.microsoft.com/office/powerpoint/2010/main" val="38230071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215641" y="2044931"/>
            <a:ext cx="10106294" cy="3749039"/>
          </a:xfrm>
        </p:spPr>
        <p:txBody>
          <a:bodyPr>
            <a:normAutofit/>
          </a:bodyPr>
          <a:lstStyle/>
          <a:p>
            <a:pPr marL="342900" indent="-342900">
              <a:buFont typeface="Wingdings" panose="05000000000000000000" pitchFamily="2" charset="2"/>
              <a:buChar char="v"/>
            </a:pPr>
            <a:r>
              <a:rPr lang="en-US" dirty="0"/>
              <a:t>Sharing PHI online in a private group, private message or group chat, or other private online channel does not provide adequate protection of patient privacy. </a:t>
            </a:r>
          </a:p>
          <a:p>
            <a:endParaRPr lang="en-US" dirty="0"/>
          </a:p>
          <a:p>
            <a:r>
              <a:rPr lang="en-US" sz="1600" dirty="0"/>
              <a:t>HIPAA Privacy Rule contains only limited exceptions that permit use and disclosure of PHI without patient authorization except that which is necessary for treatment, payment, or healthcare operations (45 C.F.R. 164.506) which none of those limited exceptions apply to online disclosure. </a:t>
            </a:r>
          </a:p>
          <a:p>
            <a:r>
              <a:rPr lang="en-US" sz="1600" dirty="0"/>
              <a:t>Posting patient information online, even in private community, is problematic from a healthcare regulatory compliance perspective. </a:t>
            </a:r>
          </a:p>
          <a:p>
            <a:r>
              <a:rPr lang="en-US" sz="1600" dirty="0"/>
              <a:t>Team members discovered to have disclosed PHI are likely to face disciplinary actions and may be subject to additional discipline from your accrediting body as well as potential civil and criminal liability. </a:t>
            </a:r>
          </a:p>
        </p:txBody>
      </p:sp>
      <p:sp>
        <p:nvSpPr>
          <p:cNvPr id="4" name="Title 3"/>
          <p:cNvSpPr>
            <a:spLocks noGrp="1"/>
          </p:cNvSpPr>
          <p:nvPr>
            <p:ph type="title"/>
          </p:nvPr>
        </p:nvSpPr>
        <p:spPr>
          <a:xfrm>
            <a:off x="1215641" y="1188092"/>
            <a:ext cx="9324897" cy="594601"/>
          </a:xfrm>
        </p:spPr>
        <p:txBody>
          <a:bodyPr>
            <a:normAutofit/>
          </a:bodyPr>
          <a:lstStyle/>
          <a:p>
            <a:pPr marL="342900" indent="-342900">
              <a:buFont typeface="Wingdings" panose="05000000000000000000" pitchFamily="2" charset="2"/>
              <a:buChar char="v"/>
            </a:pPr>
            <a:r>
              <a:rPr lang="en-US" sz="2400" dirty="0"/>
              <a:t>Private Groups and Messages are No Exception.</a:t>
            </a:r>
          </a:p>
        </p:txBody>
      </p:sp>
      <p:sp>
        <p:nvSpPr>
          <p:cNvPr id="5" name="Slide Number Placeholder 4"/>
          <p:cNvSpPr>
            <a:spLocks noGrp="1"/>
          </p:cNvSpPr>
          <p:nvPr>
            <p:ph type="sldNum" sz="quarter" idx="4"/>
          </p:nvPr>
        </p:nvSpPr>
        <p:spPr/>
        <p:txBody>
          <a:bodyPr/>
          <a:lstStyle/>
          <a:p>
            <a:fld id="{8A16B8CB-D56F-2744-807F-154426EF1DF6}" type="slidenum">
              <a:rPr lang="en-US" smtClean="0"/>
              <a:pPr/>
              <a:t>30</a:t>
            </a:fld>
            <a:endParaRPr lang="en-US" dirty="0"/>
          </a:p>
        </p:txBody>
      </p:sp>
      <p:sp>
        <p:nvSpPr>
          <p:cNvPr id="8" name="TextBox 7"/>
          <p:cNvSpPr txBox="1"/>
          <p:nvPr/>
        </p:nvSpPr>
        <p:spPr>
          <a:xfrm>
            <a:off x="1215641" y="341080"/>
            <a:ext cx="10041775" cy="584775"/>
          </a:xfrm>
          <a:prstGeom prst="rect">
            <a:avLst/>
          </a:prstGeom>
          <a:noFill/>
        </p:spPr>
        <p:txBody>
          <a:bodyPr wrap="square" rtlCol="0">
            <a:spAutoFit/>
          </a:bodyPr>
          <a:lstStyle/>
          <a:p>
            <a:r>
              <a:rPr lang="en-US" sz="3200" dirty="0">
                <a:latin typeface="Georgia" panose="02040502050405020303" pitchFamily="18" charset="0"/>
              </a:rPr>
              <a:t>Social Media and Private Groups</a:t>
            </a:r>
          </a:p>
        </p:txBody>
      </p:sp>
      <p:sp>
        <p:nvSpPr>
          <p:cNvPr id="9" name="TextBox 8"/>
          <p:cNvSpPr txBox="1"/>
          <p:nvPr/>
        </p:nvSpPr>
        <p:spPr>
          <a:xfrm>
            <a:off x="5960226" y="5952486"/>
            <a:ext cx="6076604" cy="230832"/>
          </a:xfrm>
          <a:prstGeom prst="rect">
            <a:avLst/>
          </a:prstGeom>
          <a:noFill/>
        </p:spPr>
        <p:txBody>
          <a:bodyPr wrap="square" rtlCol="0">
            <a:spAutoFit/>
          </a:bodyPr>
          <a:lstStyle/>
          <a:p>
            <a:r>
              <a:rPr lang="en-US" sz="900" i="1" dirty="0"/>
              <a:t>https://journal.ahima.org/page/hi-professionals-must-post-with-caution-on-social-media-to-protect-patient-privacy</a:t>
            </a:r>
          </a:p>
        </p:txBody>
      </p:sp>
    </p:spTree>
    <p:extLst>
      <p:ext uri="{BB962C8B-B14F-4D97-AF65-F5344CB8AC3E}">
        <p14:creationId xmlns:p14="http://schemas.microsoft.com/office/powerpoint/2010/main" val="42031294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294893" y="1142521"/>
            <a:ext cx="5104263" cy="4287518"/>
          </a:xfrm>
        </p:spPr>
        <p:txBody>
          <a:bodyPr/>
          <a:lstStyle/>
          <a:p>
            <a:pPr>
              <a:lnSpc>
                <a:spcPct val="100000"/>
              </a:lnSpc>
            </a:pPr>
            <a:r>
              <a:rPr lang="en-US" b="1" dirty="0"/>
              <a:t>Take into consideration:</a:t>
            </a:r>
          </a:p>
          <a:p>
            <a:pPr marL="1028700" lvl="1" indent="-342900">
              <a:lnSpc>
                <a:spcPct val="100000"/>
              </a:lnSpc>
            </a:pPr>
            <a:r>
              <a:rPr lang="en-US" i="1" dirty="0">
                <a:latin typeface="Georgia" panose="02040502050405020303" pitchFamily="18" charset="0"/>
              </a:rPr>
              <a:t>Who might be able to read this?</a:t>
            </a:r>
          </a:p>
          <a:p>
            <a:pPr marL="1028700" lvl="1" indent="-342900">
              <a:lnSpc>
                <a:spcPct val="100000"/>
              </a:lnSpc>
            </a:pPr>
            <a:r>
              <a:rPr lang="en-US" i="1" dirty="0">
                <a:latin typeface="Georgia" panose="02040502050405020303" pitchFamily="18" charset="0"/>
              </a:rPr>
              <a:t>Am I posting in anger?</a:t>
            </a:r>
          </a:p>
          <a:p>
            <a:pPr marL="1028700" lvl="1" indent="-342900">
              <a:lnSpc>
                <a:spcPct val="100000"/>
              </a:lnSpc>
            </a:pPr>
            <a:r>
              <a:rPr lang="en-US" i="1" dirty="0">
                <a:latin typeface="Georgia" panose="02040502050405020303" pitchFamily="18" charset="0"/>
              </a:rPr>
              <a:t>Could someone feel disrespected?</a:t>
            </a:r>
          </a:p>
          <a:p>
            <a:pPr marL="1028700" lvl="1" indent="-342900">
              <a:lnSpc>
                <a:spcPct val="100000"/>
              </a:lnSpc>
            </a:pPr>
            <a:r>
              <a:rPr lang="en-US" i="1" dirty="0">
                <a:latin typeface="Georgia" panose="02040502050405020303" pitchFamily="18" charset="0"/>
              </a:rPr>
              <a:t>Does my post include information to identify the individual?</a:t>
            </a:r>
          </a:p>
          <a:p>
            <a:pPr marL="1028700" lvl="1" indent="-342900">
              <a:lnSpc>
                <a:spcPct val="100000"/>
              </a:lnSpc>
            </a:pPr>
            <a:r>
              <a:rPr lang="en-US" i="1" dirty="0">
                <a:latin typeface="Georgia" panose="02040502050405020303" pitchFamily="18" charset="0"/>
              </a:rPr>
              <a:t>Am I revealing too much about myself?</a:t>
            </a:r>
          </a:p>
          <a:p>
            <a:pPr marL="1028700" lvl="1" indent="-342900">
              <a:lnSpc>
                <a:spcPct val="100000"/>
              </a:lnSpc>
            </a:pPr>
            <a:r>
              <a:rPr lang="en-US" i="1" dirty="0">
                <a:latin typeface="Georgia" panose="02040502050405020303" pitchFamily="18" charset="0"/>
              </a:rPr>
              <a:t>Am I showing a bad side of myself?</a:t>
            </a:r>
          </a:p>
          <a:p>
            <a:pPr marL="1028700" lvl="1" indent="-342900">
              <a:lnSpc>
                <a:spcPct val="100000"/>
              </a:lnSpc>
            </a:pPr>
            <a:r>
              <a:rPr lang="en-US" i="1" dirty="0">
                <a:latin typeface="Georgia" panose="02040502050405020303" pitchFamily="18" charset="0"/>
              </a:rPr>
              <a:t>Could someone misinterpret what I’m saying?</a:t>
            </a:r>
          </a:p>
          <a:p>
            <a:endParaRPr lang="en-US" dirty="0"/>
          </a:p>
        </p:txBody>
      </p:sp>
      <p:sp>
        <p:nvSpPr>
          <p:cNvPr id="4" name="Title 3"/>
          <p:cNvSpPr>
            <a:spLocks noGrp="1"/>
          </p:cNvSpPr>
          <p:nvPr>
            <p:ph type="title"/>
          </p:nvPr>
        </p:nvSpPr>
        <p:spPr/>
        <p:txBody>
          <a:bodyPr>
            <a:normAutofit fontScale="90000"/>
          </a:bodyPr>
          <a:lstStyle/>
          <a:p>
            <a:r>
              <a:rPr lang="en-US" sz="4000" dirty="0"/>
              <a:t>THINK</a:t>
            </a:r>
            <a:r>
              <a:rPr lang="en-US" dirty="0"/>
              <a:t> </a:t>
            </a:r>
            <a:r>
              <a:rPr lang="en-US" sz="2400" dirty="0">
                <a:solidFill>
                  <a:schemeClr val="tx2"/>
                </a:solidFill>
              </a:rPr>
              <a:t>BEFORE YOU SPEAK, POST ONLINE, OR HIT SEND</a:t>
            </a:r>
            <a:endParaRPr lang="en-US" dirty="0">
              <a:solidFill>
                <a:schemeClr val="tx2"/>
              </a:solidFill>
            </a:endParaRPr>
          </a:p>
        </p:txBody>
      </p:sp>
      <p:sp>
        <p:nvSpPr>
          <p:cNvPr id="5" name="Slide Number Placeholder 4"/>
          <p:cNvSpPr>
            <a:spLocks noGrp="1"/>
          </p:cNvSpPr>
          <p:nvPr>
            <p:ph type="sldNum" sz="quarter" idx="4"/>
          </p:nvPr>
        </p:nvSpPr>
        <p:spPr/>
        <p:txBody>
          <a:bodyPr/>
          <a:lstStyle/>
          <a:p>
            <a:fld id="{8A16B8CB-D56F-2744-807F-154426EF1DF6}" type="slidenum">
              <a:rPr lang="en-US" smtClean="0"/>
              <a:pPr/>
              <a:t>31</a:t>
            </a:fld>
            <a:endParaRPr lang="en-US"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30589" y="1492681"/>
            <a:ext cx="2842953" cy="35871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23938320"/>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105594"/>
            <a:ext cx="10218201" cy="4694706"/>
          </a:xfrm>
        </p:spPr>
        <p:txBody>
          <a:bodyPr/>
          <a:lstStyle/>
          <a:p>
            <a:pPr>
              <a:lnSpc>
                <a:spcPct val="100000"/>
              </a:lnSpc>
            </a:pPr>
            <a:r>
              <a:rPr lang="en-US" sz="2200" dirty="0"/>
              <a:t>Below are examples of common unauthorized uses and disclosures of PHI that must be reported to the Privacy Officer:</a:t>
            </a:r>
          </a:p>
          <a:p>
            <a:pPr lvl="1">
              <a:lnSpc>
                <a:spcPct val="100000"/>
              </a:lnSpc>
            </a:pPr>
            <a:r>
              <a:rPr lang="en-US" sz="2200" dirty="0">
                <a:latin typeface="Georgia" panose="02040502050405020303" pitchFamily="18" charset="0"/>
              </a:rPr>
              <a:t>Fax sent to wrong number</a:t>
            </a:r>
          </a:p>
          <a:p>
            <a:pPr lvl="1">
              <a:lnSpc>
                <a:spcPct val="100000"/>
              </a:lnSpc>
            </a:pPr>
            <a:r>
              <a:rPr lang="en-US" sz="2200" dirty="0">
                <a:latin typeface="Georgia" panose="02040502050405020303" pitchFamily="18" charset="0"/>
              </a:rPr>
              <a:t>Patient statements or discharge papers given to the wrong patient</a:t>
            </a:r>
          </a:p>
          <a:p>
            <a:pPr lvl="1">
              <a:lnSpc>
                <a:spcPct val="100000"/>
              </a:lnSpc>
            </a:pPr>
            <a:r>
              <a:rPr lang="en-US" sz="2200" dirty="0">
                <a:latin typeface="Georgia" panose="02040502050405020303" pitchFamily="18" charset="0"/>
              </a:rPr>
              <a:t>Envelopes not sealed or having the wrong mailing label affixed</a:t>
            </a:r>
          </a:p>
          <a:p>
            <a:pPr lvl="1">
              <a:lnSpc>
                <a:spcPct val="100000"/>
              </a:lnSpc>
            </a:pPr>
            <a:r>
              <a:rPr lang="en-US" sz="2200" dirty="0">
                <a:latin typeface="Georgia" panose="02040502050405020303" pitchFamily="18" charset="0"/>
              </a:rPr>
              <a:t>Unencrypted mobile devices or storage media</a:t>
            </a:r>
          </a:p>
          <a:p>
            <a:pPr lvl="1">
              <a:lnSpc>
                <a:spcPct val="100000"/>
              </a:lnSpc>
            </a:pPr>
            <a:r>
              <a:rPr lang="en-US" sz="2200" dirty="0">
                <a:latin typeface="Georgia" panose="02040502050405020303" pitchFamily="18" charset="0"/>
              </a:rPr>
              <a:t>Unauthorized patient pictures or information posted on social media websites</a:t>
            </a:r>
          </a:p>
          <a:p>
            <a:pPr lvl="1">
              <a:lnSpc>
                <a:spcPct val="100000"/>
              </a:lnSpc>
            </a:pPr>
            <a:r>
              <a:rPr lang="en-US" sz="2200" dirty="0">
                <a:latin typeface="Georgia" panose="02040502050405020303" pitchFamily="18" charset="0"/>
              </a:rPr>
              <a:t>Disposing of patient information incorrectly</a:t>
            </a:r>
          </a:p>
          <a:p>
            <a:pPr lvl="1">
              <a:lnSpc>
                <a:spcPct val="100000"/>
              </a:lnSpc>
            </a:pPr>
            <a:r>
              <a:rPr lang="en-US" sz="2200" dirty="0">
                <a:latin typeface="Georgia" panose="02040502050405020303" pitchFamily="18" charset="0"/>
              </a:rPr>
              <a:t>Accessing patient information that is not job-related</a:t>
            </a:r>
          </a:p>
          <a:p>
            <a:pPr lvl="1">
              <a:lnSpc>
                <a:spcPct val="100000"/>
              </a:lnSpc>
            </a:pPr>
            <a:r>
              <a:rPr lang="en-US" sz="2200" dirty="0">
                <a:latin typeface="Georgia" panose="02040502050405020303" pitchFamily="18" charset="0"/>
              </a:rPr>
              <a:t>Giving information and not obtaining information at registration process</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Examples of Breaches</a:t>
            </a:r>
          </a:p>
        </p:txBody>
      </p:sp>
      <p:sp>
        <p:nvSpPr>
          <p:cNvPr id="4" name="Slide Number Placeholder 3"/>
          <p:cNvSpPr>
            <a:spLocks noGrp="1"/>
          </p:cNvSpPr>
          <p:nvPr>
            <p:ph type="sldNum" sz="quarter" idx="4"/>
          </p:nvPr>
        </p:nvSpPr>
        <p:spPr/>
        <p:txBody>
          <a:bodyPr/>
          <a:lstStyle/>
          <a:p>
            <a:fld id="{8A16B8CB-D56F-2744-807F-154426EF1DF6}" type="slidenum">
              <a:rPr lang="en-US" smtClean="0"/>
              <a:pPr/>
              <a:t>32</a:t>
            </a:fld>
            <a:endParaRPr lang="en-US" dirty="0"/>
          </a:p>
        </p:txBody>
      </p:sp>
    </p:spTree>
    <p:extLst>
      <p:ext uri="{BB962C8B-B14F-4D97-AF65-F5344CB8AC3E}">
        <p14:creationId xmlns:p14="http://schemas.microsoft.com/office/powerpoint/2010/main" val="4486856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151468"/>
            <a:ext cx="10012781" cy="4648832"/>
          </a:xfrm>
        </p:spPr>
        <p:txBody>
          <a:bodyPr>
            <a:noAutofit/>
          </a:bodyPr>
          <a:lstStyle/>
          <a:p>
            <a:pPr marL="342900" indent="-342900">
              <a:lnSpc>
                <a:spcPct val="120000"/>
              </a:lnSpc>
              <a:buFont typeface="Arial" panose="020B0604020202020204" pitchFamily="34" charset="0"/>
              <a:buChar char="•"/>
            </a:pPr>
            <a:r>
              <a:rPr lang="en-US" sz="1800" dirty="0"/>
              <a:t>Under the Health Information Technology for Economic and Clinical Health Act (HITECH), when a breach of patient information occurs, King’s Daughters has to notify each individual (and the federal government) and let them know their PHI has been compromised. </a:t>
            </a:r>
          </a:p>
          <a:p>
            <a:pPr marL="342900" indent="-342900">
              <a:lnSpc>
                <a:spcPct val="120000"/>
              </a:lnSpc>
              <a:buFont typeface="Arial" panose="020B0604020202020204" pitchFamily="34" charset="0"/>
              <a:buChar char="•"/>
            </a:pPr>
            <a:r>
              <a:rPr lang="en-US" sz="1800" dirty="0"/>
              <a:t>Due to public entity status, KD is required to complete breach notifications in accordance with the KY Data Privacy Bill – House Bill 5</a:t>
            </a:r>
          </a:p>
          <a:p>
            <a:pPr marL="342900" indent="-342900">
              <a:lnSpc>
                <a:spcPct val="120000"/>
              </a:lnSpc>
              <a:buFont typeface="Arial" panose="020B0604020202020204" pitchFamily="34" charset="0"/>
              <a:buChar char="•"/>
            </a:pPr>
            <a:r>
              <a:rPr lang="en-US" sz="1800" dirty="0"/>
              <a:t>There are state and federal deadlines by which KD has to provide notification, so report breaches to Privacy Officer or Compliance Officer to make sure we meet deadlines.</a:t>
            </a:r>
          </a:p>
          <a:p>
            <a:pPr marL="342900" indent="-342900">
              <a:lnSpc>
                <a:spcPct val="120000"/>
              </a:lnSpc>
              <a:buFont typeface="Arial" panose="020B0604020202020204" pitchFamily="34" charset="0"/>
              <a:buChar char="•"/>
            </a:pPr>
            <a:r>
              <a:rPr lang="en-US" sz="1800" dirty="0"/>
              <a:t>When King’s Daughters reports a breach, we are essentially reporting a violation of the Privacy Rule (HIPAA).</a:t>
            </a:r>
          </a:p>
          <a:p>
            <a:pPr marL="342900" indent="-342900">
              <a:lnSpc>
                <a:spcPct val="120000"/>
              </a:lnSpc>
              <a:buFont typeface="Arial" panose="020B0604020202020204" pitchFamily="34" charset="0"/>
              <a:buChar char="•"/>
            </a:pPr>
            <a:r>
              <a:rPr lang="en-US" sz="1800" dirty="0"/>
              <a:t>If HHS suspects that the breach or violation resulted from “willful neglect,” they will conduct a compliance review.</a:t>
            </a:r>
          </a:p>
          <a:p>
            <a:pPr marL="342900" indent="-342900">
              <a:lnSpc>
                <a:spcPct val="120000"/>
              </a:lnSpc>
              <a:buFont typeface="Arial" panose="020B0604020202020204" pitchFamily="34" charset="0"/>
              <a:buChar char="•"/>
            </a:pPr>
            <a:r>
              <a:rPr lang="en-US" sz="1800" dirty="0"/>
              <a:t>A fine of up to $50,000 per violation can be assigned for each HIPAA violation</a:t>
            </a:r>
          </a:p>
        </p:txBody>
      </p:sp>
      <p:sp>
        <p:nvSpPr>
          <p:cNvPr id="3" name="Title 2"/>
          <p:cNvSpPr>
            <a:spLocks noGrp="1"/>
          </p:cNvSpPr>
          <p:nvPr>
            <p:ph type="title"/>
          </p:nvPr>
        </p:nvSpPr>
        <p:spPr/>
        <p:txBody>
          <a:bodyPr/>
          <a:lstStyle/>
          <a:p>
            <a:r>
              <a:rPr lang="en-US" dirty="0"/>
              <a:t>Why Report Privacy Concerns?</a:t>
            </a:r>
          </a:p>
        </p:txBody>
      </p:sp>
      <p:sp>
        <p:nvSpPr>
          <p:cNvPr id="4" name="Slide Number Placeholder 3"/>
          <p:cNvSpPr>
            <a:spLocks noGrp="1"/>
          </p:cNvSpPr>
          <p:nvPr>
            <p:ph type="sldNum" sz="quarter" idx="4"/>
          </p:nvPr>
        </p:nvSpPr>
        <p:spPr/>
        <p:txBody>
          <a:bodyPr/>
          <a:lstStyle/>
          <a:p>
            <a:fld id="{8A16B8CB-D56F-2744-807F-154426EF1DF6}" type="slidenum">
              <a:rPr lang="en-US" smtClean="0"/>
              <a:pPr/>
              <a:t>33</a:t>
            </a:fld>
            <a:endParaRPr lang="en-US" dirty="0"/>
          </a:p>
        </p:txBody>
      </p:sp>
    </p:spTree>
    <p:extLst>
      <p:ext uri="{BB962C8B-B14F-4D97-AF65-F5344CB8AC3E}">
        <p14:creationId xmlns:p14="http://schemas.microsoft.com/office/powerpoint/2010/main" val="296195081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324951"/>
            <a:ext cx="10218201" cy="1316650"/>
          </a:xfrm>
        </p:spPr>
        <p:txBody>
          <a:bodyPr/>
          <a:lstStyle/>
          <a:p>
            <a:pPr marL="342900" indent="-342900">
              <a:lnSpc>
                <a:spcPct val="100000"/>
              </a:lnSpc>
              <a:buFont typeface="Arial" panose="020B0604020202020204" pitchFamily="34" charset="0"/>
              <a:buChar char="•"/>
            </a:pPr>
            <a:r>
              <a:rPr lang="en-US" altLang="en-US" dirty="0"/>
              <a:t>A great deal of PHI is stored electronically and/or transmitted by electronic systems. The HIPAA Security Rule was created to specifically address electronic PHI (ePHI).</a:t>
            </a:r>
          </a:p>
          <a:p>
            <a:endParaRPr lang="en-US" dirty="0"/>
          </a:p>
        </p:txBody>
      </p:sp>
      <p:sp>
        <p:nvSpPr>
          <p:cNvPr id="3" name="Title 2"/>
          <p:cNvSpPr>
            <a:spLocks noGrp="1"/>
          </p:cNvSpPr>
          <p:nvPr>
            <p:ph type="title"/>
          </p:nvPr>
        </p:nvSpPr>
        <p:spPr/>
        <p:txBody>
          <a:bodyPr/>
          <a:lstStyle/>
          <a:p>
            <a:r>
              <a:rPr lang="en-US" dirty="0"/>
              <a:t>HIPAA Security Rule</a:t>
            </a:r>
          </a:p>
        </p:txBody>
      </p:sp>
      <p:sp>
        <p:nvSpPr>
          <p:cNvPr id="4" name="Slide Number Placeholder 3"/>
          <p:cNvSpPr>
            <a:spLocks noGrp="1"/>
          </p:cNvSpPr>
          <p:nvPr>
            <p:ph type="sldNum" sz="quarter" idx="4"/>
          </p:nvPr>
        </p:nvSpPr>
        <p:spPr/>
        <p:txBody>
          <a:bodyPr/>
          <a:lstStyle/>
          <a:p>
            <a:fld id="{8A16B8CB-D56F-2744-807F-154426EF1DF6}" type="slidenum">
              <a:rPr lang="en-US" smtClean="0"/>
              <a:pPr/>
              <a:t>34</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6766" y="2333232"/>
            <a:ext cx="3257550" cy="3400914"/>
          </a:xfrm>
          <a:prstGeom prst="rect">
            <a:avLst/>
          </a:prstGeom>
        </p:spPr>
      </p:pic>
    </p:spTree>
    <p:extLst>
      <p:ext uri="{BB962C8B-B14F-4D97-AF65-F5344CB8AC3E}">
        <p14:creationId xmlns:p14="http://schemas.microsoft.com/office/powerpoint/2010/main" val="61018157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435678" y="1503484"/>
            <a:ext cx="5213897" cy="3948372"/>
          </a:xfrm>
        </p:spPr>
        <p:txBody>
          <a:bodyPr/>
          <a:lstStyle/>
          <a:p>
            <a:pPr marL="342900" indent="-342900">
              <a:lnSpc>
                <a:spcPct val="100000"/>
              </a:lnSpc>
              <a:buFont typeface="Arial" panose="020B0604020202020204" pitchFamily="34" charset="0"/>
              <a:buChar char="•"/>
            </a:pPr>
            <a:r>
              <a:rPr lang="en-US" altLang="en-US" dirty="0"/>
              <a:t>Passwords should be difficult to guess</a:t>
            </a:r>
          </a:p>
          <a:p>
            <a:pPr marL="342900" indent="-342900">
              <a:lnSpc>
                <a:spcPct val="100000"/>
              </a:lnSpc>
              <a:buFont typeface="Arial" panose="020B0604020202020204" pitchFamily="34" charset="0"/>
              <a:buChar char="•"/>
            </a:pPr>
            <a:r>
              <a:rPr lang="en-US" altLang="en-US" dirty="0"/>
              <a:t>Passwords should be as complex as possible</a:t>
            </a:r>
          </a:p>
          <a:p>
            <a:pPr marL="342900" indent="-342900">
              <a:lnSpc>
                <a:spcPct val="100000"/>
              </a:lnSpc>
              <a:buFont typeface="Arial" panose="020B0604020202020204" pitchFamily="34" charset="0"/>
              <a:buChar char="•"/>
            </a:pPr>
            <a:r>
              <a:rPr lang="en-US" altLang="en-US" dirty="0"/>
              <a:t>Do not use the “Remember Me” feature in Windows</a:t>
            </a:r>
          </a:p>
          <a:p>
            <a:pPr marL="342900" indent="-342900">
              <a:lnSpc>
                <a:spcPct val="100000"/>
              </a:lnSpc>
              <a:buFont typeface="Arial" panose="020B0604020202020204" pitchFamily="34" charset="0"/>
              <a:buChar char="•"/>
            </a:pPr>
            <a:r>
              <a:rPr lang="en-US" dirty="0"/>
              <a:t>12 Character Minimum</a:t>
            </a:r>
          </a:p>
          <a:p>
            <a:pPr marL="342900" indent="-342900">
              <a:lnSpc>
                <a:spcPct val="100000"/>
              </a:lnSpc>
              <a:buFont typeface="Arial" panose="020B0604020202020204" pitchFamily="34" charset="0"/>
              <a:buChar char="•"/>
            </a:pPr>
            <a:r>
              <a:rPr lang="en-US" dirty="0"/>
              <a:t>Password Change Interval = every 2 years</a:t>
            </a:r>
          </a:p>
          <a:p>
            <a:endParaRPr lang="en-US" dirty="0"/>
          </a:p>
        </p:txBody>
      </p:sp>
      <p:sp>
        <p:nvSpPr>
          <p:cNvPr id="4" name="Title 3"/>
          <p:cNvSpPr>
            <a:spLocks noGrp="1"/>
          </p:cNvSpPr>
          <p:nvPr>
            <p:ph type="title"/>
          </p:nvPr>
        </p:nvSpPr>
        <p:spPr/>
        <p:txBody>
          <a:bodyPr/>
          <a:lstStyle/>
          <a:p>
            <a:r>
              <a:rPr lang="en-US" dirty="0"/>
              <a:t>KD Password Recommendations</a:t>
            </a:r>
          </a:p>
        </p:txBody>
      </p:sp>
      <p:sp>
        <p:nvSpPr>
          <p:cNvPr id="5" name="Slide Number Placeholder 4"/>
          <p:cNvSpPr>
            <a:spLocks noGrp="1"/>
          </p:cNvSpPr>
          <p:nvPr>
            <p:ph type="sldNum" sz="quarter" idx="4"/>
          </p:nvPr>
        </p:nvSpPr>
        <p:spPr/>
        <p:txBody>
          <a:bodyPr/>
          <a:lstStyle/>
          <a:p>
            <a:fld id="{8A16B8CB-D56F-2744-807F-154426EF1DF6}" type="slidenum">
              <a:rPr lang="en-US" smtClean="0"/>
              <a:pPr/>
              <a:t>35</a:t>
            </a:fld>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91949" y="1857736"/>
            <a:ext cx="3544079" cy="2738856"/>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rot="21172177">
            <a:off x="5286893" y="3956858"/>
            <a:ext cx="507077" cy="461665"/>
          </a:xfrm>
          <a:prstGeom prst="rect">
            <a:avLst/>
          </a:prstGeom>
          <a:noFill/>
        </p:spPr>
        <p:txBody>
          <a:bodyPr wrap="square" rtlCol="0">
            <a:spAutoFit/>
          </a:bodyPr>
          <a:lstStyle/>
          <a:p>
            <a:r>
              <a:rPr lang="en-US" sz="2400" dirty="0">
                <a:ln w="19050">
                  <a:solidFill>
                    <a:schemeClr val="accent6">
                      <a:lumMod val="10000"/>
                    </a:schemeClr>
                  </a:solidFill>
                </a:ln>
                <a:solidFill>
                  <a:schemeClr val="bg1"/>
                </a:solidFill>
                <a:latin typeface="Segoe UI Black" panose="020B0A02040204020203" pitchFamily="34" charset="0"/>
                <a:ea typeface="Segoe UI Black" panose="020B0A02040204020203" pitchFamily="34" charset="0"/>
              </a:rPr>
              <a:t>?</a:t>
            </a:r>
            <a:endParaRPr lang="en-US" dirty="0">
              <a:ln w="19050">
                <a:solidFill>
                  <a:schemeClr val="accent6">
                    <a:lumMod val="10000"/>
                  </a:schemeClr>
                </a:solidFill>
              </a:ln>
              <a:solidFill>
                <a:schemeClr val="bg1"/>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42928000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3" y="1324950"/>
            <a:ext cx="7836848" cy="4475349"/>
          </a:xfrm>
        </p:spPr>
        <p:txBody>
          <a:bodyPr>
            <a:normAutofit/>
          </a:bodyPr>
          <a:lstStyle/>
          <a:p>
            <a:pPr marL="342900" indent="-342900">
              <a:lnSpc>
                <a:spcPct val="100000"/>
              </a:lnSpc>
              <a:buFont typeface="Arial" panose="020B0604020202020204" pitchFamily="34" charset="0"/>
              <a:buChar char="•"/>
            </a:pPr>
            <a:r>
              <a:rPr lang="en-US" altLang="en-US" sz="2000" dirty="0"/>
              <a:t>Only log on to computer systems with your own user ID and password. Never use someone else’s.</a:t>
            </a:r>
          </a:p>
          <a:p>
            <a:pPr marL="342900" indent="-342900">
              <a:lnSpc>
                <a:spcPct val="100000"/>
              </a:lnSpc>
              <a:buFont typeface="Arial" panose="020B0604020202020204" pitchFamily="34" charset="0"/>
              <a:buChar char="•"/>
            </a:pPr>
            <a:r>
              <a:rPr lang="en-US" altLang="en-US" sz="2000" dirty="0"/>
              <a:t>You will be held responsible for all activity under your user ID.</a:t>
            </a:r>
          </a:p>
          <a:p>
            <a:pPr marL="342900" indent="-342900">
              <a:lnSpc>
                <a:spcPct val="100000"/>
              </a:lnSpc>
              <a:buFont typeface="Arial" panose="020B0604020202020204" pitchFamily="34" charset="0"/>
              <a:buChar char="•"/>
            </a:pPr>
            <a:r>
              <a:rPr lang="en-US" altLang="en-US" sz="2000" dirty="0"/>
              <a:t>Log off from work stations when you walk away from it.</a:t>
            </a:r>
          </a:p>
          <a:p>
            <a:pPr marL="342900" indent="-342900">
              <a:lnSpc>
                <a:spcPct val="100000"/>
              </a:lnSpc>
              <a:buFont typeface="Arial" panose="020B0604020202020204" pitchFamily="34" charset="0"/>
              <a:buChar char="•"/>
            </a:pPr>
            <a:r>
              <a:rPr lang="en-US" altLang="en-US" sz="2000" dirty="0"/>
              <a:t>Do not share passwords, ID badges, or other access credentials with anyone.</a:t>
            </a:r>
          </a:p>
          <a:p>
            <a:pPr marL="342900" indent="-342900">
              <a:lnSpc>
                <a:spcPct val="100000"/>
              </a:lnSpc>
              <a:buFont typeface="Arial" panose="020B0604020202020204" pitchFamily="34" charset="0"/>
              <a:buChar char="•"/>
            </a:pPr>
            <a:r>
              <a:rPr lang="en-US" altLang="en-US" sz="2000" dirty="0"/>
              <a:t>Password complexity is an important deterrent to unauthorized access.  </a:t>
            </a:r>
          </a:p>
          <a:p>
            <a:endParaRPr lang="en-US" sz="2000" dirty="0"/>
          </a:p>
        </p:txBody>
      </p:sp>
      <p:sp>
        <p:nvSpPr>
          <p:cNvPr id="3" name="Title 2"/>
          <p:cNvSpPr>
            <a:spLocks noGrp="1"/>
          </p:cNvSpPr>
          <p:nvPr>
            <p:ph type="title"/>
          </p:nvPr>
        </p:nvSpPr>
        <p:spPr/>
        <p:txBody>
          <a:bodyPr/>
          <a:lstStyle/>
          <a:p>
            <a:r>
              <a:rPr lang="en-US" dirty="0"/>
              <a:t>User Credentials</a:t>
            </a:r>
          </a:p>
        </p:txBody>
      </p:sp>
      <p:sp>
        <p:nvSpPr>
          <p:cNvPr id="4" name="Slide Number Placeholder 3"/>
          <p:cNvSpPr>
            <a:spLocks noGrp="1"/>
          </p:cNvSpPr>
          <p:nvPr>
            <p:ph type="sldNum" sz="quarter" idx="4"/>
          </p:nvPr>
        </p:nvSpPr>
        <p:spPr/>
        <p:txBody>
          <a:bodyPr/>
          <a:lstStyle/>
          <a:p>
            <a:fld id="{8A16B8CB-D56F-2744-807F-154426EF1DF6}" type="slidenum">
              <a:rPr lang="en-US" smtClean="0"/>
              <a:pPr/>
              <a:t>36</a:t>
            </a:fld>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94801" y="1324950"/>
            <a:ext cx="2556373" cy="17706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3208671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083734"/>
            <a:ext cx="10218201" cy="4716566"/>
          </a:xfrm>
        </p:spPr>
        <p:txBody>
          <a:bodyPr>
            <a:normAutofit fontScale="55000" lnSpcReduction="20000"/>
          </a:bodyPr>
          <a:lstStyle/>
          <a:p>
            <a:pPr>
              <a:lnSpc>
                <a:spcPct val="120000"/>
              </a:lnSpc>
            </a:pPr>
            <a:r>
              <a:rPr lang="en-US" sz="2500" dirty="0"/>
              <a:t>The following are a few common, non-technical processes that help improve your daily security hygiene. Keep in mind that the following tips aren’t isolated to work, we encourage you to apply them to your personal life and promote security awareness within your household!</a:t>
            </a:r>
          </a:p>
          <a:p>
            <a:pPr marL="457200" indent="-457200">
              <a:lnSpc>
                <a:spcPct val="120000"/>
              </a:lnSpc>
              <a:buFont typeface="+mj-lt"/>
              <a:buAutoNum type="arabicParenR"/>
            </a:pPr>
            <a:r>
              <a:rPr lang="en-US" sz="2500" b="1" dirty="0"/>
              <a:t>Create strong, unique passwords or passphrases for every account. </a:t>
            </a:r>
            <a:r>
              <a:rPr lang="en-US" sz="2500" dirty="0"/>
              <a:t>Great security hygiene begins with strong passwords that are at least 12 to 16 characters long and are never used for more than one account. Even better, replace your traditional passwords with passphrases, which are strings of words that make sense to you such as obscure quotes from your favorite book or song. This tactic makes them easy to remember but hard to guess.</a:t>
            </a:r>
          </a:p>
          <a:p>
            <a:pPr marL="457200" indent="-457200">
              <a:lnSpc>
                <a:spcPct val="120000"/>
              </a:lnSpc>
              <a:buFont typeface="+mj-lt"/>
              <a:buAutoNum type="arabicParenR"/>
            </a:pPr>
            <a:r>
              <a:rPr lang="en-US" sz="2500" b="1" dirty="0"/>
              <a:t>Keep your work area clean and organized.  </a:t>
            </a:r>
            <a:r>
              <a:rPr lang="en-US" sz="2500" dirty="0"/>
              <a:t>When working in a traditional office, keep your area clean and organized. Believe it or not, messy desks qualify as security risks. It’s a lot easier to misplace sensitive materials, ID cards, and other important items if your workstation is disorganized.</a:t>
            </a:r>
          </a:p>
          <a:p>
            <a:pPr marL="457200" indent="-457200">
              <a:lnSpc>
                <a:spcPct val="120000"/>
              </a:lnSpc>
              <a:buFont typeface="+mj-lt"/>
              <a:buAutoNum type="arabicParenR"/>
            </a:pPr>
            <a:r>
              <a:rPr lang="en-US" sz="2500" b="1" dirty="0"/>
              <a:t>Report all security incidents immediately.  </a:t>
            </a:r>
            <a:r>
              <a:rPr lang="en-US" sz="2500" dirty="0"/>
              <a:t>Where sensitive materials are concerned, always store them in a secure manner, and shred them when no longer needed. Proper disposal prevents unauthorized access to sensitive data. </a:t>
            </a:r>
          </a:p>
          <a:p>
            <a:pPr marL="457200" indent="-457200">
              <a:lnSpc>
                <a:spcPct val="120000"/>
              </a:lnSpc>
              <a:buFont typeface="+mj-lt"/>
              <a:buAutoNum type="arabicParenR"/>
            </a:pPr>
            <a:r>
              <a:rPr lang="en-US" sz="2500" b="1" dirty="0"/>
              <a:t>Always follow KD policies.  </a:t>
            </a:r>
            <a:r>
              <a:rPr lang="en-US" sz="2500" dirty="0"/>
              <a:t>Keep in mind that despite our best efforts, security incidents may happen. So if you see something, say something immediately! The longer an incident goes unreported, the more damage it could cause. From phishing emails, to unsecured doors, every incident, even those that seem minor, should be reported immediately. </a:t>
            </a:r>
          </a:p>
          <a:p>
            <a:pPr marL="457200" indent="-457200">
              <a:lnSpc>
                <a:spcPct val="120000"/>
              </a:lnSpc>
              <a:buFont typeface="+mj-lt"/>
              <a:buAutoNum type="arabicParenR"/>
            </a:pPr>
            <a:r>
              <a:rPr lang="en-US" sz="2500" b="1" dirty="0"/>
              <a:t>Secure your work-from-home environment (if applicable).  </a:t>
            </a:r>
            <a:r>
              <a:rPr lang="en-US" sz="2500" dirty="0"/>
              <a:t>If you work from home, remember that King’s Daughters policies still apply. Be sure to secure your work-from-home environment by keeping your devices locked when not in use and preventing other members of your household from accessing anything work related.</a:t>
            </a:r>
          </a:p>
          <a:p>
            <a:pPr>
              <a:lnSpc>
                <a:spcPct val="120000"/>
              </a:lnSpc>
            </a:pPr>
            <a:endParaRPr lang="en-US" dirty="0"/>
          </a:p>
        </p:txBody>
      </p:sp>
      <p:sp>
        <p:nvSpPr>
          <p:cNvPr id="3" name="Title 2"/>
          <p:cNvSpPr>
            <a:spLocks noGrp="1"/>
          </p:cNvSpPr>
          <p:nvPr>
            <p:ph type="title"/>
          </p:nvPr>
        </p:nvSpPr>
        <p:spPr/>
        <p:txBody>
          <a:bodyPr/>
          <a:lstStyle/>
          <a:p>
            <a:r>
              <a:rPr lang="en-US" dirty="0"/>
              <a:t>Guide to Great Security Hygiene</a:t>
            </a:r>
          </a:p>
        </p:txBody>
      </p:sp>
      <p:sp>
        <p:nvSpPr>
          <p:cNvPr id="4" name="Slide Number Placeholder 3"/>
          <p:cNvSpPr>
            <a:spLocks noGrp="1"/>
          </p:cNvSpPr>
          <p:nvPr>
            <p:ph type="sldNum" sz="quarter" idx="4"/>
          </p:nvPr>
        </p:nvSpPr>
        <p:spPr/>
        <p:txBody>
          <a:bodyPr/>
          <a:lstStyle/>
          <a:p>
            <a:fld id="{8A16B8CB-D56F-2744-807F-154426EF1DF6}" type="slidenum">
              <a:rPr lang="en-US" smtClean="0"/>
              <a:pPr/>
              <a:t>37</a:t>
            </a:fld>
            <a:endParaRPr lang="en-US" dirty="0"/>
          </a:p>
        </p:txBody>
      </p:sp>
    </p:spTree>
    <p:extLst>
      <p:ext uri="{BB962C8B-B14F-4D97-AF65-F5344CB8AC3E}">
        <p14:creationId xmlns:p14="http://schemas.microsoft.com/office/powerpoint/2010/main" val="2060198933"/>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03359" y="1112486"/>
            <a:ext cx="10447815" cy="4789549"/>
          </a:xfrm>
        </p:spPr>
        <p:txBody>
          <a:bodyPr>
            <a:normAutofit fontScale="92500" lnSpcReduction="10000"/>
          </a:bodyPr>
          <a:lstStyle/>
          <a:p>
            <a:pPr fontAlgn="base"/>
            <a:r>
              <a:rPr lang="en-US" sz="1700" b="1" dirty="0">
                <a:solidFill>
                  <a:srgbClr val="00B050"/>
                </a:solidFill>
              </a:rPr>
              <a:t>What</a:t>
            </a:r>
            <a:r>
              <a:rPr lang="en-US" sz="1700" b="1" dirty="0"/>
              <a:t> is Duo Security?</a:t>
            </a:r>
            <a:br>
              <a:rPr lang="en-US" sz="1500" dirty="0"/>
            </a:br>
            <a:r>
              <a:rPr lang="en-US" sz="1500" dirty="0"/>
              <a:t>Duo Security is a company that provides a cloud-based software service that utilizes two-factor authentication to ensure secure access to services and data.</a:t>
            </a:r>
          </a:p>
          <a:p>
            <a:pPr fontAlgn="base"/>
            <a:r>
              <a:rPr lang="en-US" sz="1700" b="1" dirty="0">
                <a:solidFill>
                  <a:srgbClr val="00B050"/>
                </a:solidFill>
              </a:rPr>
              <a:t>What</a:t>
            </a:r>
            <a:r>
              <a:rPr lang="en-US" sz="1700" b="1" dirty="0"/>
              <a:t> is two-factor authentication?</a:t>
            </a:r>
            <a:br>
              <a:rPr lang="en-US" sz="1500" dirty="0"/>
            </a:br>
            <a:r>
              <a:rPr lang="en-US" sz="1500" dirty="0"/>
              <a:t>Two-factor authentication provides a second layer of security to any type of login, </a:t>
            </a:r>
            <a:r>
              <a:rPr lang="en-US" sz="1500" b="1" dirty="0"/>
              <a:t>requiring extra information or a physical device to log in, </a:t>
            </a:r>
            <a:r>
              <a:rPr lang="en-US" sz="1500" dirty="0"/>
              <a:t>in addition to your password. By requiring two different channels of authentication, we can protect user logins from remote attacks that may exploit stolen usernames and passwords.</a:t>
            </a:r>
          </a:p>
          <a:p>
            <a:pPr fontAlgn="base"/>
            <a:r>
              <a:rPr lang="en-US" sz="1500" b="1" dirty="0">
                <a:solidFill>
                  <a:srgbClr val="00B050"/>
                </a:solidFill>
              </a:rPr>
              <a:t>The factors may include:</a:t>
            </a:r>
          </a:p>
          <a:p>
            <a:pPr fontAlgn="base"/>
            <a:r>
              <a:rPr lang="en-US" sz="1500" b="1" dirty="0"/>
              <a:t>Something you know: </a:t>
            </a:r>
            <a:r>
              <a:rPr lang="en-US" sz="1500" dirty="0"/>
              <a:t>a unique username and password.</a:t>
            </a:r>
          </a:p>
          <a:p>
            <a:pPr fontAlgn="base"/>
            <a:r>
              <a:rPr lang="en-US" sz="1500" b="1" dirty="0"/>
              <a:t>Something you have:</a:t>
            </a:r>
            <a:r>
              <a:rPr lang="en-US" sz="1500" dirty="0"/>
              <a:t> a smartphone with an app or SMS push to approve authentication requests.</a:t>
            </a:r>
          </a:p>
          <a:p>
            <a:r>
              <a:rPr lang="en-US" sz="1700" b="1" dirty="0">
                <a:solidFill>
                  <a:srgbClr val="00B050"/>
                </a:solidFill>
              </a:rPr>
              <a:t>Why do we need two-factor authentication?</a:t>
            </a:r>
            <a:br>
              <a:rPr lang="en-US" sz="1500" dirty="0"/>
            </a:br>
            <a:r>
              <a:rPr lang="en-US" sz="1500" dirty="0"/>
              <a:t>Login credentials are more valuable than ever and are increasingly easy to compromise. More than 90 percent of breaches today involve compromised usernames and passwords. Two-factor authentication enhances the security of your account by using a secondary device to verify your identity. </a:t>
            </a:r>
            <a:r>
              <a:rPr lang="en-US" sz="1500" b="1" dirty="0"/>
              <a:t>This prevents anyone but you from accessing your account, even if they know your password.</a:t>
            </a:r>
            <a:endParaRPr lang="en-US" sz="1500" dirty="0"/>
          </a:p>
          <a:p>
            <a:pPr fontAlgn="base"/>
            <a:r>
              <a:rPr lang="en-US" sz="1700" b="1" dirty="0">
                <a:solidFill>
                  <a:srgbClr val="00B050"/>
                </a:solidFill>
              </a:rPr>
              <a:t>How will Duo change my log-in experience?</a:t>
            </a:r>
            <a:br>
              <a:rPr lang="en-US" sz="1500" dirty="0"/>
            </a:br>
            <a:r>
              <a:rPr lang="en-US" sz="1500" dirty="0"/>
              <a:t>When logging in to an application that is protected by Duo, you will still enter your username and password.</a:t>
            </a:r>
            <a:r>
              <a:rPr lang="en-US" sz="1500" b="1" dirty="0"/>
              <a:t> </a:t>
            </a:r>
            <a:r>
              <a:rPr lang="en-US" sz="1500" dirty="0"/>
              <a:t>After inputting your login information, </a:t>
            </a:r>
            <a:r>
              <a:rPr lang="en-US" sz="1500" b="1" dirty="0"/>
              <a:t>Duo requires you to complete a method of second-factor authentication</a:t>
            </a:r>
            <a:r>
              <a:rPr lang="en-US" sz="1500" dirty="0"/>
              <a:t>.</a:t>
            </a:r>
          </a:p>
          <a:p>
            <a:pPr fontAlgn="base"/>
            <a:r>
              <a:rPr lang="en-US" sz="1500" dirty="0"/>
              <a:t>Duo does not replace or require you to change your username and password</a:t>
            </a:r>
            <a:r>
              <a:rPr lang="en-US" sz="1500" i="1" dirty="0"/>
              <a:t>. </a:t>
            </a:r>
            <a:r>
              <a:rPr lang="en-US" sz="1500" dirty="0"/>
              <a:t>Think of Duo as a layer of security added to your existing log-in method.</a:t>
            </a:r>
          </a:p>
          <a:p>
            <a:endParaRPr lang="en-US" sz="1600" dirty="0"/>
          </a:p>
        </p:txBody>
      </p:sp>
      <p:sp>
        <p:nvSpPr>
          <p:cNvPr id="4" name="Title 3"/>
          <p:cNvSpPr>
            <a:spLocks noGrp="1"/>
          </p:cNvSpPr>
          <p:nvPr>
            <p:ph type="title"/>
          </p:nvPr>
        </p:nvSpPr>
        <p:spPr/>
        <p:txBody>
          <a:bodyPr/>
          <a:lstStyle/>
          <a:p>
            <a:r>
              <a:rPr lang="en-US" dirty="0">
                <a:solidFill>
                  <a:srgbClr val="00B050"/>
                </a:solidFill>
              </a:rPr>
              <a:t>Duo </a:t>
            </a:r>
            <a:r>
              <a:rPr lang="en-US" dirty="0"/>
              <a:t>Two-Factor Authentication</a:t>
            </a:r>
            <a:endParaRPr lang="en-US" dirty="0">
              <a:solidFill>
                <a:srgbClr val="00B050"/>
              </a:solidFill>
            </a:endParaRPr>
          </a:p>
        </p:txBody>
      </p:sp>
      <p:sp>
        <p:nvSpPr>
          <p:cNvPr id="5" name="Slide Number Placeholder 4"/>
          <p:cNvSpPr>
            <a:spLocks noGrp="1"/>
          </p:cNvSpPr>
          <p:nvPr>
            <p:ph type="sldNum" sz="quarter" idx="4"/>
          </p:nvPr>
        </p:nvSpPr>
        <p:spPr/>
        <p:txBody>
          <a:bodyPr/>
          <a:lstStyle/>
          <a:p>
            <a:fld id="{8A16B8CB-D56F-2744-807F-154426EF1DF6}" type="slidenum">
              <a:rPr lang="en-US" smtClean="0"/>
              <a:pPr/>
              <a:t>38</a:t>
            </a:fld>
            <a:endParaRPr lang="en-US" dirty="0"/>
          </a:p>
        </p:txBody>
      </p:sp>
      <p:pic>
        <p:nvPicPr>
          <p:cNvPr id="3080" name="Picture 8" descr="https://www.teamkdhs.com/Portals/0/xBlog/uploads/2024/8/19/twofactorauthenticationAug202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9728481" y="2460567"/>
            <a:ext cx="2022693" cy="104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58621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1" y="1149056"/>
            <a:ext cx="10218201" cy="961050"/>
          </a:xfrm>
        </p:spPr>
        <p:txBody>
          <a:bodyPr>
            <a:normAutofit/>
          </a:bodyPr>
          <a:lstStyle/>
          <a:p>
            <a:r>
              <a:rPr lang="en-US" sz="1600" dirty="0"/>
              <a:t>Social engineering is the art of manipulating or deceiving you into taking an action or divulging sensitive information.</a:t>
            </a:r>
          </a:p>
          <a:p>
            <a:r>
              <a:rPr lang="en-US" sz="1600" dirty="0"/>
              <a:t>Watch out for three types of attacks:</a:t>
            </a:r>
          </a:p>
          <a:p>
            <a:endParaRPr lang="en-US" sz="1800" dirty="0"/>
          </a:p>
        </p:txBody>
      </p:sp>
      <p:sp>
        <p:nvSpPr>
          <p:cNvPr id="3" name="Title 2"/>
          <p:cNvSpPr>
            <a:spLocks noGrp="1"/>
          </p:cNvSpPr>
          <p:nvPr>
            <p:ph type="title"/>
          </p:nvPr>
        </p:nvSpPr>
        <p:spPr/>
        <p:txBody>
          <a:bodyPr/>
          <a:lstStyle/>
          <a:p>
            <a:r>
              <a:rPr lang="en-US" dirty="0"/>
              <a:t>What is Social Engineering?</a:t>
            </a:r>
          </a:p>
        </p:txBody>
      </p:sp>
      <p:sp>
        <p:nvSpPr>
          <p:cNvPr id="4" name="Slide Number Placeholder 3"/>
          <p:cNvSpPr>
            <a:spLocks noGrp="1"/>
          </p:cNvSpPr>
          <p:nvPr>
            <p:ph type="sldNum" sz="quarter" idx="4"/>
          </p:nvPr>
        </p:nvSpPr>
        <p:spPr/>
        <p:txBody>
          <a:bodyPr/>
          <a:lstStyle/>
          <a:p>
            <a:fld id="{8A16B8CB-D56F-2744-807F-154426EF1DF6}" type="slidenum">
              <a:rPr lang="en-US" smtClean="0"/>
              <a:pPr/>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35136293"/>
              </p:ext>
            </p:extLst>
          </p:nvPr>
        </p:nvGraphicFramePr>
        <p:xfrm>
          <a:off x="2403051" y="2110106"/>
          <a:ext cx="8128000" cy="3586267"/>
        </p:xfrm>
        <a:graphic>
          <a:graphicData uri="http://schemas.openxmlformats.org/drawingml/2006/table">
            <a:tbl>
              <a:tblPr firstRow="1" bandRow="1">
                <a:tableStyleId>{69CF1AB2-1976-4502-BF36-3FF5EA218861}</a:tableStyleId>
              </a:tblPr>
              <a:tblGrid>
                <a:gridCol w="5274733">
                  <a:extLst>
                    <a:ext uri="{9D8B030D-6E8A-4147-A177-3AD203B41FA5}">
                      <a16:colId xmlns:a16="http://schemas.microsoft.com/office/drawing/2014/main" val="2729184719"/>
                    </a:ext>
                  </a:extLst>
                </a:gridCol>
                <a:gridCol w="2853267">
                  <a:extLst>
                    <a:ext uri="{9D8B030D-6E8A-4147-A177-3AD203B41FA5}">
                      <a16:colId xmlns:a16="http://schemas.microsoft.com/office/drawing/2014/main" val="219091386"/>
                    </a:ext>
                  </a:extLst>
                </a:gridCol>
              </a:tblGrid>
              <a:tr h="1208827">
                <a:tc>
                  <a:txBody>
                    <a:bodyPr/>
                    <a:lstStyle/>
                    <a:p>
                      <a:pPr marL="285750" indent="-285750">
                        <a:buFont typeface="Arial" panose="020B0604020202020204" pitchFamily="34" charset="0"/>
                        <a:buChar char="•"/>
                      </a:pPr>
                      <a:r>
                        <a:rPr lang="en-US" sz="1200" b="1" dirty="0">
                          <a:solidFill>
                            <a:schemeClr val="tx1"/>
                          </a:solidFill>
                          <a:latin typeface="Georgia" panose="02040502050405020303" pitchFamily="18" charset="0"/>
                        </a:rPr>
                        <a:t>Digital Attacks</a:t>
                      </a:r>
                    </a:p>
                    <a:p>
                      <a:pPr marL="742939" lvl="1" indent="-285750">
                        <a:buFont typeface="Wingdings" panose="05000000000000000000" pitchFamily="2" charset="2"/>
                        <a:buChar char="Ø"/>
                      </a:pPr>
                      <a:r>
                        <a:rPr lang="en-US" sz="1200" b="0" u="sng" dirty="0">
                          <a:solidFill>
                            <a:schemeClr val="tx1"/>
                          </a:solidFill>
                          <a:latin typeface="Georgia" panose="02040502050405020303" pitchFamily="18" charset="0"/>
                        </a:rPr>
                        <a:t>Phishing</a:t>
                      </a:r>
                      <a:r>
                        <a:rPr lang="en-US" sz="1200" b="0" dirty="0">
                          <a:solidFill>
                            <a:schemeClr val="tx1"/>
                          </a:solidFill>
                          <a:latin typeface="Georgia" panose="02040502050405020303" pitchFamily="18" charset="0"/>
                        </a:rPr>
                        <a:t> - Email-based social engineering targeting an organization. </a:t>
                      </a:r>
                    </a:p>
                    <a:p>
                      <a:pPr marL="742939" lvl="1" indent="-285750">
                        <a:buFont typeface="Wingdings" panose="05000000000000000000" pitchFamily="2" charset="2"/>
                        <a:buChar char="Ø"/>
                      </a:pPr>
                      <a:r>
                        <a:rPr lang="en-US" sz="1200" b="0" u="sng" dirty="0">
                          <a:solidFill>
                            <a:schemeClr val="tx1"/>
                          </a:solidFill>
                          <a:latin typeface="Georgia" panose="02040502050405020303" pitchFamily="18" charset="0"/>
                        </a:rPr>
                        <a:t>Spear Phishing</a:t>
                      </a:r>
                      <a:r>
                        <a:rPr lang="en-US" sz="1200" b="0" dirty="0">
                          <a:solidFill>
                            <a:schemeClr val="tx1"/>
                          </a:solidFill>
                          <a:latin typeface="Georgia" panose="02040502050405020303" pitchFamily="18" charset="0"/>
                        </a:rPr>
                        <a:t> - Email-based social engineering targeting a specific person or role</a:t>
                      </a:r>
                    </a:p>
                  </a:txBody>
                  <a:tcPr/>
                </a:tc>
                <a:tc>
                  <a:txBody>
                    <a:bodyPr/>
                    <a:lstStyle/>
                    <a:p>
                      <a:pPr algn="l"/>
                      <a:r>
                        <a:rPr lang="en-US" sz="1200" b="1" u="sng" dirty="0">
                          <a:solidFill>
                            <a:srgbClr val="C00000"/>
                          </a:solidFill>
                          <a:latin typeface="Georgia" panose="02040502050405020303" pitchFamily="18" charset="0"/>
                        </a:rPr>
                        <a:t>YOUR ROLE</a:t>
                      </a:r>
                      <a:r>
                        <a:rPr lang="en-US" sz="1200" b="0" dirty="0">
                          <a:solidFill>
                            <a:srgbClr val="C00000"/>
                          </a:solidFill>
                          <a:latin typeface="Georgia" panose="02040502050405020303" pitchFamily="18" charset="0"/>
                        </a:rPr>
                        <a:t>:</a:t>
                      </a:r>
                    </a:p>
                    <a:p>
                      <a:r>
                        <a:rPr lang="en-US" sz="1200" b="0" dirty="0">
                          <a:latin typeface="Georgia" panose="02040502050405020303" pitchFamily="18" charset="0"/>
                        </a:rPr>
                        <a:t>STOP, LOOK, and THINK before clicking on a link or opening an attachment.</a:t>
                      </a:r>
                    </a:p>
                    <a:p>
                      <a:endParaRPr lang="en-US" sz="1200" dirty="0"/>
                    </a:p>
                  </a:txBody>
                  <a:tcPr/>
                </a:tc>
                <a:extLst>
                  <a:ext uri="{0D108BD9-81ED-4DB2-BD59-A6C34878D82A}">
                    <a16:rowId xmlns:a16="http://schemas.microsoft.com/office/drawing/2014/main" val="2147033851"/>
                  </a:ext>
                </a:extLst>
              </a:tr>
              <a:tr h="370840">
                <a:tc>
                  <a:txBody>
                    <a:bodyPr/>
                    <a:lstStyle/>
                    <a:p>
                      <a:pPr marL="285750" indent="-285750">
                        <a:buFont typeface="Arial" panose="020B0604020202020204" pitchFamily="34" charset="0"/>
                        <a:buChar char="•"/>
                      </a:pPr>
                      <a:r>
                        <a:rPr lang="en-US" sz="1200" b="1" dirty="0">
                          <a:solidFill>
                            <a:schemeClr val="tx1"/>
                          </a:solidFill>
                          <a:latin typeface="Georgia" panose="02040502050405020303" pitchFamily="18" charset="0"/>
                        </a:rPr>
                        <a:t>In-Person Attacks</a:t>
                      </a:r>
                    </a:p>
                    <a:p>
                      <a:pPr marL="742939" lvl="1" indent="-285750">
                        <a:buFont typeface="Wingdings" panose="05000000000000000000" pitchFamily="2" charset="2"/>
                        <a:buChar char="Ø"/>
                      </a:pPr>
                      <a:r>
                        <a:rPr lang="en-US" sz="1200" b="0" u="sng" dirty="0">
                          <a:solidFill>
                            <a:schemeClr val="tx1"/>
                          </a:solidFill>
                          <a:latin typeface="Georgia" panose="02040502050405020303" pitchFamily="18" charset="0"/>
                        </a:rPr>
                        <a:t>USB Attacks</a:t>
                      </a:r>
                      <a:r>
                        <a:rPr lang="en-US" sz="1200" b="0" dirty="0">
                          <a:solidFill>
                            <a:schemeClr val="tx1"/>
                          </a:solidFill>
                          <a:latin typeface="Georgia" panose="02040502050405020303" pitchFamily="18" charset="0"/>
                        </a:rPr>
                        <a:t> - An attack that uses a thumb drive to install malware on your computer.</a:t>
                      </a:r>
                    </a:p>
                    <a:p>
                      <a:pPr marL="742939" lvl="1" indent="-285750">
                        <a:buFont typeface="Wingdings" panose="05000000000000000000" pitchFamily="2" charset="2"/>
                        <a:buChar char="Ø"/>
                      </a:pPr>
                      <a:r>
                        <a:rPr lang="en-US" sz="1200" b="0" u="sng" dirty="0">
                          <a:solidFill>
                            <a:schemeClr val="tx1"/>
                          </a:solidFill>
                          <a:latin typeface="Georgia" panose="02040502050405020303" pitchFamily="18" charset="0"/>
                        </a:rPr>
                        <a:t>Tailgating</a:t>
                      </a:r>
                      <a:r>
                        <a:rPr lang="en-US" sz="1200" b="0" dirty="0">
                          <a:solidFill>
                            <a:schemeClr val="tx1"/>
                          </a:solidFill>
                          <a:latin typeface="Georgia" panose="02040502050405020303" pitchFamily="18" charset="0"/>
                        </a:rPr>
                        <a:t> - When a hacker bypasses physical access controls by following an authorized person inside.</a:t>
                      </a:r>
                    </a:p>
                  </a:txBody>
                  <a:tcPr/>
                </a:tc>
                <a:tc>
                  <a:txBody>
                    <a:bodyPr/>
                    <a:lstStyle/>
                    <a:p>
                      <a:pPr algn="l"/>
                      <a:r>
                        <a:rPr lang="en-US" sz="1200" b="1" u="sng" dirty="0">
                          <a:solidFill>
                            <a:srgbClr val="C00000"/>
                          </a:solidFill>
                          <a:latin typeface="Georgia" panose="02040502050405020303" pitchFamily="18" charset="0"/>
                        </a:rPr>
                        <a:t>YOUR ROLE</a:t>
                      </a:r>
                      <a:r>
                        <a:rPr lang="en-US" sz="1200" b="1" dirty="0">
                          <a:solidFill>
                            <a:srgbClr val="C00000"/>
                          </a:solidFill>
                          <a:latin typeface="Georgia" panose="02040502050405020303" pitchFamily="18" charset="0"/>
                        </a:rPr>
                        <a:t>:</a:t>
                      </a:r>
                    </a:p>
                    <a:p>
                      <a:pPr algn="l"/>
                      <a:r>
                        <a:rPr lang="en-US" sz="1200" dirty="0">
                          <a:latin typeface="Georgia" panose="02040502050405020303" pitchFamily="18" charset="0"/>
                        </a:rPr>
                        <a:t>STOP, LOOK, and THINK before complying with requests from strangers who prey on your social nature. It is better to be firm than insecure. </a:t>
                      </a:r>
                    </a:p>
                    <a:p>
                      <a:endParaRPr lang="en-US" sz="1200" dirty="0"/>
                    </a:p>
                  </a:txBody>
                  <a:tcPr/>
                </a:tc>
                <a:extLst>
                  <a:ext uri="{0D108BD9-81ED-4DB2-BD59-A6C34878D82A}">
                    <a16:rowId xmlns:a16="http://schemas.microsoft.com/office/drawing/2014/main" val="4014779063"/>
                  </a:ext>
                </a:extLst>
              </a:tr>
              <a:tr h="370840">
                <a:tc>
                  <a:txBody>
                    <a:bodyPr/>
                    <a:lstStyle/>
                    <a:p>
                      <a:pPr marL="285750" indent="-285750">
                        <a:buFont typeface="Arial" panose="020B0604020202020204" pitchFamily="34" charset="0"/>
                        <a:buChar char="•"/>
                      </a:pPr>
                      <a:r>
                        <a:rPr lang="en-US" sz="1200" b="1" dirty="0">
                          <a:solidFill>
                            <a:schemeClr val="tx1"/>
                          </a:solidFill>
                          <a:latin typeface="Georgia" panose="02040502050405020303" pitchFamily="18" charset="0"/>
                        </a:rPr>
                        <a:t>Mobile/Phone Attacks</a:t>
                      </a:r>
                    </a:p>
                    <a:p>
                      <a:pPr marL="742939" lvl="1" indent="-285750">
                        <a:buFont typeface="Wingdings" panose="05000000000000000000" pitchFamily="2" charset="2"/>
                        <a:buChar char="Ø"/>
                      </a:pPr>
                      <a:r>
                        <a:rPr lang="en-US" sz="1200" b="0" u="sng" dirty="0">
                          <a:solidFill>
                            <a:schemeClr val="tx1"/>
                          </a:solidFill>
                          <a:latin typeface="Georgia" panose="02040502050405020303" pitchFamily="18" charset="0"/>
                        </a:rPr>
                        <a:t>Smishing</a:t>
                      </a:r>
                      <a:r>
                        <a:rPr lang="en-US" sz="1200" b="0" dirty="0">
                          <a:solidFill>
                            <a:schemeClr val="tx1"/>
                          </a:solidFill>
                          <a:latin typeface="Georgia" panose="02040502050405020303" pitchFamily="18" charset="0"/>
                        </a:rPr>
                        <a:t> - Text-based social engineering. </a:t>
                      </a:r>
                    </a:p>
                    <a:p>
                      <a:pPr marL="742939" lvl="1" indent="-285750">
                        <a:buFont typeface="Wingdings" panose="05000000000000000000" pitchFamily="2" charset="2"/>
                        <a:buChar char="Ø"/>
                      </a:pPr>
                      <a:r>
                        <a:rPr lang="en-US" sz="1200" b="0" u="sng" dirty="0">
                          <a:solidFill>
                            <a:schemeClr val="tx1"/>
                          </a:solidFill>
                          <a:latin typeface="Georgia" panose="02040502050405020303" pitchFamily="18" charset="0"/>
                        </a:rPr>
                        <a:t>Vishing</a:t>
                      </a:r>
                      <a:r>
                        <a:rPr lang="en-US" sz="1200" b="0" dirty="0">
                          <a:solidFill>
                            <a:schemeClr val="tx1"/>
                          </a:solidFill>
                          <a:latin typeface="Georgia" panose="02040502050405020303" pitchFamily="18" charset="0"/>
                        </a:rPr>
                        <a:t> -  Over-the-phone-based social engineering.</a:t>
                      </a:r>
                      <a:endParaRPr lang="en-US" sz="1200" b="0" dirty="0">
                        <a:solidFill>
                          <a:schemeClr val="dk1"/>
                        </a:solidFill>
                        <a:latin typeface="Georgia" panose="02040502050405020303" pitchFamily="18" charset="0"/>
                      </a:endParaRPr>
                    </a:p>
                    <a:p>
                      <a:pPr lvl="1"/>
                      <a:endParaRPr lang="en-US" sz="1200" b="0" dirty="0">
                        <a:solidFill>
                          <a:schemeClr val="dk1"/>
                        </a:solidFill>
                        <a:latin typeface="Georgia" panose="02040502050405020303" pitchFamily="18" charset="0"/>
                      </a:endParaRPr>
                    </a:p>
                    <a:p>
                      <a:pPr lvl="1"/>
                      <a:endParaRPr lang="en-US" sz="1200" b="0" dirty="0">
                        <a:solidFill>
                          <a:schemeClr val="tx1"/>
                        </a:solidFill>
                        <a:latin typeface="Georgia" panose="02040502050405020303" pitchFamily="18" charset="0"/>
                      </a:endParaRPr>
                    </a:p>
                  </a:txBody>
                  <a:tcPr/>
                </a:tc>
                <a:tc>
                  <a:txBody>
                    <a:bodyPr/>
                    <a:lstStyle/>
                    <a:p>
                      <a:pPr algn="l"/>
                      <a:r>
                        <a:rPr lang="en-US" sz="1200" b="1" u="sng" dirty="0">
                          <a:solidFill>
                            <a:srgbClr val="C00000"/>
                          </a:solidFill>
                          <a:latin typeface="Georgia" panose="02040502050405020303" pitchFamily="18" charset="0"/>
                        </a:rPr>
                        <a:t>YOUR ROLE</a:t>
                      </a:r>
                      <a:r>
                        <a:rPr lang="en-US" sz="1200" b="1" dirty="0">
                          <a:solidFill>
                            <a:srgbClr val="C00000"/>
                          </a:solidFill>
                          <a:latin typeface="Georgia" panose="02040502050405020303" pitchFamily="18" charset="0"/>
                        </a:rPr>
                        <a:t>:</a:t>
                      </a:r>
                    </a:p>
                    <a:p>
                      <a:pPr algn="l"/>
                      <a:r>
                        <a:rPr lang="en-US" sz="1200" dirty="0">
                          <a:latin typeface="Georgia" panose="02040502050405020303" pitchFamily="18" charset="0"/>
                        </a:rPr>
                        <a:t>STOP, LOOK, and THINK before clicking on a link in a text message or divulging sensitive information over the phone.</a:t>
                      </a:r>
                    </a:p>
                    <a:p>
                      <a:endParaRPr lang="en-US" sz="1200" dirty="0"/>
                    </a:p>
                  </a:txBody>
                  <a:tcPr/>
                </a:tc>
                <a:extLst>
                  <a:ext uri="{0D108BD9-81ED-4DB2-BD59-A6C34878D82A}">
                    <a16:rowId xmlns:a16="http://schemas.microsoft.com/office/drawing/2014/main" val="2359625249"/>
                  </a:ext>
                </a:extLst>
              </a:tr>
            </a:tbl>
          </a:graphicData>
        </a:graphic>
      </p:graphicFrame>
    </p:spTree>
    <p:extLst>
      <p:ext uri="{BB962C8B-B14F-4D97-AF65-F5344CB8AC3E}">
        <p14:creationId xmlns:p14="http://schemas.microsoft.com/office/powerpoint/2010/main" val="198690579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16B8CB-D56F-2744-807F-154426EF1DF6}" type="slidenum">
              <a:rPr lang="en-US" smtClean="0"/>
              <a:pPr/>
              <a:t>4</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75540" y="964276"/>
            <a:ext cx="3366655" cy="3532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370734" y="4704820"/>
            <a:ext cx="3526441" cy="923330"/>
          </a:xfrm>
          <a:prstGeom prst="rect">
            <a:avLst/>
          </a:prstGeom>
          <a:noFill/>
        </p:spPr>
        <p:txBody>
          <a:bodyPr wrap="square" rtlCol="0">
            <a:spAutoFit/>
          </a:bodyPr>
          <a:lstStyle/>
          <a:p>
            <a:pPr algn="ctr"/>
            <a:r>
              <a:rPr lang="en-US" b="1" dirty="0">
                <a:latin typeface="Georgia" panose="02040502050405020303" pitchFamily="18" charset="0"/>
              </a:rPr>
              <a:t>Heather Marcum</a:t>
            </a:r>
          </a:p>
          <a:p>
            <a:pPr algn="ctr"/>
            <a:r>
              <a:rPr lang="en-US" dirty="0">
                <a:latin typeface="Georgia" panose="02040502050405020303" pitchFamily="18" charset="0"/>
              </a:rPr>
              <a:t>Compliance &amp; Privacy Officer</a:t>
            </a:r>
          </a:p>
          <a:p>
            <a:pPr algn="ctr"/>
            <a:r>
              <a:rPr lang="en-US" dirty="0">
                <a:latin typeface="Georgia" panose="02040502050405020303" pitchFamily="18" charset="0"/>
              </a:rPr>
              <a:t>Ext. 80161</a:t>
            </a:r>
          </a:p>
        </p:txBody>
      </p:sp>
      <p:sp>
        <p:nvSpPr>
          <p:cNvPr id="7" name="TextBox 6"/>
          <p:cNvSpPr txBox="1"/>
          <p:nvPr/>
        </p:nvSpPr>
        <p:spPr>
          <a:xfrm>
            <a:off x="7249479" y="4704820"/>
            <a:ext cx="3418779" cy="923330"/>
          </a:xfrm>
          <a:prstGeom prst="rect">
            <a:avLst/>
          </a:prstGeom>
          <a:noFill/>
        </p:spPr>
        <p:txBody>
          <a:bodyPr wrap="square" rtlCol="0">
            <a:spAutoFit/>
          </a:bodyPr>
          <a:lstStyle/>
          <a:p>
            <a:pPr algn="ctr"/>
            <a:r>
              <a:rPr lang="en-US" b="1" dirty="0">
                <a:latin typeface="Georgia" panose="02040502050405020303" pitchFamily="18" charset="0"/>
              </a:rPr>
              <a:t>Tonia Hall</a:t>
            </a:r>
          </a:p>
          <a:p>
            <a:pPr algn="ctr"/>
            <a:r>
              <a:rPr lang="en-US" dirty="0">
                <a:latin typeface="Georgia" panose="02040502050405020303" pitchFamily="18" charset="0"/>
              </a:rPr>
              <a:t>Compliance &amp; Privacy Manager</a:t>
            </a:r>
          </a:p>
          <a:p>
            <a:pPr algn="ctr"/>
            <a:r>
              <a:rPr lang="en-US" dirty="0">
                <a:latin typeface="Georgia" panose="02040502050405020303" pitchFamily="18" charset="0"/>
              </a:rPr>
              <a:t>Ext. 84451</a:t>
            </a:r>
          </a:p>
        </p:txBody>
      </p:sp>
      <p:pic>
        <p:nvPicPr>
          <p:cNvPr id="2" name="Picture 1"/>
          <p:cNvPicPr>
            <a:picLocks noChangeAspect="1"/>
          </p:cNvPicPr>
          <p:nvPr/>
        </p:nvPicPr>
        <p:blipFill>
          <a:blip r:embed="rId3"/>
          <a:stretch>
            <a:fillRect/>
          </a:stretch>
        </p:blipFill>
        <p:spPr>
          <a:xfrm>
            <a:off x="2676699" y="964276"/>
            <a:ext cx="3220476" cy="3532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40655707"/>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072343"/>
            <a:ext cx="10218201" cy="4048298"/>
          </a:xfrm>
        </p:spPr>
        <p:txBody>
          <a:bodyPr>
            <a:normAutofit/>
          </a:bodyPr>
          <a:lstStyle/>
          <a:p>
            <a:pPr algn="just"/>
            <a:r>
              <a:rPr lang="en-US" sz="1400" dirty="0"/>
              <a:t>Impersonation is when a person plays the role of someone you are likely to trust or obey convincingly enough to fool you into allowing access </a:t>
            </a:r>
            <a:r>
              <a:rPr lang="en-US" sz="1400"/>
              <a:t>to your </a:t>
            </a:r>
            <a:r>
              <a:rPr lang="en-US" sz="1400" dirty="0"/>
              <a:t>office, to information, or to your information systems.  This type of social engineering plays on our natural tendencies to believe that people are who they say they are, and to follow instructions when asked by an authority figure.  It involves the conscious manipulation of a victim to obtain information without the individual realizing that a security breach is occurring.</a:t>
            </a:r>
          </a:p>
          <a:p>
            <a:r>
              <a:rPr lang="en-US" sz="1400" dirty="0"/>
              <a:t>By following some common sense rules and using your best judgement, you can defend against these attacks and better protect UK KD, yourself, and your customer’s information.</a:t>
            </a:r>
          </a:p>
          <a:p>
            <a:pPr marL="285750" indent="-285750">
              <a:buFont typeface="Arial" panose="020B0604020202020204" pitchFamily="34" charset="0"/>
              <a:buChar char="•"/>
            </a:pPr>
            <a:r>
              <a:rPr lang="en-US" sz="1400" dirty="0"/>
              <a:t>When in doubt about the validity of an individual or a request, contact your manager or the manager of the requester, for authority to comply with the request.</a:t>
            </a:r>
          </a:p>
          <a:p>
            <a:pPr marL="285750" indent="-285750">
              <a:buFont typeface="Arial" panose="020B0604020202020204" pitchFamily="34" charset="0"/>
              <a:buChar char="•"/>
            </a:pPr>
            <a:r>
              <a:rPr lang="en-US" sz="1400" dirty="0"/>
              <a:t>Ensure the physical security of your premises and don’t enable tailgating.</a:t>
            </a:r>
          </a:p>
          <a:p>
            <a:pPr marL="285750" indent="-285750">
              <a:buFont typeface="Arial" panose="020B0604020202020204" pitchFamily="34" charset="0"/>
              <a:buChar char="•"/>
            </a:pPr>
            <a:r>
              <a:rPr lang="en-US" sz="1400" dirty="0"/>
              <a:t>If you are unsure about a person’s authorization or access permission, report the situation to the appropriate staff.</a:t>
            </a:r>
          </a:p>
          <a:p>
            <a:pPr marL="285750" indent="-285750">
              <a:buFont typeface="Arial" panose="020B0604020202020204" pitchFamily="34" charset="0"/>
              <a:buChar char="•"/>
            </a:pPr>
            <a:r>
              <a:rPr lang="en-US" sz="1400" dirty="0"/>
              <a:t>Make sure you know who is in range of hearing your conversation or seeing your work.</a:t>
            </a:r>
          </a:p>
          <a:p>
            <a:pPr marL="285750" indent="-285750">
              <a:buFont typeface="Arial" panose="020B0604020202020204" pitchFamily="34" charset="0"/>
              <a:buChar char="•"/>
            </a:pPr>
            <a:r>
              <a:rPr lang="en-US" sz="1400" dirty="0"/>
              <a:t>Adopt a healthy dose of skepticism for anything out of the ordinary, especially strangers who endear themselves to you.</a:t>
            </a:r>
          </a:p>
          <a:p>
            <a:pPr marL="285750" indent="-285750">
              <a:buFont typeface="Arial" panose="020B0604020202020204" pitchFamily="34" charset="0"/>
              <a:buChar char="•"/>
            </a:pPr>
            <a:r>
              <a:rPr lang="en-US" sz="1400" dirty="0"/>
              <a:t>Never give out passwords.  Technical support personnel do not ever need your password or other information related to accessing your system.</a:t>
            </a:r>
          </a:p>
        </p:txBody>
      </p:sp>
      <p:sp>
        <p:nvSpPr>
          <p:cNvPr id="3" name="Title 2"/>
          <p:cNvSpPr>
            <a:spLocks noGrp="1"/>
          </p:cNvSpPr>
          <p:nvPr>
            <p:ph type="title"/>
          </p:nvPr>
        </p:nvSpPr>
        <p:spPr/>
        <p:txBody>
          <a:bodyPr/>
          <a:lstStyle/>
          <a:p>
            <a:r>
              <a:rPr lang="en-US" dirty="0"/>
              <a:t>Social Engineering:  Impersonation</a:t>
            </a:r>
          </a:p>
        </p:txBody>
      </p:sp>
      <p:sp>
        <p:nvSpPr>
          <p:cNvPr id="4" name="Slide Number Placeholder 3"/>
          <p:cNvSpPr>
            <a:spLocks noGrp="1"/>
          </p:cNvSpPr>
          <p:nvPr>
            <p:ph type="sldNum" sz="quarter" idx="4"/>
          </p:nvPr>
        </p:nvSpPr>
        <p:spPr/>
        <p:txBody>
          <a:bodyPr/>
          <a:lstStyle/>
          <a:p>
            <a:fld id="{8A16B8CB-D56F-2744-807F-154426EF1DF6}" type="slidenum">
              <a:rPr lang="en-US" smtClean="0"/>
              <a:pPr/>
              <a:t>40</a:t>
            </a:fld>
            <a:endParaRPr 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34549" y="4813545"/>
            <a:ext cx="2041604" cy="98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444675"/>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marL="342900" indent="-342900">
              <a:lnSpc>
                <a:spcPct val="100000"/>
              </a:lnSpc>
              <a:buFont typeface="Arial" panose="020B0604020202020204" pitchFamily="34" charset="0"/>
              <a:buChar char="•"/>
            </a:pPr>
            <a:r>
              <a:rPr lang="en-US" altLang="en-US" dirty="0"/>
              <a:t>Do not send confidential information in an email, in either the message or in an attachment, unless the communication line is secure and encrypted. </a:t>
            </a:r>
          </a:p>
          <a:p>
            <a:pPr marL="342900" indent="-342900">
              <a:lnSpc>
                <a:spcPct val="100000"/>
              </a:lnSpc>
              <a:buFont typeface="Arial" panose="020B0604020202020204" pitchFamily="34" charset="0"/>
              <a:buChar char="•"/>
            </a:pPr>
            <a:r>
              <a:rPr lang="en-US" altLang="en-US" dirty="0"/>
              <a:t>If you do not know the sender of an email do not open the email, if you inadvertently open the email do not open attachments or select any hyperlinks.</a:t>
            </a:r>
          </a:p>
          <a:p>
            <a:endParaRPr lang="en-US" dirty="0"/>
          </a:p>
        </p:txBody>
      </p:sp>
      <p:sp>
        <p:nvSpPr>
          <p:cNvPr id="4" name="Title 3"/>
          <p:cNvSpPr>
            <a:spLocks noGrp="1"/>
          </p:cNvSpPr>
          <p:nvPr>
            <p:ph type="title"/>
          </p:nvPr>
        </p:nvSpPr>
        <p:spPr/>
        <p:txBody>
          <a:bodyPr/>
          <a:lstStyle/>
          <a:p>
            <a:r>
              <a:rPr lang="en-US" dirty="0"/>
              <a:t>Email Security &amp; Protection</a:t>
            </a:r>
          </a:p>
        </p:txBody>
      </p:sp>
      <p:sp>
        <p:nvSpPr>
          <p:cNvPr id="5" name="Slide Number Placeholder 4"/>
          <p:cNvSpPr>
            <a:spLocks noGrp="1"/>
          </p:cNvSpPr>
          <p:nvPr>
            <p:ph type="sldNum" sz="quarter" idx="4"/>
          </p:nvPr>
        </p:nvSpPr>
        <p:spPr/>
        <p:txBody>
          <a:bodyPr/>
          <a:lstStyle/>
          <a:p>
            <a:fld id="{8A16B8CB-D56F-2744-807F-154426EF1DF6}" type="slidenum">
              <a:rPr lang="en-US" smtClean="0"/>
              <a:pPr/>
              <a:t>41</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7127" y="1964267"/>
            <a:ext cx="4114457" cy="2742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9051836"/>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5113867"/>
            <a:ext cx="10218201" cy="686432"/>
          </a:xfrm>
        </p:spPr>
        <p:txBody>
          <a:bodyPr>
            <a:normAutofit/>
          </a:bodyPr>
          <a:lstStyle/>
          <a:p>
            <a:pPr algn="ctr">
              <a:lnSpc>
                <a:spcPct val="100000"/>
              </a:lnSpc>
            </a:pPr>
            <a:r>
              <a:rPr lang="en-US" sz="1800" b="1" dirty="0">
                <a:solidFill>
                  <a:srgbClr val="C00000"/>
                </a:solidFill>
              </a:rPr>
              <a:t>Do not send confidential information in an external email, in either the message or in an attachment, unless the communication line is secure and encrypted.</a:t>
            </a:r>
          </a:p>
          <a:p>
            <a:endParaRPr lang="en-US" sz="2000" dirty="0"/>
          </a:p>
        </p:txBody>
      </p:sp>
      <p:sp>
        <p:nvSpPr>
          <p:cNvPr id="3" name="Title 2"/>
          <p:cNvSpPr>
            <a:spLocks noGrp="1"/>
          </p:cNvSpPr>
          <p:nvPr>
            <p:ph type="title"/>
          </p:nvPr>
        </p:nvSpPr>
        <p:spPr/>
        <p:txBody>
          <a:bodyPr/>
          <a:lstStyle/>
          <a:p>
            <a:r>
              <a:rPr lang="en-US" dirty="0"/>
              <a:t>Secure Encrypted E-mail</a:t>
            </a:r>
          </a:p>
        </p:txBody>
      </p:sp>
      <p:sp>
        <p:nvSpPr>
          <p:cNvPr id="4" name="Slide Number Placeholder 3"/>
          <p:cNvSpPr>
            <a:spLocks noGrp="1"/>
          </p:cNvSpPr>
          <p:nvPr>
            <p:ph type="sldNum" sz="quarter" idx="4"/>
          </p:nvPr>
        </p:nvSpPr>
        <p:spPr/>
        <p:txBody>
          <a:bodyPr/>
          <a:lstStyle/>
          <a:p>
            <a:fld id="{8A16B8CB-D56F-2744-807F-154426EF1DF6}" type="slidenum">
              <a:rPr lang="en-US" smtClean="0"/>
              <a:pPr/>
              <a:t>42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06665" y="1095659"/>
            <a:ext cx="6320774" cy="3950474"/>
          </a:xfrm>
          <a:prstGeom prst="rect">
            <a:avLst/>
          </a:prstGeom>
          <a:ln w="3175">
            <a:solidFill>
              <a:schemeClr val="tx1"/>
            </a:solidFill>
          </a:ln>
        </p:spPr>
      </p:pic>
    </p:spTree>
    <p:extLst>
      <p:ext uri="{BB962C8B-B14F-4D97-AF65-F5344CB8AC3E}">
        <p14:creationId xmlns:p14="http://schemas.microsoft.com/office/powerpoint/2010/main" val="236787396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00000"/>
              </a:lnSpc>
            </a:pPr>
            <a:r>
              <a:rPr lang="en-US" sz="1600" dirty="0"/>
              <a:t>KD has installed the Phish Alert Button (PAB) in your mail client. Learn how this tool works and how you can use it to help keep King’s Daughters safe from malicious phishing emails.</a:t>
            </a:r>
          </a:p>
          <a:p>
            <a:pPr marL="285750" indent="-285750">
              <a:lnSpc>
                <a:spcPct val="100000"/>
              </a:lnSpc>
              <a:buFont typeface="Arial" panose="020B0604020202020204" pitchFamily="34" charset="0"/>
              <a:buChar char="•"/>
            </a:pPr>
            <a:r>
              <a:rPr lang="en-US" sz="1600" dirty="0"/>
              <a:t>When do I use it?</a:t>
            </a:r>
          </a:p>
          <a:p>
            <a:pPr lvl="1">
              <a:lnSpc>
                <a:spcPct val="100000"/>
              </a:lnSpc>
              <a:buFont typeface="Wingdings" panose="05000000000000000000" pitchFamily="2" charset="2"/>
              <a:buChar char="Ø"/>
            </a:pPr>
            <a:r>
              <a:rPr lang="en-US" sz="1600" dirty="0">
                <a:latin typeface="Georgia" panose="02040502050405020303" pitchFamily="18" charset="0"/>
              </a:rPr>
              <a:t>Click the PAB if you believe you have received a phishing email or any potentially dangerous email. Any emails you report using the PAB will be automatically deleted from your inbox. The emails you report will be forwarded to IST Security for analysis.</a:t>
            </a:r>
          </a:p>
          <a:p>
            <a:pPr lvl="1">
              <a:lnSpc>
                <a:spcPct val="100000"/>
              </a:lnSpc>
              <a:buFont typeface="Wingdings" panose="05000000000000000000" pitchFamily="2" charset="2"/>
              <a:buChar char="Ø"/>
            </a:pPr>
            <a:r>
              <a:rPr lang="en-US" sz="1600" dirty="0">
                <a:latin typeface="Georgia" panose="02040502050405020303" pitchFamily="18" charset="0"/>
              </a:rPr>
              <a:t>The PAB should only be used to report emails you believe to have malicious intent. </a:t>
            </a:r>
          </a:p>
          <a:p>
            <a:pPr lvl="1">
              <a:lnSpc>
                <a:spcPct val="100000"/>
              </a:lnSpc>
              <a:buFont typeface="Wingdings" panose="05000000000000000000" pitchFamily="2" charset="2"/>
              <a:buChar char="Ø"/>
            </a:pPr>
            <a:r>
              <a:rPr lang="en-US" sz="1600" dirty="0">
                <a:latin typeface="Georgia" panose="02040502050405020303" pitchFamily="18" charset="0"/>
              </a:rPr>
              <a:t>If you are receiving </a:t>
            </a:r>
            <a:r>
              <a:rPr lang="en-US" sz="1600" i="1" dirty="0">
                <a:latin typeface="Georgia" panose="02040502050405020303" pitchFamily="18" charset="0"/>
              </a:rPr>
              <a:t>spam or marketing emails</a:t>
            </a:r>
            <a:r>
              <a:rPr lang="en-US" sz="1600" dirty="0">
                <a:latin typeface="Georgia" panose="02040502050405020303" pitchFamily="18" charset="0"/>
              </a:rPr>
              <a:t>, you </a:t>
            </a:r>
            <a:r>
              <a:rPr lang="en-US" sz="1600" u="sng" dirty="0">
                <a:latin typeface="Georgia" panose="02040502050405020303" pitchFamily="18" charset="0"/>
              </a:rPr>
              <a:t>should not</a:t>
            </a:r>
            <a:r>
              <a:rPr lang="en-US" sz="1600" dirty="0">
                <a:latin typeface="Georgia" panose="02040502050405020303" pitchFamily="18" charset="0"/>
              </a:rPr>
              <a:t> use the PAB to report these. You can delete these types of emails.</a:t>
            </a:r>
          </a:p>
          <a:p>
            <a:pPr marL="285750" indent="-285750">
              <a:lnSpc>
                <a:spcPct val="100000"/>
              </a:lnSpc>
              <a:buFont typeface="Arial" panose="020B0604020202020204" pitchFamily="34" charset="0"/>
              <a:buChar char="•"/>
            </a:pPr>
            <a:r>
              <a:rPr lang="en-US" sz="1600" dirty="0">
                <a:ea typeface="Times New Roman" panose="02020603050405020304" pitchFamily="18" charset="0"/>
              </a:rPr>
              <a:t>Why should I use it?</a:t>
            </a:r>
          </a:p>
          <a:p>
            <a:pPr lvl="1">
              <a:lnSpc>
                <a:spcPct val="100000"/>
              </a:lnSpc>
              <a:buFont typeface="Wingdings" panose="05000000000000000000" pitchFamily="2" charset="2"/>
              <a:buChar char="Ø"/>
            </a:pPr>
            <a:r>
              <a:rPr lang="en-US" sz="1600" dirty="0">
                <a:latin typeface="Georgia" panose="02040502050405020303" pitchFamily="18" charset="0"/>
                <a:ea typeface="Calibri" panose="020F0502020204030204" pitchFamily="34" charset="0"/>
              </a:rPr>
              <a:t>Reporting emails will help KD stay safer. Because the potential phishing emails you report are sent for analysis to IST Security, King’s Daughters will now be aware of which phishing attacks are able to reach their employee inboxes. Once we are aware of possible vulnerabilities, we can better defend against them. You are an important part of the process of keeping KD safe from cybercriminals. </a:t>
            </a:r>
          </a:p>
          <a:p>
            <a:pPr>
              <a:lnSpc>
                <a:spcPct val="100000"/>
              </a:lnSpc>
            </a:pPr>
            <a:endParaRPr lang="en-US" sz="1600" dirty="0"/>
          </a:p>
        </p:txBody>
      </p:sp>
      <p:sp>
        <p:nvSpPr>
          <p:cNvPr id="3" name="Title 2"/>
          <p:cNvSpPr>
            <a:spLocks noGrp="1"/>
          </p:cNvSpPr>
          <p:nvPr>
            <p:ph type="title"/>
          </p:nvPr>
        </p:nvSpPr>
        <p:spPr/>
        <p:txBody>
          <a:bodyPr/>
          <a:lstStyle/>
          <a:p>
            <a:r>
              <a:rPr lang="en-US" dirty="0"/>
              <a:t>Phish Alert Button</a:t>
            </a:r>
          </a:p>
        </p:txBody>
      </p:sp>
      <p:sp>
        <p:nvSpPr>
          <p:cNvPr id="4" name="Slide Number Placeholder 3"/>
          <p:cNvSpPr>
            <a:spLocks noGrp="1"/>
          </p:cNvSpPr>
          <p:nvPr>
            <p:ph type="sldNum" sz="quarter" idx="4"/>
          </p:nvPr>
        </p:nvSpPr>
        <p:spPr/>
        <p:txBody>
          <a:bodyPr/>
          <a:lstStyle/>
          <a:p>
            <a:fld id="{8A16B8CB-D56F-2744-807F-154426EF1DF6}" type="slidenum">
              <a:rPr lang="en-US" smtClean="0"/>
              <a:pPr/>
              <a:t>43</a:t>
            </a:fld>
            <a:endParaRPr lang="en-US" dirty="0"/>
          </a:p>
        </p:txBody>
      </p:sp>
    </p:spTree>
    <p:extLst>
      <p:ext uri="{BB962C8B-B14F-4D97-AF65-F5344CB8AC3E}">
        <p14:creationId xmlns:p14="http://schemas.microsoft.com/office/powerpoint/2010/main" val="463004903"/>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03360" y="1109134"/>
            <a:ext cx="10447814" cy="1083987"/>
          </a:xfrm>
        </p:spPr>
        <p:txBody>
          <a:bodyPr>
            <a:normAutofit lnSpcReduction="10000"/>
          </a:bodyPr>
          <a:lstStyle/>
          <a:p>
            <a:pPr>
              <a:lnSpc>
                <a:spcPct val="100000"/>
              </a:lnSpc>
            </a:pPr>
            <a:r>
              <a:rPr lang="en-US" sz="2000" dirty="0">
                <a:solidFill>
                  <a:srgbClr val="0033A0"/>
                </a:solidFill>
              </a:rPr>
              <a:t>How do I use it?</a:t>
            </a:r>
          </a:p>
          <a:p>
            <a:pPr lvl="1">
              <a:lnSpc>
                <a:spcPct val="100000"/>
              </a:lnSpc>
              <a:spcAft>
                <a:spcPts val="750"/>
              </a:spcAft>
            </a:pPr>
            <a:r>
              <a:rPr lang="en-US" dirty="0">
                <a:solidFill>
                  <a:srgbClr val="0033A0"/>
                </a:solidFill>
                <a:latin typeface="Georgia" panose="02040502050405020303" pitchFamily="18" charset="0"/>
                <a:ea typeface="Calibri" panose="020F0502020204030204" pitchFamily="34" charset="0"/>
              </a:rPr>
              <a:t>Once the PAB add-in is installed the PAB add-in will appear at the top of your Outlook client.</a:t>
            </a:r>
          </a:p>
          <a:p>
            <a:endParaRPr lang="en-US" dirty="0"/>
          </a:p>
        </p:txBody>
      </p:sp>
      <p:sp>
        <p:nvSpPr>
          <p:cNvPr id="3" name="Content Placeholder 2"/>
          <p:cNvSpPr>
            <a:spLocks noGrp="1"/>
          </p:cNvSpPr>
          <p:nvPr>
            <p:ph sz="half" idx="2"/>
          </p:nvPr>
        </p:nvSpPr>
        <p:spPr>
          <a:xfrm>
            <a:off x="8226611" y="2193121"/>
            <a:ext cx="3245722" cy="3073400"/>
          </a:xfrm>
        </p:spPr>
        <p:txBody>
          <a:bodyPr>
            <a:normAutofit fontScale="92500" lnSpcReduction="10000"/>
          </a:bodyPr>
          <a:lstStyle/>
          <a:p>
            <a:pPr>
              <a:lnSpc>
                <a:spcPct val="110000"/>
              </a:lnSpc>
              <a:spcAft>
                <a:spcPts val="750"/>
              </a:spcAft>
            </a:pPr>
            <a:r>
              <a:rPr lang="en-US" sz="1400" dirty="0">
                <a:solidFill>
                  <a:srgbClr val="0033A0"/>
                </a:solidFill>
                <a:ea typeface="Calibri" panose="020F0502020204030204" pitchFamily="34" charset="0"/>
              </a:rPr>
              <a:t>In this view, to report an email as a phishing email:</a:t>
            </a:r>
          </a:p>
          <a:p>
            <a:pPr marL="342900" marR="0" lvl="0" indent="-342900">
              <a:lnSpc>
                <a:spcPct val="110000"/>
              </a:lnSpc>
              <a:spcBef>
                <a:spcPts val="0"/>
              </a:spcBef>
              <a:spcAft>
                <a:spcPts val="0"/>
              </a:spcAft>
              <a:buFont typeface="+mj-lt"/>
              <a:buAutoNum type="arabicPeriod"/>
              <a:tabLst>
                <a:tab pos="457200" algn="l"/>
              </a:tabLst>
            </a:pPr>
            <a:r>
              <a:rPr lang="en-US" sz="1400" dirty="0">
                <a:solidFill>
                  <a:srgbClr val="0033A0"/>
                </a:solidFill>
                <a:ea typeface="Calibri" panose="020F0502020204030204" pitchFamily="34" charset="0"/>
              </a:rPr>
              <a:t>Click the Phish Alert button while the email is open.</a:t>
            </a:r>
          </a:p>
          <a:p>
            <a:pPr marL="342900" marR="0" lvl="0" indent="-342900">
              <a:lnSpc>
                <a:spcPct val="110000"/>
              </a:lnSpc>
              <a:spcBef>
                <a:spcPts val="0"/>
              </a:spcBef>
              <a:spcAft>
                <a:spcPts val="0"/>
              </a:spcAft>
              <a:buFont typeface="+mj-lt"/>
              <a:buAutoNum type="arabicPeriod"/>
              <a:tabLst>
                <a:tab pos="457200" algn="l"/>
              </a:tabLst>
            </a:pPr>
            <a:r>
              <a:rPr lang="en-US" sz="1400" dirty="0">
                <a:solidFill>
                  <a:srgbClr val="0033A0"/>
                </a:solidFill>
                <a:ea typeface="Calibri" panose="020F0502020204030204" pitchFamily="34" charset="0"/>
              </a:rPr>
              <a:t>A prompt will ask you if you want to report the email as a phishing email. Click Yes to report the email, or click No to not report the email.</a:t>
            </a:r>
          </a:p>
          <a:p>
            <a:pPr marL="342900" marR="0" lvl="0" indent="-342900">
              <a:lnSpc>
                <a:spcPct val="110000"/>
              </a:lnSpc>
              <a:spcBef>
                <a:spcPts val="0"/>
              </a:spcBef>
              <a:spcAft>
                <a:spcPts val="0"/>
              </a:spcAft>
              <a:buFont typeface="+mj-lt"/>
              <a:buAutoNum type="arabicPeriod"/>
              <a:tabLst>
                <a:tab pos="457200" algn="l"/>
              </a:tabLst>
            </a:pPr>
            <a:endParaRPr lang="en-US" sz="1400" dirty="0">
              <a:solidFill>
                <a:srgbClr val="0033A0"/>
              </a:solidFill>
              <a:ea typeface="Calibri" panose="020F0502020204030204" pitchFamily="34" charset="0"/>
            </a:endParaRPr>
          </a:p>
          <a:p>
            <a:pPr>
              <a:lnSpc>
                <a:spcPct val="110000"/>
              </a:lnSpc>
              <a:spcAft>
                <a:spcPts val="750"/>
              </a:spcAft>
            </a:pPr>
            <a:r>
              <a:rPr lang="en-US" sz="1400" dirty="0">
                <a:solidFill>
                  <a:srgbClr val="0033A0"/>
                </a:solidFill>
                <a:ea typeface="Calibri" panose="020F0502020204030204" pitchFamily="34" charset="0"/>
              </a:rPr>
              <a:t>How To Report a Phishing Email if You DO NOT HAVE the button:</a:t>
            </a:r>
            <a:br>
              <a:rPr lang="en-US" sz="1400" dirty="0">
                <a:solidFill>
                  <a:srgbClr val="0033A0"/>
                </a:solidFill>
                <a:ea typeface="Calibri" panose="020F0502020204030204" pitchFamily="34" charset="0"/>
              </a:rPr>
            </a:br>
            <a:r>
              <a:rPr lang="en-US" sz="1400" dirty="0">
                <a:solidFill>
                  <a:srgbClr val="0033A0"/>
                </a:solidFill>
                <a:ea typeface="Calibri" panose="020F0502020204030204" pitchFamily="34" charset="0"/>
              </a:rPr>
              <a:t>Please forward the email to:  </a:t>
            </a:r>
            <a:r>
              <a:rPr lang="en-US" sz="1400" u="sng" dirty="0">
                <a:solidFill>
                  <a:srgbClr val="0033A0"/>
                </a:solidFill>
                <a:ea typeface="Calibri" panose="020F0502020204030204" pitchFamily="34" charset="0"/>
                <a:hlinkClick r:id="rId2"/>
              </a:rPr>
              <a:t>phishalert@kdmc.kdhs.us</a:t>
            </a:r>
            <a:endParaRPr lang="en-US" sz="1400" dirty="0">
              <a:solidFill>
                <a:srgbClr val="0033A0"/>
              </a:solidFill>
              <a:ea typeface="Calibri" panose="020F0502020204030204" pitchFamily="34" charset="0"/>
            </a:endParaRPr>
          </a:p>
          <a:p>
            <a:endParaRPr lang="en-US" dirty="0"/>
          </a:p>
        </p:txBody>
      </p:sp>
      <p:sp>
        <p:nvSpPr>
          <p:cNvPr id="4" name="Title 3"/>
          <p:cNvSpPr>
            <a:spLocks noGrp="1"/>
          </p:cNvSpPr>
          <p:nvPr>
            <p:ph type="title"/>
          </p:nvPr>
        </p:nvSpPr>
        <p:spPr/>
        <p:txBody>
          <a:bodyPr/>
          <a:lstStyle/>
          <a:p>
            <a:r>
              <a:rPr lang="en-US" dirty="0"/>
              <a:t>Phish Alert Button</a:t>
            </a:r>
          </a:p>
        </p:txBody>
      </p:sp>
      <p:sp>
        <p:nvSpPr>
          <p:cNvPr id="5" name="Slide Number Placeholder 4"/>
          <p:cNvSpPr>
            <a:spLocks noGrp="1"/>
          </p:cNvSpPr>
          <p:nvPr>
            <p:ph type="sldNum" sz="quarter" idx="4"/>
          </p:nvPr>
        </p:nvSpPr>
        <p:spPr/>
        <p:txBody>
          <a:bodyPr/>
          <a:lstStyle/>
          <a:p>
            <a:fld id="{8A16B8CB-D56F-2744-807F-154426EF1DF6}" type="slidenum">
              <a:rPr lang="en-US" smtClean="0"/>
              <a:pPr/>
              <a:t>44</a:t>
            </a:fld>
            <a:endParaRPr lang="en-US" dirty="0"/>
          </a:p>
        </p:txBody>
      </p:sp>
      <p:pic>
        <p:nvPicPr>
          <p:cNvPr id="6" name="Picture 2" descr="cid:image001.png@01D50FB0.64D04850"/>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81160" y="2058822"/>
            <a:ext cx="6395888" cy="306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315188"/>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100000"/>
              </a:lnSpc>
              <a:buFont typeface="Arial" panose="020B0604020202020204" pitchFamily="34" charset="0"/>
              <a:buChar char="•"/>
            </a:pPr>
            <a:r>
              <a:rPr lang="en-US" sz="2200" dirty="0"/>
              <a:t>If you see something strange, in the physical, cyber, or human domain, report it immediately! </a:t>
            </a:r>
          </a:p>
          <a:p>
            <a:pPr marL="342900" indent="-342900">
              <a:lnSpc>
                <a:spcPct val="100000"/>
              </a:lnSpc>
              <a:buFont typeface="Arial" panose="020B0604020202020204" pitchFamily="34" charset="0"/>
              <a:buChar char="•"/>
            </a:pPr>
            <a:r>
              <a:rPr lang="en-US" sz="2200" dirty="0"/>
              <a:t>Know how to recognize social engineering attacks via email, SMS, on the phone, and social media.</a:t>
            </a:r>
          </a:p>
          <a:p>
            <a:pPr marL="342900" indent="-342900">
              <a:lnSpc>
                <a:spcPct val="100000"/>
              </a:lnSpc>
              <a:buFont typeface="Arial" panose="020B0604020202020204" pitchFamily="34" charset="0"/>
              <a:buChar char="•"/>
            </a:pPr>
            <a:r>
              <a:rPr lang="en-US" sz="2200" dirty="0"/>
              <a:t>Mind your devices. Our lives are more mobile than ever thanks to smartphones and tablets. Where we go, our information goes.</a:t>
            </a:r>
          </a:p>
          <a:p>
            <a:pPr marL="342900" indent="-342900">
              <a:lnSpc>
                <a:spcPct val="100000"/>
              </a:lnSpc>
              <a:buFont typeface="Arial" panose="020B0604020202020204" pitchFamily="34" charset="0"/>
              <a:buChar char="•"/>
            </a:pPr>
            <a:r>
              <a:rPr lang="en-US" sz="2200" dirty="0"/>
              <a:t>Always keep your technology with you when you are not in the office. We live a mobile life and security is absolutely essential!</a:t>
            </a:r>
          </a:p>
          <a:p>
            <a:pPr marL="342900" indent="-342900">
              <a:lnSpc>
                <a:spcPct val="100000"/>
              </a:lnSpc>
              <a:buFont typeface="Arial" panose="020B0604020202020204" pitchFamily="34" charset="0"/>
              <a:buChar char="•"/>
            </a:pPr>
            <a:r>
              <a:rPr lang="en-US" sz="2200" dirty="0"/>
              <a:t>Use common sense while on the internet, using email and social networks.</a:t>
            </a:r>
          </a:p>
          <a:p>
            <a:pPr>
              <a:lnSpc>
                <a:spcPct val="100000"/>
              </a:lnSpc>
            </a:pPr>
            <a:endParaRPr lang="en-US" dirty="0"/>
          </a:p>
        </p:txBody>
      </p:sp>
      <p:sp>
        <p:nvSpPr>
          <p:cNvPr id="3" name="Title 2"/>
          <p:cNvSpPr>
            <a:spLocks noGrp="1"/>
          </p:cNvSpPr>
          <p:nvPr>
            <p:ph type="title"/>
          </p:nvPr>
        </p:nvSpPr>
        <p:spPr/>
        <p:txBody>
          <a:bodyPr/>
          <a:lstStyle/>
          <a:p>
            <a:r>
              <a:rPr lang="en-US" dirty="0"/>
              <a:t>Things YOU can do to avoid data breaches</a:t>
            </a:r>
          </a:p>
        </p:txBody>
      </p:sp>
      <p:sp>
        <p:nvSpPr>
          <p:cNvPr id="4" name="Slide Number Placeholder 3"/>
          <p:cNvSpPr>
            <a:spLocks noGrp="1"/>
          </p:cNvSpPr>
          <p:nvPr>
            <p:ph type="sldNum" sz="quarter" idx="4"/>
          </p:nvPr>
        </p:nvSpPr>
        <p:spPr/>
        <p:txBody>
          <a:bodyPr/>
          <a:lstStyle/>
          <a:p>
            <a:fld id="{8A16B8CB-D56F-2744-807F-154426EF1DF6}" type="slidenum">
              <a:rPr lang="en-US" smtClean="0"/>
              <a:pPr/>
              <a:t>45</a:t>
            </a:fld>
            <a:endParaRPr lang="en-US" dirty="0"/>
          </a:p>
        </p:txBody>
      </p:sp>
    </p:spTree>
    <p:extLst>
      <p:ext uri="{BB962C8B-B14F-4D97-AF65-F5344CB8AC3E}">
        <p14:creationId xmlns:p14="http://schemas.microsoft.com/office/powerpoint/2010/main" val="187484003"/>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100000"/>
              </a:lnSpc>
              <a:buFont typeface="Wingdings" panose="05000000000000000000" pitchFamily="2" charset="2"/>
              <a:buChar char="Ø"/>
            </a:pPr>
            <a:r>
              <a:rPr lang="en-US" dirty="0"/>
              <a:t>David McDonald, Chief Information Security Officer - ext. 89139</a:t>
            </a:r>
          </a:p>
          <a:p>
            <a:pPr marL="342900" indent="-342900">
              <a:lnSpc>
                <a:spcPct val="100000"/>
              </a:lnSpc>
              <a:buFont typeface="Wingdings" panose="05000000000000000000" pitchFamily="2" charset="2"/>
              <a:buChar char="Ø"/>
            </a:pPr>
            <a:r>
              <a:rPr lang="en-US" dirty="0"/>
              <a:t>Jason Fox, Cybersecurity Analyst - ext. 89134</a:t>
            </a:r>
          </a:p>
          <a:p>
            <a:pPr marL="342900" indent="-342900">
              <a:lnSpc>
                <a:spcPct val="100000"/>
              </a:lnSpc>
              <a:buFont typeface="Wingdings" panose="05000000000000000000" pitchFamily="2" charset="2"/>
              <a:buChar char="Ø"/>
            </a:pPr>
            <a:r>
              <a:rPr lang="en-US" dirty="0"/>
              <a:t>Alan Clark, Cybersecurity Analyst - ext. 89137</a:t>
            </a:r>
          </a:p>
          <a:p>
            <a:pPr marL="342900" indent="-342900">
              <a:lnSpc>
                <a:spcPct val="100000"/>
              </a:lnSpc>
              <a:buFont typeface="Wingdings" panose="05000000000000000000" pitchFamily="2" charset="2"/>
              <a:buChar char="Ø"/>
            </a:pPr>
            <a:r>
              <a:rPr lang="en-US" dirty="0"/>
              <a:t>Mike McDaniel, Cybersecurity Analyst - ext. 89083</a:t>
            </a:r>
          </a:p>
          <a:p>
            <a:pPr>
              <a:lnSpc>
                <a:spcPct val="100000"/>
              </a:lnSpc>
            </a:pPr>
            <a:endParaRPr lang="en-US" dirty="0"/>
          </a:p>
        </p:txBody>
      </p:sp>
      <p:sp>
        <p:nvSpPr>
          <p:cNvPr id="3" name="Title 2"/>
          <p:cNvSpPr>
            <a:spLocks noGrp="1"/>
          </p:cNvSpPr>
          <p:nvPr>
            <p:ph type="title"/>
          </p:nvPr>
        </p:nvSpPr>
        <p:spPr/>
        <p:txBody>
          <a:bodyPr/>
          <a:lstStyle/>
          <a:p>
            <a:r>
              <a:rPr lang="en-US" dirty="0"/>
              <a:t>IST Security Team</a:t>
            </a:r>
          </a:p>
        </p:txBody>
      </p:sp>
      <p:sp>
        <p:nvSpPr>
          <p:cNvPr id="4" name="Slide Number Placeholder 3"/>
          <p:cNvSpPr>
            <a:spLocks noGrp="1"/>
          </p:cNvSpPr>
          <p:nvPr>
            <p:ph type="sldNum" sz="quarter" idx="4"/>
          </p:nvPr>
        </p:nvSpPr>
        <p:spPr/>
        <p:txBody>
          <a:bodyPr/>
          <a:lstStyle/>
          <a:p>
            <a:fld id="{8A16B8CB-D56F-2744-807F-154426EF1DF6}" type="slidenum">
              <a:rPr lang="en-US" smtClean="0"/>
              <a:pPr/>
              <a:t>46</a:t>
            </a:fld>
            <a:endParaRPr lang="en-US" dirty="0"/>
          </a:p>
        </p:txBody>
      </p:sp>
    </p:spTree>
    <p:extLst>
      <p:ext uri="{BB962C8B-B14F-4D97-AF65-F5344CB8AC3E}">
        <p14:creationId xmlns:p14="http://schemas.microsoft.com/office/powerpoint/2010/main" val="917169490"/>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of Conduct</a:t>
            </a:r>
          </a:p>
        </p:txBody>
      </p:sp>
      <p:sp>
        <p:nvSpPr>
          <p:cNvPr id="3" name="Slide Number Placeholder 2"/>
          <p:cNvSpPr>
            <a:spLocks noGrp="1"/>
          </p:cNvSpPr>
          <p:nvPr>
            <p:ph type="sldNum" sz="quarter" idx="4"/>
          </p:nvPr>
        </p:nvSpPr>
        <p:spPr/>
        <p:txBody>
          <a:bodyPr/>
          <a:lstStyle/>
          <a:p>
            <a:fld id="{8A16B8CB-D56F-2744-807F-154426EF1DF6}" type="slidenum">
              <a:rPr lang="en-US" smtClean="0"/>
              <a:pPr/>
              <a:t>47</a:t>
            </a:fld>
            <a:endParaRPr lang="en-US" dirty="0"/>
          </a:p>
        </p:txBody>
      </p:sp>
      <p:graphicFrame>
        <p:nvGraphicFramePr>
          <p:cNvPr id="4" name="Diagram 3"/>
          <p:cNvGraphicFramePr/>
          <p:nvPr>
            <p:custDataLst>
              <p:tags r:id="rId1"/>
            </p:custDataLst>
            <p:extLst>
              <p:ext uri="{D42A27DB-BD31-4B8C-83A1-F6EECF244321}">
                <p14:modId xmlns:p14="http://schemas.microsoft.com/office/powerpoint/2010/main" val="3214013728"/>
              </p:ext>
            </p:extLst>
          </p:nvPr>
        </p:nvGraphicFramePr>
        <p:xfrm>
          <a:off x="5532064" y="1079430"/>
          <a:ext cx="5965110" cy="479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302933" y="2768600"/>
            <a:ext cx="3483131" cy="1323439"/>
          </a:xfrm>
          <a:prstGeom prst="rect">
            <a:avLst/>
          </a:prstGeom>
          <a:noFill/>
        </p:spPr>
        <p:txBody>
          <a:bodyPr wrap="square" rtlCol="0">
            <a:spAutoFit/>
          </a:bodyPr>
          <a:lstStyle/>
          <a:p>
            <a:r>
              <a:rPr lang="en-US" sz="2000" b="1" dirty="0">
                <a:latin typeface="Georgia" panose="02040502050405020303" pitchFamily="18" charset="0"/>
              </a:rPr>
              <a:t>Compliance Mottos:</a:t>
            </a:r>
          </a:p>
          <a:p>
            <a:endParaRPr lang="en-US" sz="2000" dirty="0">
              <a:latin typeface="Georgia" panose="02040502050405020303" pitchFamily="18" charset="0"/>
            </a:endParaRPr>
          </a:p>
          <a:p>
            <a:r>
              <a:rPr lang="en-US" sz="2000" i="1" dirty="0">
                <a:latin typeface="Georgia" panose="02040502050405020303" pitchFamily="18" charset="0"/>
              </a:rPr>
              <a:t>“Do the Right Thing!”</a:t>
            </a:r>
          </a:p>
          <a:p>
            <a:r>
              <a:rPr lang="en-US" sz="2000" i="1" dirty="0">
                <a:latin typeface="Georgia" panose="02040502050405020303" pitchFamily="18" charset="0"/>
              </a:rPr>
              <a:t>“See it, say it, fix it!”</a:t>
            </a:r>
          </a:p>
        </p:txBody>
      </p:sp>
    </p:spTree>
    <p:extLst>
      <p:ext uri="{BB962C8B-B14F-4D97-AF65-F5344CB8AC3E}">
        <p14:creationId xmlns:p14="http://schemas.microsoft.com/office/powerpoint/2010/main" val="2838356673"/>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4086" y="1239996"/>
            <a:ext cx="10218201" cy="4475349"/>
          </a:xfrm>
        </p:spPr>
        <p:txBody>
          <a:bodyPr>
            <a:normAutofit/>
          </a:bodyPr>
          <a:lstStyle/>
          <a:p>
            <a:pPr marL="285750" indent="-285750">
              <a:lnSpc>
                <a:spcPct val="120000"/>
              </a:lnSpc>
              <a:buFont typeface="Arial" panose="020B0604020202020204" pitchFamily="34" charset="0"/>
              <a:buChar char="•"/>
            </a:pPr>
            <a:r>
              <a:rPr lang="en-US" sz="1700" dirty="0"/>
              <a:t>King’s Daughters is committed to honest and ethical behavior and to conducting our business with integrity. The practice of behaving honestly, ethically and with integrity is an individual responsibility. We make decisions about how to conduct ourselves every day as we go about our work. Each of us is accountable for the actions that we choose to take.</a:t>
            </a:r>
          </a:p>
          <a:p>
            <a:pPr marL="285750" indent="-285750">
              <a:lnSpc>
                <a:spcPct val="120000"/>
              </a:lnSpc>
              <a:buFont typeface="Arial" panose="020B0604020202020204" pitchFamily="34" charset="0"/>
              <a:buChar char="•"/>
            </a:pPr>
            <a:endParaRPr lang="en-US" sz="100" dirty="0"/>
          </a:p>
          <a:p>
            <a:pPr marL="285750" indent="-285750">
              <a:lnSpc>
                <a:spcPct val="120000"/>
              </a:lnSpc>
              <a:buFont typeface="Arial" panose="020B0604020202020204" pitchFamily="34" charset="0"/>
              <a:buChar char="•"/>
            </a:pPr>
            <a:r>
              <a:rPr lang="en-US" sz="1700" dirty="0"/>
              <a:t>The Code of Conduct is the keystone of its corporate integrity philosophy and communicates its ethical business standards. The Code of Conduct serves as a cultural compass for team members, management, vendors/contractors, volunteers and others who interact with King’s Daughters and all subsidiaries. It is an essential element of our Compliance &amp; Integrity Program. </a:t>
            </a:r>
          </a:p>
          <a:p>
            <a:pPr>
              <a:lnSpc>
                <a:spcPct val="120000"/>
              </a:lnSpc>
            </a:pPr>
            <a:endParaRPr lang="en-US" sz="100" dirty="0"/>
          </a:p>
          <a:p>
            <a:pPr marL="285750" indent="-285750">
              <a:lnSpc>
                <a:spcPct val="120000"/>
              </a:lnSpc>
              <a:buFont typeface="Arial" panose="020B0604020202020204" pitchFamily="34" charset="0"/>
              <a:buChar char="•"/>
            </a:pPr>
            <a:r>
              <a:rPr lang="en-US" sz="1700" dirty="0"/>
              <a:t>The Compliance &amp; Integrity Department oversees the King’s Daughters Compliance &amp; Integrity Program and ensures the subsidiaries maintains its commitment to conducting our business with integrity. The Compliance &amp; Integrity Program is a partnership among all of us to make the right business choices.</a:t>
            </a:r>
          </a:p>
          <a:p>
            <a:endParaRPr lang="en-US" dirty="0"/>
          </a:p>
        </p:txBody>
      </p:sp>
      <p:sp>
        <p:nvSpPr>
          <p:cNvPr id="3" name="Title 2"/>
          <p:cNvSpPr>
            <a:spLocks noGrp="1"/>
          </p:cNvSpPr>
          <p:nvPr>
            <p:ph type="title"/>
          </p:nvPr>
        </p:nvSpPr>
        <p:spPr/>
        <p:txBody>
          <a:bodyPr/>
          <a:lstStyle/>
          <a:p>
            <a:r>
              <a:rPr lang="en-US" dirty="0"/>
              <a:t>Code of Conduct</a:t>
            </a:r>
          </a:p>
        </p:txBody>
      </p:sp>
      <p:sp>
        <p:nvSpPr>
          <p:cNvPr id="4" name="Slide Number Placeholder 3"/>
          <p:cNvSpPr>
            <a:spLocks noGrp="1"/>
          </p:cNvSpPr>
          <p:nvPr>
            <p:ph type="sldNum" sz="quarter" idx="4"/>
          </p:nvPr>
        </p:nvSpPr>
        <p:spPr/>
        <p:txBody>
          <a:bodyPr/>
          <a:lstStyle/>
          <a:p>
            <a:fld id="{8A16B8CB-D56F-2744-807F-154426EF1DF6}" type="slidenum">
              <a:rPr lang="en-US" smtClean="0"/>
              <a:pPr/>
              <a:t>48</a:t>
            </a:fld>
            <a:endParaRPr lang="en-US" dirty="0"/>
          </a:p>
        </p:txBody>
      </p:sp>
    </p:spTree>
    <p:extLst>
      <p:ext uri="{BB962C8B-B14F-4D97-AF65-F5344CB8AC3E}">
        <p14:creationId xmlns:p14="http://schemas.microsoft.com/office/powerpoint/2010/main" val="257673444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201000" y="1524651"/>
            <a:ext cx="5104263" cy="3889105"/>
          </a:xfrm>
        </p:spPr>
        <p:txBody>
          <a:bodyPr/>
          <a:lstStyle/>
          <a:p>
            <a:pPr>
              <a:lnSpc>
                <a:spcPct val="100000"/>
              </a:lnSpc>
            </a:pPr>
            <a:r>
              <a:rPr lang="en-US" sz="2000" u="sng" dirty="0"/>
              <a:t>Examples of Potential Conflicts</a:t>
            </a:r>
            <a:r>
              <a:rPr lang="en-US" sz="2000" dirty="0"/>
              <a:t>:</a:t>
            </a:r>
          </a:p>
          <a:p>
            <a:pPr marL="342900" indent="-342900">
              <a:lnSpc>
                <a:spcPct val="100000"/>
              </a:lnSpc>
              <a:buFont typeface="Arial" panose="020B0604020202020204" pitchFamily="34" charset="0"/>
              <a:buChar char="•"/>
            </a:pPr>
            <a:r>
              <a:rPr lang="en-US" sz="2000" dirty="0"/>
              <a:t>Provide consulting services to competitor</a:t>
            </a:r>
          </a:p>
          <a:p>
            <a:pPr marL="342900" indent="-342900">
              <a:lnSpc>
                <a:spcPct val="100000"/>
              </a:lnSpc>
              <a:buFont typeface="Arial" panose="020B0604020202020204" pitchFamily="34" charset="0"/>
              <a:buChar char="•"/>
            </a:pPr>
            <a:r>
              <a:rPr lang="en-US" sz="2000" dirty="0"/>
              <a:t>Responsible for purchasing medical devices and you own a medical device company</a:t>
            </a:r>
          </a:p>
          <a:p>
            <a:pPr marL="342900" indent="-342900">
              <a:lnSpc>
                <a:spcPct val="100000"/>
              </a:lnSpc>
              <a:buFont typeface="Arial" panose="020B0604020202020204" pitchFamily="34" charset="0"/>
              <a:buChar char="•"/>
            </a:pPr>
            <a:r>
              <a:rPr lang="en-US" sz="2000" dirty="0"/>
              <a:t>Directly supervising a close family member or in a position to make decisions to benefit the family member</a:t>
            </a:r>
          </a:p>
          <a:p>
            <a:endParaRPr lang="en-US" dirty="0"/>
          </a:p>
        </p:txBody>
      </p:sp>
      <p:sp>
        <p:nvSpPr>
          <p:cNvPr id="3" name="Content Placeholder 2"/>
          <p:cNvSpPr>
            <a:spLocks noGrp="1"/>
          </p:cNvSpPr>
          <p:nvPr>
            <p:ph sz="half" idx="2"/>
          </p:nvPr>
        </p:nvSpPr>
        <p:spPr>
          <a:xfrm>
            <a:off x="6434917" y="1490413"/>
            <a:ext cx="5213897" cy="2455054"/>
          </a:xfrm>
        </p:spPr>
        <p:txBody>
          <a:bodyPr/>
          <a:lstStyle/>
          <a:p>
            <a:pPr>
              <a:lnSpc>
                <a:spcPct val="100000"/>
              </a:lnSpc>
            </a:pPr>
            <a:r>
              <a:rPr lang="en-US" sz="2000" u="sng" dirty="0"/>
              <a:t>Team members are obligated to report potential conflicts of interest</a:t>
            </a:r>
            <a:r>
              <a:rPr lang="en-US" sz="2000" dirty="0"/>
              <a:t>:</a:t>
            </a:r>
          </a:p>
          <a:p>
            <a:pPr marL="342900" indent="-342900">
              <a:lnSpc>
                <a:spcPct val="100000"/>
              </a:lnSpc>
              <a:buFont typeface="Arial" panose="020B0604020202020204" pitchFamily="34" charset="0"/>
              <a:buChar char="•"/>
            </a:pPr>
            <a:r>
              <a:rPr lang="en-US" sz="2000" dirty="0"/>
              <a:t>Upon hiring / on boarding process (conducted by HR)</a:t>
            </a:r>
          </a:p>
          <a:p>
            <a:pPr marL="342900" indent="-342900">
              <a:lnSpc>
                <a:spcPct val="100000"/>
              </a:lnSpc>
              <a:buFont typeface="Arial" panose="020B0604020202020204" pitchFamily="34" charset="0"/>
              <a:buChar char="•"/>
            </a:pPr>
            <a:r>
              <a:rPr lang="en-US" sz="2000" dirty="0"/>
              <a:t>Any time a conflict develops</a:t>
            </a:r>
          </a:p>
          <a:p>
            <a:pPr marL="342900" indent="-342900">
              <a:lnSpc>
                <a:spcPct val="100000"/>
              </a:lnSpc>
              <a:buFont typeface="Arial" panose="020B0604020202020204" pitchFamily="34" charset="0"/>
              <a:buChar char="•"/>
            </a:pPr>
            <a:r>
              <a:rPr lang="en-US" sz="2000" dirty="0"/>
              <a:t>During annual compliance training</a:t>
            </a:r>
          </a:p>
          <a:p>
            <a:endParaRPr lang="en-US" dirty="0"/>
          </a:p>
        </p:txBody>
      </p:sp>
      <p:sp>
        <p:nvSpPr>
          <p:cNvPr id="4" name="Title 3"/>
          <p:cNvSpPr>
            <a:spLocks noGrp="1"/>
          </p:cNvSpPr>
          <p:nvPr>
            <p:ph type="title"/>
          </p:nvPr>
        </p:nvSpPr>
        <p:spPr/>
        <p:txBody>
          <a:bodyPr/>
          <a:lstStyle/>
          <a:p>
            <a:r>
              <a:rPr lang="en-US" dirty="0"/>
              <a:t>Conflicts of Interest</a:t>
            </a:r>
          </a:p>
        </p:txBody>
      </p:sp>
      <p:sp>
        <p:nvSpPr>
          <p:cNvPr id="5" name="Slide Number Placeholder 4"/>
          <p:cNvSpPr>
            <a:spLocks noGrp="1"/>
          </p:cNvSpPr>
          <p:nvPr>
            <p:ph type="sldNum" sz="quarter" idx="4"/>
          </p:nvPr>
        </p:nvSpPr>
        <p:spPr/>
        <p:txBody>
          <a:bodyPr/>
          <a:lstStyle/>
          <a:p>
            <a:fld id="{8A16B8CB-D56F-2744-807F-154426EF1DF6}" type="slidenum">
              <a:rPr lang="en-US" smtClean="0"/>
              <a:pPr/>
              <a:t>49</a:t>
            </a:fld>
            <a:endParaRPr lang="en-US" dirty="0"/>
          </a:p>
        </p:txBody>
      </p:sp>
      <p:sp>
        <p:nvSpPr>
          <p:cNvPr id="6" name="Text Placeholder 5"/>
          <p:cNvSpPr txBox="1">
            <a:spLocks/>
          </p:cNvSpPr>
          <p:nvPr/>
        </p:nvSpPr>
        <p:spPr>
          <a:xfrm>
            <a:off x="1201000" y="1119925"/>
            <a:ext cx="10447814" cy="370488"/>
          </a:xfrm>
          <a:prstGeom prst="rect">
            <a:avLst/>
          </a:prstGeom>
        </p:spPr>
        <p:txBody>
          <a:bodyPr vert="horz" lIns="91440" tIns="45720" rIns="91440" bIns="45720" rtlCol="0">
            <a:normAutofit fontScale="55000" lnSpcReduction="20000"/>
          </a:bodyPr>
          <a:lstStyle>
            <a:lvl1pPr marL="0" indent="0" algn="l" defTabSz="914377" rtl="0" eaLnBrk="1" latinLnBrk="0" hangingPunct="1">
              <a:lnSpc>
                <a:spcPct val="90000"/>
              </a:lnSpc>
              <a:spcBef>
                <a:spcPts val="1000"/>
              </a:spcBef>
              <a:buFontTx/>
              <a:buNone/>
              <a:defRPr sz="2400" b="0" i="0" kern="1200" cap="none" baseline="0">
                <a:solidFill>
                  <a:schemeClr val="tx1"/>
                </a:solidFill>
                <a:latin typeface="Georgia" panose="02040502050405020303" pitchFamily="18" charset="0"/>
                <a:ea typeface="+mn-ea"/>
                <a:cs typeface="+mn-cs"/>
              </a:defRPr>
            </a:lvl1pPr>
            <a:lvl2pPr marL="806450" indent="-344488" algn="l" defTabSz="914377"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venir Next" panose="020B0503020202020204" pitchFamily="34" charset="0"/>
                <a:ea typeface="+mn-ea"/>
                <a:cs typeface="+mn-cs"/>
              </a:defRPr>
            </a:lvl2pPr>
            <a:lvl3pPr marL="914377" indent="0" algn="ctr" defTabSz="914377" rtl="0" eaLnBrk="1" latinLnBrk="0" hangingPunct="1">
              <a:lnSpc>
                <a:spcPct val="90000"/>
              </a:lnSpc>
              <a:spcBef>
                <a:spcPts val="500"/>
              </a:spcBef>
              <a:buFontTx/>
              <a:buNone/>
              <a:defRPr sz="2000" b="0" i="0" kern="1200">
                <a:solidFill>
                  <a:schemeClr val="tx1"/>
                </a:solidFill>
                <a:latin typeface="Helvetica" pitchFamily="2" charset="0"/>
                <a:ea typeface="+mn-ea"/>
                <a:cs typeface="+mn-cs"/>
              </a:defRPr>
            </a:lvl3pPr>
            <a:lvl4pPr marL="1371566" indent="0" algn="ctr" defTabSz="914377"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4pPr>
            <a:lvl5pPr marL="1828754" indent="0" algn="ctr" defTabSz="914377"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t>TM may not use their positions to profit personally at the expense of  King’s Daughters and subsidiaries.</a:t>
            </a:r>
          </a:p>
          <a:p>
            <a:endParaRPr lang="en-US" dirty="0"/>
          </a:p>
        </p:txBody>
      </p:sp>
      <p:graphicFrame>
        <p:nvGraphicFramePr>
          <p:cNvPr id="10" name="Diagram 9"/>
          <p:cNvGraphicFramePr/>
          <p:nvPr>
            <p:extLst>
              <p:ext uri="{D42A27DB-BD31-4B8C-83A1-F6EECF244321}">
                <p14:modId xmlns:p14="http://schemas.microsoft.com/office/powerpoint/2010/main" val="423276744"/>
              </p:ext>
            </p:extLst>
          </p:nvPr>
        </p:nvGraphicFramePr>
        <p:xfrm>
          <a:off x="6434917" y="3945467"/>
          <a:ext cx="4909752" cy="1938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79490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nSpc>
                <a:spcPct val="100000"/>
              </a:lnSpc>
            </a:pPr>
            <a:r>
              <a:rPr lang="en-US" sz="1800" dirty="0"/>
              <a:t>All King’s Daughters team members, providers, and contractors/vendors are required to report concerns about actual, potential or perceived misconduct to the Compliance &amp; Integrity Department.  One may use any of the following reporting tools:</a:t>
            </a:r>
          </a:p>
          <a:p>
            <a:pPr marL="342900" lvl="0" indent="-342900">
              <a:lnSpc>
                <a:spcPct val="100000"/>
              </a:lnSpc>
              <a:buFont typeface="Arial" panose="020B0604020202020204" pitchFamily="34" charset="0"/>
              <a:buChar char="•"/>
            </a:pPr>
            <a:r>
              <a:rPr lang="en-US" sz="1800" dirty="0"/>
              <a:t>Call the Compliance Hotline at (606) 408-4145 or (877) 327-4145;</a:t>
            </a:r>
          </a:p>
          <a:p>
            <a:pPr marL="342900" lvl="0" indent="-342900">
              <a:lnSpc>
                <a:spcPct val="100000"/>
              </a:lnSpc>
              <a:buFont typeface="Arial" panose="020B0604020202020204" pitchFamily="34" charset="0"/>
              <a:buChar char="•"/>
            </a:pPr>
            <a:r>
              <a:rPr lang="en-US" sz="1800" dirty="0"/>
              <a:t>Call the Lighthouse Services Hotline at (844) 940-0003 which is an independent third-party hotline provider contracted by King’s Daughters as an additional anonymous reporting tool;</a:t>
            </a:r>
          </a:p>
          <a:p>
            <a:pPr marL="342900" lvl="0" indent="-342900">
              <a:lnSpc>
                <a:spcPct val="100000"/>
              </a:lnSpc>
              <a:buFont typeface="Arial" panose="020B0604020202020204" pitchFamily="34" charset="0"/>
              <a:buChar char="•"/>
            </a:pPr>
            <a:r>
              <a:rPr lang="en-US" sz="1800" dirty="0"/>
              <a:t>Complete the Compliance Concern Form found on the intranet;</a:t>
            </a:r>
          </a:p>
          <a:p>
            <a:pPr marL="342900" lvl="0" indent="-342900">
              <a:lnSpc>
                <a:spcPct val="100000"/>
              </a:lnSpc>
              <a:buFont typeface="Arial" panose="020B0604020202020204" pitchFamily="34" charset="0"/>
              <a:buChar char="•"/>
            </a:pPr>
            <a:r>
              <a:rPr lang="en-US" sz="1800" dirty="0"/>
              <a:t>Contact Compliance team, Tonia Hall @ (606) 408-4451 or Heather Marcum @ (606) 408-0161</a:t>
            </a:r>
          </a:p>
          <a:p>
            <a:pPr marL="342900" lvl="0" indent="-342900">
              <a:lnSpc>
                <a:spcPct val="100000"/>
              </a:lnSpc>
              <a:buFont typeface="Arial" panose="020B0604020202020204" pitchFamily="34" charset="0"/>
              <a:buChar char="•"/>
            </a:pPr>
            <a:r>
              <a:rPr lang="en-US" sz="1800" dirty="0"/>
              <a:t>Contact your supervisor, director or Vice President;</a:t>
            </a:r>
          </a:p>
          <a:p>
            <a:pPr marL="342900" lvl="0" indent="-342900">
              <a:lnSpc>
                <a:spcPct val="100000"/>
              </a:lnSpc>
              <a:buFont typeface="Arial" panose="020B0604020202020204" pitchFamily="34" charset="0"/>
              <a:buChar char="•"/>
            </a:pPr>
            <a:r>
              <a:rPr lang="en-US" sz="1800" dirty="0"/>
              <a:t>Email corporatecompliance@kdmc.kdhs.us (not anonymous); </a:t>
            </a:r>
          </a:p>
          <a:p>
            <a:pPr marL="342900" lvl="0" indent="-342900">
              <a:lnSpc>
                <a:spcPct val="100000"/>
              </a:lnSpc>
              <a:buFont typeface="Arial" panose="020B0604020202020204" pitchFamily="34" charset="0"/>
              <a:buChar char="•"/>
            </a:pPr>
            <a:r>
              <a:rPr lang="en-US" sz="1800" dirty="0"/>
              <a:t>Send written correspondence intercompany to 2201 Lexington Avenue, Ashland, KY  41101 Attn:  Compliance &amp; Integrity Department.</a:t>
            </a:r>
          </a:p>
          <a:p>
            <a:endParaRPr lang="en-US" dirty="0"/>
          </a:p>
        </p:txBody>
      </p:sp>
      <p:sp>
        <p:nvSpPr>
          <p:cNvPr id="3" name="Title 2"/>
          <p:cNvSpPr>
            <a:spLocks noGrp="1"/>
          </p:cNvSpPr>
          <p:nvPr>
            <p:ph type="title"/>
          </p:nvPr>
        </p:nvSpPr>
        <p:spPr/>
        <p:txBody>
          <a:bodyPr/>
          <a:lstStyle/>
          <a:p>
            <a:r>
              <a:rPr lang="en-US" dirty="0"/>
              <a:t>How do I report suspected compliance violations?</a:t>
            </a:r>
          </a:p>
        </p:txBody>
      </p:sp>
      <p:sp>
        <p:nvSpPr>
          <p:cNvPr id="4" name="Slide Number Placeholder 3"/>
          <p:cNvSpPr>
            <a:spLocks noGrp="1"/>
          </p:cNvSpPr>
          <p:nvPr>
            <p:ph type="sldNum" sz="quarter" idx="4"/>
          </p:nvPr>
        </p:nvSpPr>
        <p:spPr/>
        <p:txBody>
          <a:bodyPr/>
          <a:lstStyle/>
          <a:p>
            <a:fld id="{8A16B8CB-D56F-2744-807F-154426EF1DF6}" type="slidenum">
              <a:rPr lang="en-US" smtClean="0"/>
              <a:pPr/>
              <a:t>5</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3069" y="4935577"/>
            <a:ext cx="1297083" cy="864722"/>
          </a:xfrm>
          <a:prstGeom prst="rect">
            <a:avLst/>
          </a:prstGeom>
        </p:spPr>
      </p:pic>
    </p:spTree>
    <p:extLst>
      <p:ext uri="{BB962C8B-B14F-4D97-AF65-F5344CB8AC3E}">
        <p14:creationId xmlns:p14="http://schemas.microsoft.com/office/powerpoint/2010/main" val="1909154058"/>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110000"/>
              </a:lnSpc>
            </a:pPr>
            <a:r>
              <a:rPr lang="en-US" sz="1600" dirty="0"/>
              <a:t>King’s Daughters Code of Conduct identifies:</a:t>
            </a:r>
          </a:p>
          <a:p>
            <a:pPr marL="285750" lvl="0" indent="-285750">
              <a:lnSpc>
                <a:spcPct val="110000"/>
              </a:lnSpc>
              <a:buFont typeface="Arial" panose="020B0604020202020204" pitchFamily="34" charset="0"/>
              <a:buChar char="•"/>
            </a:pPr>
            <a:r>
              <a:rPr lang="en-US" sz="1600" b="1" dirty="0"/>
              <a:t>Team members may accept unsolicited business courtesies from vendors, excluding cash, up to $50.00. </a:t>
            </a:r>
          </a:p>
          <a:p>
            <a:pPr lvl="1">
              <a:lnSpc>
                <a:spcPct val="110000"/>
              </a:lnSpc>
              <a:buFont typeface="Wingdings" panose="05000000000000000000" pitchFamily="2" charset="2"/>
              <a:buChar char="Ø"/>
            </a:pPr>
            <a:r>
              <a:rPr lang="en-US" sz="1600" dirty="0">
                <a:latin typeface="Georgia" panose="02040502050405020303" pitchFamily="18" charset="0"/>
              </a:rPr>
              <a:t>For this reason, we are most often unable to accept vendor offers for complimentary conference attendance.</a:t>
            </a:r>
          </a:p>
          <a:p>
            <a:pPr marL="285750" lvl="0" indent="-285750">
              <a:lnSpc>
                <a:spcPct val="110000"/>
              </a:lnSpc>
              <a:buFont typeface="Arial" panose="020B0604020202020204" pitchFamily="34" charset="0"/>
              <a:buChar char="•"/>
            </a:pPr>
            <a:r>
              <a:rPr lang="en-US" sz="1600" b="1" dirty="0"/>
              <a:t>Team members and contracted providers may accept an unsolicited gift, excluding cash, from a patient or a patient’s family member of less than $100.00</a:t>
            </a:r>
            <a:r>
              <a:rPr lang="en-US" sz="1600" dirty="0"/>
              <a:t>.</a:t>
            </a:r>
          </a:p>
          <a:p>
            <a:pPr algn="ctr">
              <a:lnSpc>
                <a:spcPct val="100000"/>
              </a:lnSpc>
            </a:pPr>
            <a:endParaRPr lang="en-US" sz="1600" i="1" u="sng" dirty="0"/>
          </a:p>
          <a:p>
            <a:pPr algn="ctr">
              <a:lnSpc>
                <a:spcPct val="100000"/>
              </a:lnSpc>
            </a:pPr>
            <a:r>
              <a:rPr lang="en-US" sz="1600" i="1" u="sng" dirty="0"/>
              <a:t>NOTE:  MasterCard and/or Visa gift cards are considered cash. </a:t>
            </a:r>
          </a:p>
          <a:p>
            <a:pPr algn="ctr">
              <a:lnSpc>
                <a:spcPct val="100000"/>
              </a:lnSpc>
            </a:pPr>
            <a:endParaRPr lang="en-US" sz="1600" dirty="0"/>
          </a:p>
          <a:p>
            <a:pPr>
              <a:lnSpc>
                <a:spcPct val="100000"/>
              </a:lnSpc>
            </a:pPr>
            <a:r>
              <a:rPr lang="en-US" sz="1600" dirty="0"/>
              <a:t>				Examples of acceptable gifts are:</a:t>
            </a:r>
          </a:p>
          <a:p>
            <a:pPr lvl="8">
              <a:lnSpc>
                <a:spcPct val="100000"/>
              </a:lnSpc>
            </a:pPr>
            <a:r>
              <a:rPr lang="en-US" sz="1200" dirty="0">
                <a:latin typeface="Georgia" panose="02040502050405020303" pitchFamily="18" charset="0"/>
              </a:rPr>
              <a:t>$25.00 gift cards for Starbucks, Texas Roadhouse, Cheddars</a:t>
            </a:r>
          </a:p>
          <a:p>
            <a:pPr lvl="8">
              <a:lnSpc>
                <a:spcPct val="100000"/>
              </a:lnSpc>
            </a:pPr>
            <a:r>
              <a:rPr lang="en-US" sz="1200" dirty="0">
                <a:latin typeface="Georgia" panose="02040502050405020303" pitchFamily="18" charset="0"/>
              </a:rPr>
              <a:t>$50.00 Cinemark movie pass</a:t>
            </a:r>
          </a:p>
          <a:p>
            <a:pPr lvl="8">
              <a:lnSpc>
                <a:spcPct val="100000"/>
              </a:lnSpc>
            </a:pPr>
            <a:r>
              <a:rPr lang="en-US" sz="1200" dirty="0">
                <a:latin typeface="Georgia" panose="02040502050405020303" pitchFamily="18" charset="0"/>
              </a:rPr>
              <a:t>Flower arrangement, candle</a:t>
            </a:r>
          </a:p>
          <a:p>
            <a:pPr lvl="8">
              <a:lnSpc>
                <a:spcPct val="100000"/>
              </a:lnSpc>
            </a:pPr>
            <a:r>
              <a:rPr lang="en-US" sz="1200" dirty="0">
                <a:latin typeface="Georgia" panose="02040502050405020303" pitchFamily="18" charset="0"/>
              </a:rPr>
              <a:t>Edible Arrangements bouquet, a cake from Tipton’s or cookies from Sweet Caroline’s</a:t>
            </a:r>
          </a:p>
          <a:p>
            <a:endParaRPr lang="en-US" sz="1600" dirty="0"/>
          </a:p>
          <a:p>
            <a:endParaRPr lang="en-US" dirty="0"/>
          </a:p>
        </p:txBody>
      </p:sp>
      <p:sp>
        <p:nvSpPr>
          <p:cNvPr id="3" name="Title 2"/>
          <p:cNvSpPr>
            <a:spLocks noGrp="1"/>
          </p:cNvSpPr>
          <p:nvPr>
            <p:ph type="title"/>
          </p:nvPr>
        </p:nvSpPr>
        <p:spPr/>
        <p:txBody>
          <a:bodyPr/>
          <a:lstStyle/>
          <a:p>
            <a:r>
              <a:rPr lang="en-US" dirty="0"/>
              <a:t>Gifts and Gratuities</a:t>
            </a:r>
          </a:p>
        </p:txBody>
      </p:sp>
      <p:sp>
        <p:nvSpPr>
          <p:cNvPr id="4" name="Slide Number Placeholder 3"/>
          <p:cNvSpPr>
            <a:spLocks noGrp="1"/>
          </p:cNvSpPr>
          <p:nvPr>
            <p:ph type="sldNum" sz="quarter" idx="4"/>
          </p:nvPr>
        </p:nvSpPr>
        <p:spPr/>
        <p:txBody>
          <a:bodyPr/>
          <a:lstStyle/>
          <a:p>
            <a:fld id="{8A16B8CB-D56F-2744-807F-154426EF1DF6}" type="slidenum">
              <a:rPr lang="en-US" smtClean="0"/>
              <a:pPr/>
              <a:t>50</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9286" y="4076274"/>
            <a:ext cx="2405616" cy="1724025"/>
          </a:xfrm>
          <a:prstGeom prst="rect">
            <a:avLst/>
          </a:prstGeom>
          <a:effectLst>
            <a:glow rad="63500">
              <a:srgbClr val="A5A5A5">
                <a:satMod val="175000"/>
                <a:alpha val="40000"/>
              </a:srgbClr>
            </a:glow>
          </a:effectLst>
        </p:spPr>
      </p:pic>
    </p:spTree>
    <p:extLst>
      <p:ext uri="{BB962C8B-B14F-4D97-AF65-F5344CB8AC3E}">
        <p14:creationId xmlns:p14="http://schemas.microsoft.com/office/powerpoint/2010/main" val="1674026607"/>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342545" y="1363955"/>
            <a:ext cx="5213897" cy="4287519"/>
          </a:xfrm>
        </p:spPr>
        <p:txBody>
          <a:bodyPr>
            <a:normAutofit/>
          </a:bodyPr>
          <a:lstStyle/>
          <a:p>
            <a:pPr marL="285750" indent="-285750">
              <a:lnSpc>
                <a:spcPct val="100000"/>
              </a:lnSpc>
              <a:buFont typeface="Arial" panose="020B0604020202020204" pitchFamily="34" charset="0"/>
              <a:buChar char="•"/>
            </a:pPr>
            <a:r>
              <a:rPr lang="en-US" sz="1600" dirty="0"/>
              <a:t>Non-monetary compensation to physicians and their immediate family is regulated by CMS</a:t>
            </a:r>
          </a:p>
          <a:p>
            <a:pPr marL="285750" indent="-285750">
              <a:lnSpc>
                <a:spcPct val="100000"/>
              </a:lnSpc>
              <a:buFont typeface="Arial" panose="020B0604020202020204" pitchFamily="34" charset="0"/>
              <a:buChar char="•"/>
            </a:pPr>
            <a:r>
              <a:rPr lang="en-US" sz="1600" dirty="0"/>
              <a:t>Examples of non-monetary compensation are:  non-working meals, gift baskets, physician appreciation events, holiday parties, sporting events</a:t>
            </a:r>
          </a:p>
          <a:p>
            <a:pPr marL="285750" indent="-285750">
              <a:lnSpc>
                <a:spcPct val="100000"/>
              </a:lnSpc>
              <a:buFont typeface="Arial" panose="020B0604020202020204" pitchFamily="34" charset="0"/>
              <a:buChar char="•"/>
            </a:pPr>
            <a:r>
              <a:rPr lang="en-US" sz="1600" dirty="0"/>
              <a:t>Physicians services tracks non-monetary compensation to physicians</a:t>
            </a:r>
          </a:p>
          <a:p>
            <a:pPr marL="285750" indent="-285750">
              <a:lnSpc>
                <a:spcPct val="100000"/>
              </a:lnSpc>
              <a:buFont typeface="Arial" panose="020B0604020202020204" pitchFamily="34" charset="0"/>
              <a:buChar char="•"/>
            </a:pPr>
            <a:r>
              <a:rPr lang="en-US" sz="1600" dirty="0"/>
              <a:t>$507 annual limit for 2024; 2025 annual limit will be released in January</a:t>
            </a:r>
          </a:p>
          <a:p>
            <a:pPr marL="285750" indent="-285750">
              <a:lnSpc>
                <a:spcPct val="100000"/>
              </a:lnSpc>
              <a:buFont typeface="Arial" panose="020B0604020202020204" pitchFamily="34" charset="0"/>
              <a:buChar char="•"/>
            </a:pPr>
            <a:r>
              <a:rPr lang="en-US" sz="1600" dirty="0"/>
              <a:t>Please report any gift to a provider or provider family member to your supervisor/manager/director, Physician Services, or Compliance and Integrity</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a:t>Gifts to Medical Staff and/or Immediate Family</a:t>
            </a:r>
          </a:p>
        </p:txBody>
      </p:sp>
      <p:sp>
        <p:nvSpPr>
          <p:cNvPr id="5" name="Slide Number Placeholder 4"/>
          <p:cNvSpPr>
            <a:spLocks noGrp="1"/>
          </p:cNvSpPr>
          <p:nvPr>
            <p:ph type="sldNum" sz="quarter" idx="4"/>
          </p:nvPr>
        </p:nvSpPr>
        <p:spPr/>
        <p:txBody>
          <a:bodyPr/>
          <a:lstStyle/>
          <a:p>
            <a:fld id="{8A16B8CB-D56F-2744-807F-154426EF1DF6}" type="slidenum">
              <a:rPr lang="en-US" smtClean="0"/>
              <a:pPr/>
              <a:t>51</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70605" y="1791839"/>
            <a:ext cx="4070357" cy="2992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134328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Nondiscrimination for Programs and Activities</a:t>
            </a:r>
          </a:p>
        </p:txBody>
      </p:sp>
      <p:sp>
        <p:nvSpPr>
          <p:cNvPr id="5" name="Slide Number Placeholder 4"/>
          <p:cNvSpPr>
            <a:spLocks noGrp="1"/>
          </p:cNvSpPr>
          <p:nvPr>
            <p:ph type="sldNum" sz="quarter" idx="4"/>
          </p:nvPr>
        </p:nvSpPr>
        <p:spPr/>
        <p:txBody>
          <a:bodyPr/>
          <a:lstStyle/>
          <a:p>
            <a:fld id="{8A16B8CB-D56F-2744-807F-154426EF1DF6}" type="slidenum">
              <a:rPr lang="en-US" smtClean="0"/>
              <a:pPr/>
              <a:t>52</a:t>
            </a:fld>
            <a:endParaRPr lang="en-US" dirty="0"/>
          </a:p>
        </p:txBody>
      </p:sp>
      <p:sp>
        <p:nvSpPr>
          <p:cNvPr id="7" name="TextBox 6"/>
          <p:cNvSpPr txBox="1"/>
          <p:nvPr/>
        </p:nvSpPr>
        <p:spPr>
          <a:xfrm>
            <a:off x="1280160" y="1097280"/>
            <a:ext cx="9559637" cy="3046988"/>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Georgia" panose="02040502050405020303" pitchFamily="18" charset="0"/>
              </a:rPr>
              <a:t>UK KD complies with applicable federal civil rights laws including 1557 of the Affordable Care Act</a:t>
            </a:r>
          </a:p>
          <a:p>
            <a:pPr marL="285750" indent="-285750">
              <a:buFont typeface="Wingdings" panose="05000000000000000000" pitchFamily="2" charset="2"/>
              <a:buChar char="§"/>
            </a:pPr>
            <a:endParaRPr lang="en-US" sz="1600" dirty="0">
              <a:latin typeface="Georgia" panose="02040502050405020303" pitchFamily="18" charset="0"/>
            </a:endParaRPr>
          </a:p>
          <a:p>
            <a:pPr marL="285750" indent="-285750">
              <a:buFont typeface="Wingdings" panose="05000000000000000000" pitchFamily="2" charset="2"/>
              <a:buChar char="§"/>
            </a:pPr>
            <a:r>
              <a:rPr lang="en-US" sz="1600" dirty="0">
                <a:latin typeface="Georgia" panose="02040502050405020303" pitchFamily="18" charset="0"/>
              </a:rPr>
              <a:t>UK KD does not discriminate on the basis of race, color, national origin, sex, age, or disability.</a:t>
            </a:r>
          </a:p>
          <a:p>
            <a:pPr marL="285750" indent="-285750">
              <a:buFont typeface="Wingdings" panose="05000000000000000000" pitchFamily="2" charset="2"/>
              <a:buChar char="§"/>
            </a:pPr>
            <a:endParaRPr lang="en-US" sz="1600" dirty="0">
              <a:latin typeface="Georgia" panose="02040502050405020303" pitchFamily="18" charset="0"/>
            </a:endParaRPr>
          </a:p>
          <a:p>
            <a:pPr marL="285750" indent="-285750">
              <a:buFont typeface="Wingdings" panose="05000000000000000000" pitchFamily="2" charset="2"/>
              <a:buChar char="§"/>
            </a:pPr>
            <a:r>
              <a:rPr lang="en-US" sz="1600" dirty="0">
                <a:latin typeface="Georgia" panose="02040502050405020303" pitchFamily="18" charset="0"/>
              </a:rPr>
              <a:t>UK KD provides language assistance services and appropriate auxiliary aids and services for individuals with limited English proficiency, visual impairment and/or hearing impairment. </a:t>
            </a:r>
          </a:p>
          <a:p>
            <a:pPr marL="285750" indent="-285750">
              <a:buFont typeface="Wingdings" panose="05000000000000000000" pitchFamily="2" charset="2"/>
              <a:buChar char="§"/>
            </a:pPr>
            <a:endParaRPr lang="en-US" sz="1600" dirty="0">
              <a:latin typeface="Georgia" panose="02040502050405020303" pitchFamily="18" charset="0"/>
            </a:endParaRPr>
          </a:p>
          <a:p>
            <a:pPr marL="285750" indent="-285750">
              <a:buFont typeface="Wingdings" panose="05000000000000000000" pitchFamily="2" charset="2"/>
              <a:buChar char="§"/>
            </a:pPr>
            <a:r>
              <a:rPr lang="en-US" sz="1600" dirty="0">
                <a:latin typeface="Georgia" panose="02040502050405020303" pitchFamily="18" charset="0"/>
              </a:rPr>
              <a:t>Team members and physicians should ONLY provide interpretation services in emergent situations – utilize the services listed below in the ordinary course of business:</a:t>
            </a:r>
          </a:p>
          <a:p>
            <a:pPr marL="742950" lvl="1" indent="-285750">
              <a:buFont typeface="Wingdings" panose="05000000000000000000" pitchFamily="2" charset="2"/>
              <a:buChar char="Ø"/>
            </a:pPr>
            <a:r>
              <a:rPr lang="en-US" sz="1600" dirty="0" err="1">
                <a:latin typeface="Georgia" panose="02040502050405020303" pitchFamily="18" charset="0"/>
              </a:rPr>
              <a:t>Propio</a:t>
            </a:r>
            <a:r>
              <a:rPr lang="en-US" sz="1600" dirty="0">
                <a:latin typeface="Georgia" panose="02040502050405020303" pitchFamily="18" charset="0"/>
              </a:rPr>
              <a:t>, Interpreting Services of the Commonwealth, and Deaf Services Center provide over the phone and video interpreting.</a:t>
            </a:r>
          </a:p>
          <a:p>
            <a:pPr marL="742950" lvl="1" indent="-285750">
              <a:buFont typeface="Wingdings" panose="05000000000000000000" pitchFamily="2" charset="2"/>
              <a:buChar char="Ø"/>
            </a:pPr>
            <a:r>
              <a:rPr lang="en-US" sz="1600" dirty="0">
                <a:latin typeface="Georgia" panose="02040502050405020303" pitchFamily="18" charset="0"/>
              </a:rPr>
              <a:t>Refer to Interpreters Policy for guidance</a:t>
            </a:r>
          </a:p>
        </p:txBody>
      </p:sp>
      <p:sp>
        <p:nvSpPr>
          <p:cNvPr id="8" name="TextBox 7"/>
          <p:cNvSpPr txBox="1"/>
          <p:nvPr/>
        </p:nvSpPr>
        <p:spPr>
          <a:xfrm>
            <a:off x="2449959" y="4398977"/>
            <a:ext cx="3368950" cy="1200329"/>
          </a:xfrm>
          <a:prstGeom prst="rect">
            <a:avLst/>
          </a:prstGeom>
          <a:noFill/>
        </p:spPr>
        <p:txBody>
          <a:bodyPr wrap="square" rtlCol="0">
            <a:spAutoFit/>
          </a:bodyPr>
          <a:lstStyle/>
          <a:p>
            <a:r>
              <a:rPr lang="en-US" dirty="0">
                <a:latin typeface="Georgia" panose="02040502050405020303" pitchFamily="18" charset="0"/>
              </a:rPr>
              <a:t>Contact:</a:t>
            </a:r>
          </a:p>
          <a:p>
            <a:r>
              <a:rPr lang="en-US" dirty="0">
                <a:latin typeface="Georgia" panose="02040502050405020303" pitchFamily="18" charset="0"/>
              </a:rPr>
              <a:t>Kati Collins, </a:t>
            </a:r>
          </a:p>
          <a:p>
            <a:r>
              <a:rPr lang="en-US" dirty="0">
                <a:latin typeface="Georgia" panose="02040502050405020303" pitchFamily="18" charset="0"/>
              </a:rPr>
              <a:t>Civil Rights 1557 Coordinator ext. 81964</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93296" y="4056610"/>
            <a:ext cx="2899374" cy="1692541"/>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7464" y="4398977"/>
            <a:ext cx="856904" cy="856904"/>
          </a:xfrm>
          <a:prstGeom prst="rect">
            <a:avLst/>
          </a:prstGeom>
        </p:spPr>
      </p:pic>
    </p:spTree>
    <p:extLst>
      <p:ext uri="{BB962C8B-B14F-4D97-AF65-F5344CB8AC3E}">
        <p14:creationId xmlns:p14="http://schemas.microsoft.com/office/powerpoint/2010/main" val="2916235439"/>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193800"/>
            <a:ext cx="10218201" cy="4606500"/>
          </a:xfrm>
        </p:spPr>
        <p:txBody>
          <a:bodyPr>
            <a:normAutofit lnSpcReduction="10000"/>
          </a:bodyPr>
          <a:lstStyle/>
          <a:p>
            <a:pPr>
              <a:lnSpc>
                <a:spcPct val="100000"/>
              </a:lnSpc>
            </a:pPr>
            <a:r>
              <a:rPr lang="en-US" sz="1700" dirty="0"/>
              <a:t>King’s Daughters strives to maintain a workplace that fosters mutual team member’s respect and promotes harmonious, productive working relationships. In providing a productive working environment, King’s Daughters believes that its team members should be able to enjoy a workplace free from all forms of discrimination, including harassment on the basis of race, color, religion, gender, national origin, age, disability, veteran status, uniformed service, marital status, pregnancy, sexual orientation, gender identity, or any other status or characteristic protected by law. </a:t>
            </a:r>
          </a:p>
          <a:p>
            <a:pPr>
              <a:lnSpc>
                <a:spcPct val="100000"/>
              </a:lnSpc>
            </a:pPr>
            <a:endParaRPr lang="en-US" sz="1700" dirty="0"/>
          </a:p>
          <a:p>
            <a:pPr>
              <a:lnSpc>
                <a:spcPct val="100000"/>
              </a:lnSpc>
            </a:pPr>
            <a:r>
              <a:rPr lang="en-US" sz="1700" dirty="0"/>
              <a:t>It is King’s Daughters policy to provide an environment free from such harassment. </a:t>
            </a:r>
          </a:p>
          <a:p>
            <a:pPr>
              <a:lnSpc>
                <a:spcPct val="100000"/>
              </a:lnSpc>
            </a:pPr>
            <a:endParaRPr lang="en-US" sz="1700" dirty="0"/>
          </a:p>
          <a:p>
            <a:pPr>
              <a:lnSpc>
                <a:spcPct val="100000"/>
              </a:lnSpc>
            </a:pPr>
            <a:r>
              <a:rPr lang="en-US" sz="1700" dirty="0"/>
              <a:t>It is a violation of policy for any team member, whether a manager, supervisor or co-worker, to harass another team member. Harassment of third parties by King’s Daughters team members, or harassment by third parties of King’s Daughters team members, is also prohibited. </a:t>
            </a:r>
          </a:p>
          <a:p>
            <a:pPr>
              <a:lnSpc>
                <a:spcPct val="100000"/>
              </a:lnSpc>
            </a:pPr>
            <a:endParaRPr lang="en-US" sz="1700" dirty="0"/>
          </a:p>
          <a:p>
            <a:pPr>
              <a:lnSpc>
                <a:spcPct val="100000"/>
              </a:lnSpc>
            </a:pPr>
            <a:r>
              <a:rPr lang="en-US" sz="1700" dirty="0"/>
              <a:t>Please report suspected or violations to the Human Resource Department, supervisor, manager, director, or to the Compliance and Integrity Department.</a:t>
            </a:r>
          </a:p>
          <a:p>
            <a:endParaRPr lang="en-US" dirty="0"/>
          </a:p>
        </p:txBody>
      </p:sp>
      <p:sp>
        <p:nvSpPr>
          <p:cNvPr id="3" name="Title 2"/>
          <p:cNvSpPr>
            <a:spLocks noGrp="1"/>
          </p:cNvSpPr>
          <p:nvPr>
            <p:ph type="title"/>
          </p:nvPr>
        </p:nvSpPr>
        <p:spPr/>
        <p:txBody>
          <a:bodyPr/>
          <a:lstStyle/>
          <a:p>
            <a:r>
              <a:rPr lang="en-US" dirty="0"/>
              <a:t>Workplace Sexual Harassment </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8A16B8CB-D56F-2744-807F-154426EF1DF6}" type="slidenum">
              <a:rPr lang="en-US" smtClean="0"/>
              <a:pPr/>
              <a:t>53</a:t>
            </a:fld>
            <a:endParaRPr lang="en-US" dirty="0"/>
          </a:p>
        </p:txBody>
      </p:sp>
    </p:spTree>
    <p:extLst>
      <p:ext uri="{BB962C8B-B14F-4D97-AF65-F5344CB8AC3E}">
        <p14:creationId xmlns:p14="http://schemas.microsoft.com/office/powerpoint/2010/main" val="2124630922"/>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03360" y="1523528"/>
            <a:ext cx="5104263" cy="4126644"/>
          </a:xfrm>
        </p:spPr>
        <p:txBody>
          <a:bodyPr>
            <a:normAutofit/>
          </a:bodyPr>
          <a:lstStyle/>
          <a:p>
            <a:pPr marL="342900" indent="-342900">
              <a:lnSpc>
                <a:spcPct val="100000"/>
              </a:lnSpc>
              <a:buFont typeface="Arial" panose="020B0604020202020204" pitchFamily="34" charset="0"/>
              <a:buChar char="•"/>
            </a:pPr>
            <a:r>
              <a:rPr lang="en-US" sz="2000" dirty="0"/>
              <a:t>Disagreement or argument in which both sides express their views</a:t>
            </a:r>
          </a:p>
          <a:p>
            <a:pPr marL="342900" indent="-342900">
              <a:lnSpc>
                <a:spcPct val="100000"/>
              </a:lnSpc>
              <a:buFont typeface="Arial" panose="020B0604020202020204" pitchFamily="34" charset="0"/>
              <a:buChar char="•"/>
            </a:pPr>
            <a:r>
              <a:rPr lang="en-US" sz="2000" dirty="0"/>
              <a:t>Equal power – mutual engagement</a:t>
            </a:r>
          </a:p>
          <a:p>
            <a:pPr marL="342900" indent="-342900">
              <a:lnSpc>
                <a:spcPct val="100000"/>
              </a:lnSpc>
              <a:buFont typeface="Arial" panose="020B0604020202020204" pitchFamily="34" charset="0"/>
              <a:buChar char="•"/>
            </a:pPr>
            <a:r>
              <a:rPr lang="en-US" sz="2000" dirty="0"/>
              <a:t>Equal emotional reaction</a:t>
            </a:r>
          </a:p>
          <a:p>
            <a:pPr marL="342900" indent="-342900">
              <a:lnSpc>
                <a:spcPct val="100000"/>
              </a:lnSpc>
              <a:buFont typeface="Arial" panose="020B0604020202020204" pitchFamily="34" charset="0"/>
              <a:buChar char="•"/>
            </a:pPr>
            <a:r>
              <a:rPr lang="en-US" sz="2000" dirty="0"/>
              <a:t>Happens occasionally</a:t>
            </a:r>
          </a:p>
          <a:p>
            <a:pPr marL="342900" indent="-342900">
              <a:lnSpc>
                <a:spcPct val="100000"/>
              </a:lnSpc>
              <a:buFont typeface="Arial" panose="020B0604020202020204" pitchFamily="34" charset="0"/>
              <a:buChar char="•"/>
            </a:pPr>
            <a:r>
              <a:rPr lang="en-US" sz="2000" dirty="0"/>
              <a:t>Can be accidental</a:t>
            </a:r>
          </a:p>
          <a:p>
            <a:pPr marL="342900" indent="-342900">
              <a:lnSpc>
                <a:spcPct val="100000"/>
              </a:lnSpc>
              <a:buFont typeface="Arial" panose="020B0604020202020204" pitchFamily="34" charset="0"/>
              <a:buChar char="•"/>
            </a:pPr>
            <a:r>
              <a:rPr lang="en-US" sz="2000" dirty="0"/>
              <a:t>Not seeking power or attention</a:t>
            </a:r>
          </a:p>
          <a:p>
            <a:pPr marL="342900" indent="-342900">
              <a:lnSpc>
                <a:spcPct val="100000"/>
              </a:lnSpc>
              <a:buFont typeface="Arial" panose="020B0604020202020204" pitchFamily="34" charset="0"/>
              <a:buChar char="•"/>
            </a:pPr>
            <a:r>
              <a:rPr lang="en-US" sz="2000" dirty="0"/>
              <a:t>Feelings of remorse and responsibility</a:t>
            </a:r>
          </a:p>
          <a:p>
            <a:pPr marL="342900" indent="-342900">
              <a:lnSpc>
                <a:spcPct val="100000"/>
              </a:lnSpc>
              <a:buFont typeface="Arial" panose="020B0604020202020204" pitchFamily="34" charset="0"/>
              <a:buChar char="•"/>
            </a:pPr>
            <a:r>
              <a:rPr lang="en-US" sz="2000" dirty="0"/>
              <a:t>Effort to solve problem</a:t>
            </a:r>
          </a:p>
          <a:p>
            <a:endParaRPr lang="en-US" dirty="0"/>
          </a:p>
        </p:txBody>
      </p:sp>
      <p:sp>
        <p:nvSpPr>
          <p:cNvPr id="3" name="Content Placeholder 2"/>
          <p:cNvSpPr>
            <a:spLocks noGrp="1"/>
          </p:cNvSpPr>
          <p:nvPr>
            <p:ph sz="half" idx="2"/>
          </p:nvPr>
        </p:nvSpPr>
        <p:spPr>
          <a:xfrm>
            <a:off x="6537278" y="1523528"/>
            <a:ext cx="5213897" cy="4126644"/>
          </a:xfrm>
        </p:spPr>
        <p:txBody>
          <a:bodyPr>
            <a:normAutofit/>
          </a:bodyPr>
          <a:lstStyle/>
          <a:p>
            <a:pPr marL="342900" indent="-342900">
              <a:lnSpc>
                <a:spcPct val="100000"/>
              </a:lnSpc>
              <a:buFont typeface="Arial" panose="020B0604020202020204" pitchFamily="34" charset="0"/>
              <a:buChar char="•"/>
            </a:pPr>
            <a:r>
              <a:rPr lang="en-US" sz="2000" dirty="0"/>
              <a:t>Goal is to hurt, harm, or humiliate the victim</a:t>
            </a:r>
          </a:p>
          <a:p>
            <a:pPr marL="342900" indent="-342900">
              <a:lnSpc>
                <a:spcPct val="100000"/>
              </a:lnSpc>
              <a:buFont typeface="Arial" panose="020B0604020202020204" pitchFamily="34" charset="0"/>
              <a:buChar char="•"/>
            </a:pPr>
            <a:r>
              <a:rPr lang="en-US" sz="2000" dirty="0"/>
              <a:t>Imbalance of power – one sided</a:t>
            </a:r>
          </a:p>
          <a:p>
            <a:pPr marL="342900" indent="-342900">
              <a:lnSpc>
                <a:spcPct val="100000"/>
              </a:lnSpc>
              <a:buFont typeface="Arial" panose="020B0604020202020204" pitchFamily="34" charset="0"/>
              <a:buChar char="•"/>
            </a:pPr>
            <a:r>
              <a:rPr lang="en-US" sz="2000" dirty="0"/>
              <a:t>Strong emotional reaction from victim</a:t>
            </a:r>
          </a:p>
          <a:p>
            <a:pPr marL="342900" indent="-342900">
              <a:lnSpc>
                <a:spcPct val="100000"/>
              </a:lnSpc>
              <a:buFont typeface="Arial" panose="020B0604020202020204" pitchFamily="34" charset="0"/>
              <a:buChar char="•"/>
            </a:pPr>
            <a:r>
              <a:rPr lang="en-US" sz="2000" dirty="0"/>
              <a:t>Happens repeatedly</a:t>
            </a:r>
          </a:p>
          <a:p>
            <a:pPr marL="342900" indent="-342900">
              <a:lnSpc>
                <a:spcPct val="100000"/>
              </a:lnSpc>
              <a:buFont typeface="Arial" panose="020B0604020202020204" pitchFamily="34" charset="0"/>
              <a:buChar char="•"/>
            </a:pPr>
            <a:r>
              <a:rPr lang="en-US" sz="2000" dirty="0"/>
              <a:t>Intentional, threatening</a:t>
            </a:r>
          </a:p>
          <a:p>
            <a:pPr marL="342900" indent="-342900">
              <a:lnSpc>
                <a:spcPct val="100000"/>
              </a:lnSpc>
              <a:buFont typeface="Arial" panose="020B0604020202020204" pitchFamily="34" charset="0"/>
              <a:buChar char="•"/>
            </a:pPr>
            <a:r>
              <a:rPr lang="en-US" sz="2000" dirty="0"/>
              <a:t>Seeking power and control</a:t>
            </a:r>
          </a:p>
          <a:p>
            <a:pPr marL="342900" indent="-342900">
              <a:lnSpc>
                <a:spcPct val="100000"/>
              </a:lnSpc>
              <a:buFont typeface="Arial" panose="020B0604020202020204" pitchFamily="34" charset="0"/>
              <a:buChar char="•"/>
            </a:pPr>
            <a:r>
              <a:rPr lang="en-US" sz="2000" dirty="0"/>
              <a:t>No remorse – blames victim</a:t>
            </a:r>
          </a:p>
          <a:p>
            <a:pPr marL="342900" indent="-342900">
              <a:lnSpc>
                <a:spcPct val="100000"/>
              </a:lnSpc>
              <a:buFont typeface="Arial" panose="020B0604020202020204" pitchFamily="34" charset="0"/>
              <a:buChar char="•"/>
            </a:pPr>
            <a:r>
              <a:rPr lang="en-US" sz="2000" dirty="0"/>
              <a:t>No attempt to stop</a:t>
            </a:r>
          </a:p>
          <a:p>
            <a:endParaRPr lang="en-US" dirty="0"/>
          </a:p>
        </p:txBody>
      </p:sp>
      <p:sp>
        <p:nvSpPr>
          <p:cNvPr id="4" name="Title 3"/>
          <p:cNvSpPr>
            <a:spLocks noGrp="1"/>
          </p:cNvSpPr>
          <p:nvPr>
            <p:ph type="title"/>
          </p:nvPr>
        </p:nvSpPr>
        <p:spPr/>
        <p:txBody>
          <a:bodyPr/>
          <a:lstStyle/>
          <a:p>
            <a:r>
              <a:rPr lang="en-US" dirty="0"/>
              <a:t>Conflict vs Bullying</a:t>
            </a:r>
          </a:p>
        </p:txBody>
      </p:sp>
      <p:sp>
        <p:nvSpPr>
          <p:cNvPr id="5" name="Slide Number Placeholder 4"/>
          <p:cNvSpPr>
            <a:spLocks noGrp="1"/>
          </p:cNvSpPr>
          <p:nvPr>
            <p:ph type="sldNum" sz="quarter" idx="4"/>
          </p:nvPr>
        </p:nvSpPr>
        <p:spPr/>
        <p:txBody>
          <a:bodyPr/>
          <a:lstStyle/>
          <a:p>
            <a:fld id="{8A16B8CB-D56F-2744-807F-154426EF1DF6}" type="slidenum">
              <a:rPr lang="en-US" smtClean="0"/>
              <a:pPr/>
              <a:t>54</a:t>
            </a:fld>
            <a:endParaRPr lang="en-US" dirty="0"/>
          </a:p>
        </p:txBody>
      </p:sp>
      <p:sp>
        <p:nvSpPr>
          <p:cNvPr id="6" name="Text Placeholder 1"/>
          <p:cNvSpPr txBox="1">
            <a:spLocks/>
          </p:cNvSpPr>
          <p:nvPr/>
        </p:nvSpPr>
        <p:spPr>
          <a:xfrm>
            <a:off x="1303360" y="1017565"/>
            <a:ext cx="3868340" cy="429755"/>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Tx/>
              <a:buNone/>
              <a:defRPr sz="2400" b="0" i="0" kern="1200" cap="none" baseline="0">
                <a:solidFill>
                  <a:schemeClr val="tx1"/>
                </a:solidFill>
                <a:latin typeface="Georgia" panose="02040502050405020303" pitchFamily="18" charset="0"/>
                <a:ea typeface="+mn-ea"/>
                <a:cs typeface="+mn-cs"/>
              </a:defRPr>
            </a:lvl1pPr>
            <a:lvl2pPr marL="806450" indent="-344488" algn="l" defTabSz="914377"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venir Next" panose="020B0503020202020204" pitchFamily="34" charset="0"/>
                <a:ea typeface="+mn-ea"/>
                <a:cs typeface="+mn-cs"/>
              </a:defRPr>
            </a:lvl2pPr>
            <a:lvl3pPr marL="914377" indent="0" algn="ctr" defTabSz="914377" rtl="0" eaLnBrk="1" latinLnBrk="0" hangingPunct="1">
              <a:lnSpc>
                <a:spcPct val="90000"/>
              </a:lnSpc>
              <a:spcBef>
                <a:spcPts val="500"/>
              </a:spcBef>
              <a:buFontTx/>
              <a:buNone/>
              <a:defRPr sz="2000" b="0" i="0" kern="1200">
                <a:solidFill>
                  <a:schemeClr val="tx1"/>
                </a:solidFill>
                <a:latin typeface="Helvetica" pitchFamily="2" charset="0"/>
                <a:ea typeface="+mn-ea"/>
                <a:cs typeface="+mn-cs"/>
              </a:defRPr>
            </a:lvl3pPr>
            <a:lvl4pPr marL="1371566" indent="0" algn="ctr" defTabSz="914377"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4pPr>
            <a:lvl5pPr marL="1828754" indent="0" algn="ctr" defTabSz="914377"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t>Conflict</a:t>
            </a:r>
          </a:p>
        </p:txBody>
      </p:sp>
      <p:sp>
        <p:nvSpPr>
          <p:cNvPr id="8" name="Text Placeholder 5"/>
          <p:cNvSpPr txBox="1">
            <a:spLocks/>
          </p:cNvSpPr>
          <p:nvPr/>
        </p:nvSpPr>
        <p:spPr>
          <a:xfrm>
            <a:off x="6537278" y="1051903"/>
            <a:ext cx="3887391" cy="395417"/>
          </a:xfrm>
          <a:prstGeom prst="rect">
            <a:avLst/>
          </a:prstGeom>
        </p:spPr>
        <p:txBody>
          <a:bodyPr/>
          <a:lstStyle>
            <a:lvl1pPr marL="0" indent="0" algn="l" defTabSz="914377" rtl="0" eaLnBrk="1" latinLnBrk="0" hangingPunct="1">
              <a:lnSpc>
                <a:spcPct val="90000"/>
              </a:lnSpc>
              <a:spcBef>
                <a:spcPts val="1000"/>
              </a:spcBef>
              <a:buFontTx/>
              <a:buNone/>
              <a:defRPr sz="4000" b="0" i="0" kern="1200" cap="none" baseline="0">
                <a:solidFill>
                  <a:schemeClr val="bg1">
                    <a:lumMod val="75000"/>
                  </a:schemeClr>
                </a:solidFill>
                <a:latin typeface="Georgia" panose="02040502050405020303" pitchFamily="18" charset="0"/>
                <a:ea typeface="+mn-ea"/>
                <a:cs typeface="+mn-cs"/>
              </a:defRPr>
            </a:lvl1pPr>
            <a:lvl2pPr marL="457189" indent="0" algn="ctr" defTabSz="914377" rtl="0" eaLnBrk="1" latinLnBrk="0" hangingPunct="1">
              <a:lnSpc>
                <a:spcPct val="90000"/>
              </a:lnSpc>
              <a:spcBef>
                <a:spcPts val="500"/>
              </a:spcBef>
              <a:buFontTx/>
              <a:buNone/>
              <a:defRPr sz="2400" kern="1200">
                <a:solidFill>
                  <a:schemeClr val="bg2"/>
                </a:solidFill>
                <a:latin typeface="+mn-lt"/>
                <a:ea typeface="+mn-ea"/>
                <a:cs typeface="+mn-cs"/>
              </a:defRPr>
            </a:lvl2pPr>
            <a:lvl3pPr marL="914377" indent="0" algn="ctr" defTabSz="914377" rtl="0" eaLnBrk="1" latinLnBrk="0" hangingPunct="1">
              <a:lnSpc>
                <a:spcPct val="90000"/>
              </a:lnSpc>
              <a:spcBef>
                <a:spcPts val="500"/>
              </a:spcBef>
              <a:buFontTx/>
              <a:buNone/>
              <a:defRPr sz="2000" kern="1200">
                <a:solidFill>
                  <a:schemeClr val="bg2"/>
                </a:solidFill>
                <a:latin typeface="+mn-lt"/>
                <a:ea typeface="+mn-ea"/>
                <a:cs typeface="+mn-cs"/>
              </a:defRPr>
            </a:lvl3pPr>
            <a:lvl4pPr marL="1371566" indent="0" algn="ctr" defTabSz="914377" rtl="0" eaLnBrk="1" latinLnBrk="0" hangingPunct="1">
              <a:lnSpc>
                <a:spcPct val="90000"/>
              </a:lnSpc>
              <a:spcBef>
                <a:spcPts val="500"/>
              </a:spcBef>
              <a:buFontTx/>
              <a:buNone/>
              <a:defRPr sz="1800" kern="1200">
                <a:solidFill>
                  <a:schemeClr val="bg2"/>
                </a:solidFill>
                <a:latin typeface="+mn-lt"/>
                <a:ea typeface="+mn-ea"/>
                <a:cs typeface="+mn-cs"/>
              </a:defRPr>
            </a:lvl4pPr>
            <a:lvl5pPr marL="1828754" indent="0" algn="ctr" defTabSz="914377" rtl="0" eaLnBrk="1" latinLnBrk="0" hangingPunct="1">
              <a:lnSpc>
                <a:spcPct val="90000"/>
              </a:lnSpc>
              <a:spcBef>
                <a:spcPts val="500"/>
              </a:spcBef>
              <a:buFontTx/>
              <a:buNone/>
              <a:defRPr sz="1800"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u="sng" dirty="0">
                <a:solidFill>
                  <a:srgbClr val="0033A0"/>
                </a:solidFill>
              </a:rPr>
              <a:t>Bullying</a:t>
            </a:r>
          </a:p>
        </p:txBody>
      </p:sp>
    </p:spTree>
    <p:extLst>
      <p:ext uri="{BB962C8B-B14F-4D97-AF65-F5344CB8AC3E}">
        <p14:creationId xmlns:p14="http://schemas.microsoft.com/office/powerpoint/2010/main" val="2504581300"/>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151468"/>
            <a:ext cx="10218201" cy="4648832"/>
          </a:xfrm>
        </p:spPr>
        <p:txBody>
          <a:bodyPr>
            <a:normAutofit fontScale="85000" lnSpcReduction="20000"/>
          </a:bodyPr>
          <a:lstStyle/>
          <a:p>
            <a:pPr>
              <a:lnSpc>
                <a:spcPct val="120000"/>
              </a:lnSpc>
            </a:pPr>
            <a:r>
              <a:rPr lang="en-US" sz="1600" dirty="0"/>
              <a:t>If you feel that you are being bullied, discriminated against, victimized or subjected to any form of harassment:</a:t>
            </a:r>
          </a:p>
          <a:p>
            <a:pPr marL="285750" indent="-285750">
              <a:lnSpc>
                <a:spcPct val="120000"/>
              </a:lnSpc>
              <a:buFont typeface="Arial" panose="020B0604020202020204" pitchFamily="34" charset="0"/>
              <a:buChar char="•"/>
            </a:pPr>
            <a:r>
              <a:rPr lang="en-US" sz="1600" b="1" dirty="0"/>
              <a:t>DO</a:t>
            </a:r>
          </a:p>
          <a:p>
            <a:pPr lvl="1">
              <a:lnSpc>
                <a:spcPct val="120000"/>
              </a:lnSpc>
              <a:buFont typeface="Wingdings" panose="05000000000000000000" pitchFamily="2" charset="2"/>
              <a:buChar char="Ø"/>
            </a:pPr>
            <a:r>
              <a:rPr lang="en-US" sz="1600" dirty="0">
                <a:latin typeface="Georgia" panose="02040502050405020303" pitchFamily="18" charset="0"/>
              </a:rPr>
              <a:t>Firmly tell the person that his or her behavior is not acceptable and ask them to stop.  You can ask a person you trust, such as a supervisor or team member to be with you when you approach the person.</a:t>
            </a:r>
          </a:p>
          <a:p>
            <a:pPr lvl="1">
              <a:lnSpc>
                <a:spcPct val="120000"/>
              </a:lnSpc>
              <a:buFont typeface="Wingdings" panose="05000000000000000000" pitchFamily="2" charset="2"/>
              <a:buChar char="Ø"/>
            </a:pPr>
            <a:r>
              <a:rPr lang="en-US" sz="1600" dirty="0">
                <a:latin typeface="Georgia" panose="02040502050405020303" pitchFamily="18" charset="0"/>
              </a:rPr>
              <a:t>Document the events in RL6 reporting system.  Record:</a:t>
            </a:r>
          </a:p>
          <a:p>
            <a:pPr lvl="2">
              <a:lnSpc>
                <a:spcPct val="120000"/>
              </a:lnSpc>
              <a:buFont typeface="Wingdings" panose="05000000000000000000" pitchFamily="2" charset="2"/>
              <a:buChar char="§"/>
            </a:pPr>
            <a:r>
              <a:rPr lang="en-US" sz="1600" dirty="0">
                <a:latin typeface="Georgia" panose="02040502050405020303" pitchFamily="18" charset="0"/>
              </a:rPr>
              <a:t>The date, time, and what happened in as much detail as possible</a:t>
            </a:r>
          </a:p>
          <a:p>
            <a:pPr lvl="2">
              <a:lnSpc>
                <a:spcPct val="120000"/>
              </a:lnSpc>
              <a:buFont typeface="Wingdings" panose="05000000000000000000" pitchFamily="2" charset="2"/>
              <a:buChar char="§"/>
            </a:pPr>
            <a:r>
              <a:rPr lang="en-US" sz="1600" dirty="0">
                <a:latin typeface="Georgia" panose="02040502050405020303" pitchFamily="18" charset="0"/>
              </a:rPr>
              <a:t>The names of witnesses</a:t>
            </a:r>
          </a:p>
          <a:p>
            <a:pPr lvl="2">
              <a:lnSpc>
                <a:spcPct val="120000"/>
              </a:lnSpc>
              <a:buFont typeface="Wingdings" panose="05000000000000000000" pitchFamily="2" charset="2"/>
              <a:buChar char="§"/>
            </a:pPr>
            <a:r>
              <a:rPr lang="en-US" sz="1600" dirty="0">
                <a:latin typeface="Georgia" panose="02040502050405020303" pitchFamily="18" charset="0"/>
              </a:rPr>
              <a:t>The outcome of the event</a:t>
            </a:r>
          </a:p>
          <a:p>
            <a:pPr lvl="1">
              <a:lnSpc>
                <a:spcPct val="120000"/>
              </a:lnSpc>
              <a:buFont typeface="Wingdings" panose="05000000000000000000" pitchFamily="2" charset="2"/>
              <a:buChar char="Ø"/>
            </a:pPr>
            <a:r>
              <a:rPr lang="en-US" sz="1600" dirty="0">
                <a:latin typeface="Georgia" panose="02040502050405020303" pitchFamily="18" charset="0"/>
              </a:rPr>
              <a:t>Remember, it is not just the character of the incidents, but intent of the behavior and the number, frequency, and especially the pattern that can reveal bullying or harassment</a:t>
            </a:r>
          </a:p>
          <a:p>
            <a:pPr lvl="1">
              <a:lnSpc>
                <a:spcPct val="120000"/>
              </a:lnSpc>
              <a:buFont typeface="Wingdings" panose="05000000000000000000" pitchFamily="2" charset="2"/>
              <a:buChar char="Ø"/>
            </a:pPr>
            <a:r>
              <a:rPr lang="en-US" sz="1600" dirty="0">
                <a:latin typeface="Georgia" panose="02040502050405020303" pitchFamily="18" charset="0"/>
              </a:rPr>
              <a:t>Keep copies of any letters, memos, e-mails, etc., received from the person</a:t>
            </a:r>
          </a:p>
          <a:p>
            <a:pPr lvl="1">
              <a:lnSpc>
                <a:spcPct val="120000"/>
              </a:lnSpc>
              <a:buFont typeface="Wingdings" panose="05000000000000000000" pitchFamily="2" charset="2"/>
              <a:buChar char="Ø"/>
            </a:pPr>
            <a:r>
              <a:rPr lang="en-US" sz="1600" dirty="0">
                <a:latin typeface="Georgia" panose="02040502050405020303" pitchFamily="18" charset="0"/>
              </a:rPr>
              <a:t>Please report suspected or violations to the Human Resource Department, supervisor, manager, director, Risk Management Department, or to the Compliance and Integrity Department</a:t>
            </a:r>
          </a:p>
          <a:p>
            <a:pPr lvl="1">
              <a:lnSpc>
                <a:spcPct val="120000"/>
              </a:lnSpc>
              <a:buFont typeface="Wingdings" panose="05000000000000000000" pitchFamily="2" charset="2"/>
              <a:buChar char="Ø"/>
            </a:pPr>
            <a:r>
              <a:rPr lang="en-US" sz="1600" dirty="0">
                <a:latin typeface="Georgia" panose="02040502050405020303" pitchFamily="18" charset="0"/>
              </a:rPr>
              <a:t>If your concerns are minimized, proceed to the next level of management</a:t>
            </a:r>
          </a:p>
          <a:p>
            <a:pPr marL="285750" indent="-285750">
              <a:lnSpc>
                <a:spcPct val="120000"/>
              </a:lnSpc>
              <a:buFont typeface="Arial" panose="020B0604020202020204" pitchFamily="34" charset="0"/>
              <a:buChar char="•"/>
            </a:pPr>
            <a:r>
              <a:rPr lang="en-US" sz="1600" b="1" dirty="0"/>
              <a:t>DO NOT RETALIATE</a:t>
            </a:r>
            <a:r>
              <a:rPr lang="en-US" sz="1600" dirty="0"/>
              <a:t>.  You may end up looking like the perpetrator and will most certainly cause confusion for those responsible for evaluating and responding to the situation.</a:t>
            </a:r>
          </a:p>
          <a:p>
            <a:pPr>
              <a:lnSpc>
                <a:spcPct val="120000"/>
              </a:lnSpc>
            </a:pPr>
            <a:endParaRPr lang="en-US" sz="1600" dirty="0"/>
          </a:p>
        </p:txBody>
      </p:sp>
      <p:sp>
        <p:nvSpPr>
          <p:cNvPr id="3" name="Title 2"/>
          <p:cNvSpPr>
            <a:spLocks noGrp="1"/>
          </p:cNvSpPr>
          <p:nvPr>
            <p:ph type="title"/>
          </p:nvPr>
        </p:nvSpPr>
        <p:spPr/>
        <p:txBody>
          <a:bodyPr/>
          <a:lstStyle/>
          <a:p>
            <a:r>
              <a:rPr lang="en-US" dirty="0"/>
              <a:t>What to do</a:t>
            </a:r>
          </a:p>
        </p:txBody>
      </p:sp>
      <p:sp>
        <p:nvSpPr>
          <p:cNvPr id="4" name="Slide Number Placeholder 3"/>
          <p:cNvSpPr>
            <a:spLocks noGrp="1"/>
          </p:cNvSpPr>
          <p:nvPr>
            <p:ph type="sldNum" sz="quarter" idx="4"/>
          </p:nvPr>
        </p:nvSpPr>
        <p:spPr/>
        <p:txBody>
          <a:bodyPr/>
          <a:lstStyle/>
          <a:p>
            <a:fld id="{8A16B8CB-D56F-2744-807F-154426EF1DF6}" type="slidenum">
              <a:rPr lang="en-US" smtClean="0"/>
              <a:pPr/>
              <a:t>55</a:t>
            </a:fld>
            <a:endParaRPr lang="en-US" dirty="0"/>
          </a:p>
        </p:txBody>
      </p:sp>
    </p:spTree>
    <p:extLst>
      <p:ext uri="{BB962C8B-B14F-4D97-AF65-F5344CB8AC3E}">
        <p14:creationId xmlns:p14="http://schemas.microsoft.com/office/powerpoint/2010/main" val="445994567"/>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fontScale="77500" lnSpcReduction="20000"/>
          </a:bodyPr>
          <a:lstStyle/>
          <a:p>
            <a:pPr marL="342900" indent="-342900">
              <a:lnSpc>
                <a:spcPct val="120000"/>
              </a:lnSpc>
              <a:buFont typeface="Arial" panose="020B0604020202020204" pitchFamily="34" charset="0"/>
              <a:buChar char="•"/>
            </a:pPr>
            <a:r>
              <a:rPr lang="en-US" sz="2600" dirty="0"/>
              <a:t>Abuse, neglect, exploitation know no boundaries. Any patient, at any age can become a victim, although people who depend on others for their emotional and physical health are at high risk.</a:t>
            </a:r>
          </a:p>
          <a:p>
            <a:pPr marL="342900" indent="-342900">
              <a:lnSpc>
                <a:spcPct val="120000"/>
              </a:lnSpc>
              <a:buFont typeface="Arial" panose="020B0604020202020204" pitchFamily="34" charset="0"/>
              <a:buChar char="•"/>
            </a:pPr>
            <a:r>
              <a:rPr lang="en-US" sz="2600" dirty="0"/>
              <a:t>Everyone has a responsibility to immediately report suspected cases of abuse, neglect, domestic violence, sexual assault, or exploitation to Social Services.</a:t>
            </a:r>
          </a:p>
          <a:p>
            <a:pPr marL="342900" indent="-342900">
              <a:lnSpc>
                <a:spcPct val="120000"/>
              </a:lnSpc>
              <a:buFont typeface="Arial" panose="020B0604020202020204" pitchFamily="34" charset="0"/>
              <a:buChar char="•"/>
            </a:pPr>
            <a:r>
              <a:rPr lang="en-US" sz="2600" dirty="0"/>
              <a:t>Social worker is on call 24/7 and can be reached through the switch board operator.</a:t>
            </a:r>
          </a:p>
          <a:p>
            <a:endParaRPr lang="en-US" dirty="0"/>
          </a:p>
        </p:txBody>
      </p:sp>
      <p:sp>
        <p:nvSpPr>
          <p:cNvPr id="4" name="Title 3"/>
          <p:cNvSpPr>
            <a:spLocks noGrp="1"/>
          </p:cNvSpPr>
          <p:nvPr>
            <p:ph type="title"/>
          </p:nvPr>
        </p:nvSpPr>
        <p:spPr/>
        <p:txBody>
          <a:bodyPr/>
          <a:lstStyle/>
          <a:p>
            <a:r>
              <a:rPr lang="en-US" dirty="0"/>
              <a:t>Abuse</a:t>
            </a:r>
          </a:p>
        </p:txBody>
      </p:sp>
      <p:sp>
        <p:nvSpPr>
          <p:cNvPr id="5" name="Slide Number Placeholder 4"/>
          <p:cNvSpPr>
            <a:spLocks noGrp="1"/>
          </p:cNvSpPr>
          <p:nvPr>
            <p:ph type="sldNum" sz="quarter" idx="4"/>
          </p:nvPr>
        </p:nvSpPr>
        <p:spPr/>
        <p:txBody>
          <a:bodyPr/>
          <a:lstStyle/>
          <a:p>
            <a:fld id="{8A16B8CB-D56F-2744-807F-154426EF1DF6}" type="slidenum">
              <a:rPr lang="en-US" smtClean="0"/>
              <a:pPr/>
              <a:t>56</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3599" y="1709565"/>
            <a:ext cx="3285067" cy="3093704"/>
          </a:xfrm>
          <a:prstGeom prst="rect">
            <a:avLst/>
          </a:prstGeom>
        </p:spPr>
      </p:pic>
    </p:spTree>
    <p:extLst>
      <p:ext uri="{BB962C8B-B14F-4D97-AF65-F5344CB8AC3E}">
        <p14:creationId xmlns:p14="http://schemas.microsoft.com/office/powerpoint/2010/main" val="2563969503"/>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nSpc>
                <a:spcPct val="100000"/>
              </a:lnSpc>
            </a:pPr>
            <a:r>
              <a:rPr lang="en-US" sz="1600" dirty="0"/>
              <a:t>All King’s Daughters team members, providers, and contractors/vendors are required to report concerns about actual, potential or perceived misconduct to the Compliance &amp; Integrity Department.  One may use any of the following reporting tools:</a:t>
            </a:r>
          </a:p>
          <a:p>
            <a:pPr marL="285750" lvl="0" indent="-285750">
              <a:lnSpc>
                <a:spcPct val="100000"/>
              </a:lnSpc>
              <a:buFont typeface="Arial" panose="020B0604020202020204" pitchFamily="34" charset="0"/>
              <a:buChar char="•"/>
            </a:pPr>
            <a:r>
              <a:rPr lang="en-US" sz="1600" dirty="0"/>
              <a:t>Call the Compliance Hotline at (606) 408-4145 or (877) 327-4145;</a:t>
            </a:r>
          </a:p>
          <a:p>
            <a:pPr marL="285750" lvl="0" indent="-285750">
              <a:lnSpc>
                <a:spcPct val="100000"/>
              </a:lnSpc>
              <a:buFont typeface="Arial" panose="020B0604020202020204" pitchFamily="34" charset="0"/>
              <a:buChar char="•"/>
            </a:pPr>
            <a:r>
              <a:rPr lang="en-US" sz="1600" dirty="0"/>
              <a:t>Call the Lighthouse Services Hotline at (844) 940-0003 which is an independent third-party hotline provider contracted by King’s Daughters as an additional anonymous reporting tool;</a:t>
            </a:r>
          </a:p>
          <a:p>
            <a:pPr marL="285750" lvl="0" indent="-285750">
              <a:lnSpc>
                <a:spcPct val="100000"/>
              </a:lnSpc>
              <a:buFont typeface="Arial" panose="020B0604020202020204" pitchFamily="34" charset="0"/>
              <a:buChar char="•"/>
            </a:pPr>
            <a:r>
              <a:rPr lang="en-US" sz="1600" dirty="0"/>
              <a:t>Complete the Compliance Concern Form found on the intranet;</a:t>
            </a:r>
          </a:p>
          <a:p>
            <a:pPr marL="285750" lvl="0" indent="-285750">
              <a:lnSpc>
                <a:spcPct val="100000"/>
              </a:lnSpc>
              <a:buFont typeface="Arial" panose="020B0604020202020204" pitchFamily="34" charset="0"/>
              <a:buChar char="•"/>
            </a:pPr>
            <a:r>
              <a:rPr lang="en-US" sz="1600" dirty="0"/>
              <a:t>Contact Compliance team, Tonia Hall @ (606) 408-4451 or Heather Marcum @ (606) 408-0161; </a:t>
            </a:r>
          </a:p>
          <a:p>
            <a:pPr marL="285750" lvl="0" indent="-285750">
              <a:lnSpc>
                <a:spcPct val="100000"/>
              </a:lnSpc>
              <a:buFont typeface="Arial" panose="020B0604020202020204" pitchFamily="34" charset="0"/>
              <a:buChar char="•"/>
            </a:pPr>
            <a:r>
              <a:rPr lang="en-US" sz="1600" dirty="0"/>
              <a:t>Contact your supervisor, director or Vice President;</a:t>
            </a:r>
          </a:p>
          <a:p>
            <a:pPr marL="285750" lvl="0" indent="-285750">
              <a:lnSpc>
                <a:spcPct val="100000"/>
              </a:lnSpc>
              <a:buFont typeface="Arial" panose="020B0604020202020204" pitchFamily="34" charset="0"/>
              <a:buChar char="•"/>
            </a:pPr>
            <a:r>
              <a:rPr lang="en-US" sz="1600" dirty="0"/>
              <a:t>Email corporatecompliance@kdmc.kdhs.us (not anonymous); </a:t>
            </a:r>
          </a:p>
          <a:p>
            <a:pPr marL="285750" lvl="0" indent="-285750">
              <a:lnSpc>
                <a:spcPct val="100000"/>
              </a:lnSpc>
              <a:buFont typeface="Arial" panose="020B0604020202020204" pitchFamily="34" charset="0"/>
              <a:buChar char="•"/>
            </a:pPr>
            <a:r>
              <a:rPr lang="en-US" sz="1600" dirty="0"/>
              <a:t>Send written correspondence intercompany to 2201 Lexington Avenue, Ashland, KY  41101 Attn:  Compliance &amp; Integrity Department.</a:t>
            </a:r>
          </a:p>
          <a:p>
            <a:endParaRPr lang="en-US" dirty="0"/>
          </a:p>
        </p:txBody>
      </p:sp>
      <p:sp>
        <p:nvSpPr>
          <p:cNvPr id="3" name="Title 2"/>
          <p:cNvSpPr>
            <a:spLocks noGrp="1"/>
          </p:cNvSpPr>
          <p:nvPr>
            <p:ph type="title"/>
          </p:nvPr>
        </p:nvSpPr>
        <p:spPr/>
        <p:txBody>
          <a:bodyPr/>
          <a:lstStyle/>
          <a:p>
            <a:r>
              <a:rPr lang="en-US" dirty="0"/>
              <a:t>How do I report suspected compliance violations?</a:t>
            </a:r>
          </a:p>
        </p:txBody>
      </p:sp>
      <p:sp>
        <p:nvSpPr>
          <p:cNvPr id="4" name="Slide Number Placeholder 3"/>
          <p:cNvSpPr>
            <a:spLocks noGrp="1"/>
          </p:cNvSpPr>
          <p:nvPr>
            <p:ph type="sldNum" sz="quarter" idx="4"/>
          </p:nvPr>
        </p:nvSpPr>
        <p:spPr/>
        <p:txBody>
          <a:bodyPr/>
          <a:lstStyle/>
          <a:p>
            <a:fld id="{8A16B8CB-D56F-2744-807F-154426EF1DF6}" type="slidenum">
              <a:rPr lang="en-US" smtClean="0"/>
              <a:pPr/>
              <a:t>57</a:t>
            </a:fld>
            <a:endParaRPr lang="en-US" dirty="0"/>
          </a:p>
        </p:txBody>
      </p:sp>
      <p:pic>
        <p:nvPicPr>
          <p:cNvPr id="5" name="Picture 4"/>
          <p:cNvPicPr>
            <a:picLocks noChangeAspect="1"/>
          </p:cNvPicPr>
          <p:nvPr/>
        </p:nvPicPr>
        <p:blipFill>
          <a:blip r:embed="rId2" cstate="screen">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10144598" y="4466292"/>
            <a:ext cx="1814899" cy="1209933"/>
          </a:xfrm>
          <a:prstGeom prst="rect">
            <a:avLst/>
          </a:prstGeom>
        </p:spPr>
      </p:pic>
    </p:spTree>
    <p:extLst>
      <p:ext uri="{BB962C8B-B14F-4D97-AF65-F5344CB8AC3E}">
        <p14:creationId xmlns:p14="http://schemas.microsoft.com/office/powerpoint/2010/main" val="3685389435"/>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324950"/>
            <a:ext cx="10218201" cy="461517"/>
          </a:xfrm>
        </p:spPr>
        <p:txBody>
          <a:bodyPr/>
          <a:lstStyle/>
          <a:p>
            <a:r>
              <a:rPr lang="en-US" dirty="0"/>
              <a:t>Compliance can be summarized in a short phrase…</a:t>
            </a:r>
          </a:p>
        </p:txBody>
      </p:sp>
      <p:sp>
        <p:nvSpPr>
          <p:cNvPr id="3" name="Title 2"/>
          <p:cNvSpPr>
            <a:spLocks noGrp="1"/>
          </p:cNvSpPr>
          <p:nvPr>
            <p:ph type="title"/>
          </p:nvPr>
        </p:nvSpPr>
        <p:spPr/>
        <p:txBody>
          <a:bodyPr/>
          <a:lstStyle/>
          <a:p>
            <a:r>
              <a:rPr lang="en-US" dirty="0"/>
              <a:t>In Conclusion…</a:t>
            </a:r>
          </a:p>
        </p:txBody>
      </p:sp>
      <p:sp>
        <p:nvSpPr>
          <p:cNvPr id="4" name="Slide Number Placeholder 3"/>
          <p:cNvSpPr>
            <a:spLocks noGrp="1"/>
          </p:cNvSpPr>
          <p:nvPr>
            <p:ph type="sldNum" sz="quarter" idx="4"/>
          </p:nvPr>
        </p:nvSpPr>
        <p:spPr/>
        <p:txBody>
          <a:bodyPr/>
          <a:lstStyle/>
          <a:p>
            <a:fld id="{8A16B8CB-D56F-2744-807F-154426EF1DF6}" type="slidenum">
              <a:rPr lang="en-US" smtClean="0"/>
              <a:pPr/>
              <a:t>58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72988" y="2516400"/>
            <a:ext cx="7841890" cy="19217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8957656"/>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pPr>
            <a:r>
              <a:rPr lang="en-US" sz="2000" dirty="0"/>
              <a:t>Please complete the following items to receive credit for this course:</a:t>
            </a:r>
          </a:p>
          <a:p>
            <a:pPr marL="342900" indent="-342900">
              <a:lnSpc>
                <a:spcPct val="100000"/>
              </a:lnSpc>
              <a:buFont typeface="+mj-lt"/>
              <a:buAutoNum type="arabicPeriod"/>
            </a:pPr>
            <a:r>
              <a:rPr lang="en-US" sz="2000" dirty="0"/>
              <a:t>General Compliance Training &amp; Post-Test (upper right corner of this screen)</a:t>
            </a:r>
          </a:p>
          <a:p>
            <a:pPr marL="342900" indent="-342900">
              <a:lnSpc>
                <a:spcPct val="100000"/>
              </a:lnSpc>
              <a:buFont typeface="+mj-lt"/>
              <a:buAutoNum type="arabicPeriod"/>
            </a:pPr>
            <a:r>
              <a:rPr lang="en-US" sz="2000" dirty="0"/>
              <a:t>Conflict of Interest (on your KDHSU To Do List)</a:t>
            </a:r>
          </a:p>
          <a:p>
            <a:endParaRPr lang="en-US" dirty="0"/>
          </a:p>
        </p:txBody>
      </p:sp>
      <p:sp>
        <p:nvSpPr>
          <p:cNvPr id="3" name="Title 2"/>
          <p:cNvSpPr>
            <a:spLocks noGrp="1"/>
          </p:cNvSpPr>
          <p:nvPr>
            <p:ph type="title"/>
          </p:nvPr>
        </p:nvSpPr>
        <p:spPr/>
        <p:txBody>
          <a:bodyPr/>
          <a:lstStyle/>
          <a:p>
            <a:r>
              <a:rPr lang="en-US" dirty="0"/>
              <a:t>Thank you for viewing this presentation.</a:t>
            </a:r>
          </a:p>
        </p:txBody>
      </p:sp>
      <p:sp>
        <p:nvSpPr>
          <p:cNvPr id="4" name="Slide Number Placeholder 3"/>
          <p:cNvSpPr>
            <a:spLocks noGrp="1"/>
          </p:cNvSpPr>
          <p:nvPr>
            <p:ph type="sldNum" sz="quarter" idx="4"/>
          </p:nvPr>
        </p:nvSpPr>
        <p:spPr/>
        <p:txBody>
          <a:bodyPr/>
          <a:lstStyle/>
          <a:p>
            <a:fld id="{8A16B8CB-D56F-2744-807F-154426EF1DF6}" type="slidenum">
              <a:rPr lang="en-US" smtClean="0"/>
              <a:pPr/>
              <a:t>59</a:t>
            </a:fld>
            <a:endParaRPr lang="en-US" dirty="0"/>
          </a:p>
        </p:txBody>
      </p:sp>
    </p:spTree>
    <p:extLst>
      <p:ext uri="{BB962C8B-B14F-4D97-AF65-F5344CB8AC3E}">
        <p14:creationId xmlns:p14="http://schemas.microsoft.com/office/powerpoint/2010/main" val="24948218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952" y="1257642"/>
            <a:ext cx="6008048" cy="4440057"/>
          </a:xfrm>
        </p:spPr>
        <p:txBody>
          <a:bodyPr/>
          <a:lstStyle/>
          <a:p>
            <a:pPr>
              <a:lnSpc>
                <a:spcPct val="100000"/>
              </a:lnSpc>
            </a:pPr>
            <a:r>
              <a:rPr lang="en-US" sz="1400" dirty="0"/>
              <a:t>Social Security Act – enacted as part of the Health Insurance Portability and Accountability Act of 1996 (HIPAA), prohibits providers of Medicare or Medicaid payable services from offering remuneration to beneficiaries.</a:t>
            </a:r>
          </a:p>
          <a:p>
            <a:pPr>
              <a:lnSpc>
                <a:spcPct val="100000"/>
              </a:lnSpc>
            </a:pPr>
            <a:r>
              <a:rPr lang="en-US" sz="1400" dirty="0"/>
              <a:t>Examples of remuneration are:</a:t>
            </a:r>
          </a:p>
          <a:p>
            <a:pPr lvl="1">
              <a:lnSpc>
                <a:spcPct val="100000"/>
              </a:lnSpc>
              <a:buFont typeface="Calibri" panose="020F0502020204030204" pitchFamily="34" charset="0"/>
              <a:buChar char="–"/>
            </a:pPr>
            <a:r>
              <a:rPr lang="en-US" sz="1400" dirty="0">
                <a:latin typeface="Georgia" panose="02040502050405020303" pitchFamily="18" charset="0"/>
              </a:rPr>
              <a:t>Waivers of copayments and deductible amounts</a:t>
            </a:r>
          </a:p>
          <a:p>
            <a:pPr lvl="1">
              <a:lnSpc>
                <a:spcPct val="100000"/>
              </a:lnSpc>
              <a:buFont typeface="Calibri" panose="020F0502020204030204" pitchFamily="34" charset="0"/>
              <a:buChar char="–"/>
            </a:pPr>
            <a:r>
              <a:rPr lang="en-US" sz="1400" dirty="0">
                <a:latin typeface="Georgia" panose="02040502050405020303" pitchFamily="18" charset="0"/>
              </a:rPr>
              <a:t>Providing items or services for free or for other than fair market value</a:t>
            </a:r>
          </a:p>
          <a:p>
            <a:pPr lvl="1">
              <a:lnSpc>
                <a:spcPct val="100000"/>
              </a:lnSpc>
              <a:buFont typeface="Calibri" panose="020F0502020204030204" pitchFamily="34" charset="0"/>
              <a:buChar char="–"/>
            </a:pPr>
            <a:r>
              <a:rPr lang="en-US" sz="1400" dirty="0">
                <a:latin typeface="Georgia" panose="02040502050405020303" pitchFamily="18" charset="0"/>
              </a:rPr>
              <a:t>Providing gifts of more than nominal value</a:t>
            </a:r>
          </a:p>
          <a:p>
            <a:endParaRPr lang="en-US" dirty="0"/>
          </a:p>
        </p:txBody>
      </p:sp>
      <p:sp>
        <p:nvSpPr>
          <p:cNvPr id="3" name="Title 2"/>
          <p:cNvSpPr>
            <a:spLocks noGrp="1"/>
          </p:cNvSpPr>
          <p:nvPr>
            <p:ph type="title"/>
          </p:nvPr>
        </p:nvSpPr>
        <p:spPr/>
        <p:txBody>
          <a:bodyPr/>
          <a:lstStyle/>
          <a:p>
            <a:r>
              <a:rPr lang="en-US" dirty="0"/>
              <a:t>Inducements to Patients</a:t>
            </a:r>
          </a:p>
        </p:txBody>
      </p:sp>
      <p:sp>
        <p:nvSpPr>
          <p:cNvPr id="4" name="Slide Number Placeholder 3"/>
          <p:cNvSpPr>
            <a:spLocks noGrp="1"/>
          </p:cNvSpPr>
          <p:nvPr>
            <p:ph type="sldNum" sz="quarter" idx="4"/>
          </p:nvPr>
        </p:nvSpPr>
        <p:spPr/>
        <p:txBody>
          <a:bodyPr/>
          <a:lstStyle/>
          <a:p>
            <a:fld id="{8A16B8CB-D56F-2744-807F-154426EF1DF6}" type="slidenum">
              <a:rPr lang="en-US" smtClean="0"/>
              <a:pPr/>
              <a:t>6</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94536" y="3878812"/>
            <a:ext cx="2961503" cy="1703173"/>
          </a:xfrm>
          <a:prstGeom prst="rect">
            <a:avLst/>
          </a:prstGeom>
          <a:ln>
            <a:noFill/>
          </a:ln>
          <a:effectLst>
            <a:outerShdw blurRad="292100" dist="139700" dir="2700000" algn="tl" rotWithShape="0">
              <a:srgbClr val="333333">
                <a:alpha val="65000"/>
              </a:srgbClr>
            </a:outerShdw>
          </a:effectLst>
        </p:spPr>
      </p:pic>
      <p:sp>
        <p:nvSpPr>
          <p:cNvPr id="6" name="Content Placeholder 8"/>
          <p:cNvSpPr txBox="1">
            <a:spLocks/>
          </p:cNvSpPr>
          <p:nvPr/>
        </p:nvSpPr>
        <p:spPr>
          <a:xfrm>
            <a:off x="7630159" y="1257641"/>
            <a:ext cx="3554307" cy="4440058"/>
          </a:xfrm>
          <a:prstGeom prst="rect">
            <a:avLst/>
          </a:prstGeom>
          <a:solidFill>
            <a:schemeClr val="bg1">
              <a:lumMod val="95000"/>
            </a:schemeClr>
          </a:solidFill>
          <a:ln w="44450" cmpd="dbl">
            <a:solidFill>
              <a:schemeClr val="tx1"/>
            </a:solidFill>
            <a:prstDash val="solid"/>
          </a:ln>
          <a:effectLst>
            <a:softEdge rad="0"/>
          </a:effectLst>
        </p:spPr>
        <p:txBody>
          <a:bodyPr>
            <a:normAutofit lnSpcReduction="10000"/>
          </a:bodyPr>
          <a:lstStyle>
            <a:lvl1pPr marL="0" indent="0" algn="l" defTabSz="914377" rtl="0" eaLnBrk="1" latinLnBrk="0" hangingPunct="1">
              <a:lnSpc>
                <a:spcPct val="90000"/>
              </a:lnSpc>
              <a:spcBef>
                <a:spcPts val="1000"/>
              </a:spcBef>
              <a:buFontTx/>
              <a:buNone/>
              <a:defRPr sz="4000" b="0" i="0" kern="1200" cap="none" baseline="0">
                <a:solidFill>
                  <a:schemeClr val="bg1">
                    <a:lumMod val="75000"/>
                  </a:schemeClr>
                </a:solidFill>
                <a:latin typeface="Georgia" panose="02040502050405020303" pitchFamily="18" charset="0"/>
                <a:ea typeface="+mn-ea"/>
                <a:cs typeface="+mn-cs"/>
              </a:defRPr>
            </a:lvl1pPr>
            <a:lvl2pPr marL="457189" indent="0" algn="ctr" defTabSz="914377" rtl="0" eaLnBrk="1" latinLnBrk="0" hangingPunct="1">
              <a:lnSpc>
                <a:spcPct val="90000"/>
              </a:lnSpc>
              <a:spcBef>
                <a:spcPts val="500"/>
              </a:spcBef>
              <a:buFontTx/>
              <a:buNone/>
              <a:defRPr sz="2400" kern="1200">
                <a:solidFill>
                  <a:schemeClr val="bg2"/>
                </a:solidFill>
                <a:latin typeface="+mn-lt"/>
                <a:ea typeface="+mn-ea"/>
                <a:cs typeface="+mn-cs"/>
              </a:defRPr>
            </a:lvl2pPr>
            <a:lvl3pPr marL="914377" indent="0" algn="ctr" defTabSz="914377" rtl="0" eaLnBrk="1" latinLnBrk="0" hangingPunct="1">
              <a:lnSpc>
                <a:spcPct val="90000"/>
              </a:lnSpc>
              <a:spcBef>
                <a:spcPts val="500"/>
              </a:spcBef>
              <a:buFontTx/>
              <a:buNone/>
              <a:defRPr sz="2000" kern="1200">
                <a:solidFill>
                  <a:schemeClr val="bg2"/>
                </a:solidFill>
                <a:latin typeface="+mn-lt"/>
                <a:ea typeface="+mn-ea"/>
                <a:cs typeface="+mn-cs"/>
              </a:defRPr>
            </a:lvl3pPr>
            <a:lvl4pPr marL="1371566" indent="0" algn="ctr" defTabSz="914377" rtl="0" eaLnBrk="1" latinLnBrk="0" hangingPunct="1">
              <a:lnSpc>
                <a:spcPct val="90000"/>
              </a:lnSpc>
              <a:spcBef>
                <a:spcPts val="500"/>
              </a:spcBef>
              <a:buFontTx/>
              <a:buNone/>
              <a:defRPr sz="1800" kern="1200">
                <a:solidFill>
                  <a:schemeClr val="bg2"/>
                </a:solidFill>
                <a:latin typeface="+mn-lt"/>
                <a:ea typeface="+mn-ea"/>
                <a:cs typeface="+mn-cs"/>
              </a:defRPr>
            </a:lvl4pPr>
            <a:lvl5pPr marL="1828754" indent="0" algn="ctr" defTabSz="914377" rtl="0" eaLnBrk="1" latinLnBrk="0" hangingPunct="1">
              <a:lnSpc>
                <a:spcPct val="90000"/>
              </a:lnSpc>
              <a:spcBef>
                <a:spcPts val="500"/>
              </a:spcBef>
              <a:buFontTx/>
              <a:buNone/>
              <a:defRPr sz="1800"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US" sz="1400" b="1" i="1" dirty="0">
                <a:solidFill>
                  <a:srgbClr val="002060"/>
                </a:solidFill>
              </a:rPr>
              <a:t>So how does this apply to team member’s everyday work?</a:t>
            </a:r>
          </a:p>
          <a:p>
            <a:pPr algn="just"/>
            <a:endParaRPr lang="en-US" sz="1400" i="1" dirty="0">
              <a:solidFill>
                <a:schemeClr val="tx1"/>
              </a:solidFill>
            </a:endParaRPr>
          </a:p>
          <a:p>
            <a:pPr algn="just">
              <a:lnSpc>
                <a:spcPct val="100000"/>
              </a:lnSpc>
              <a:spcBef>
                <a:spcPts val="0"/>
              </a:spcBef>
            </a:pPr>
            <a:r>
              <a:rPr lang="en-US" sz="1200" dirty="0">
                <a:solidFill>
                  <a:schemeClr val="tx1"/>
                </a:solidFill>
              </a:rPr>
              <a:t>Neither KD nor team members are permitted to give or receive cash, either individually or  collectively, to patients or families</a:t>
            </a:r>
          </a:p>
          <a:p>
            <a:pPr algn="just">
              <a:lnSpc>
                <a:spcPct val="100000"/>
              </a:lnSpc>
              <a:spcBef>
                <a:spcPts val="0"/>
              </a:spcBef>
            </a:pPr>
            <a:endParaRPr lang="en-US" sz="1200" dirty="0">
              <a:solidFill>
                <a:schemeClr val="tx1"/>
              </a:solidFill>
            </a:endParaRPr>
          </a:p>
          <a:p>
            <a:pPr algn="just">
              <a:lnSpc>
                <a:spcPct val="100000"/>
              </a:lnSpc>
              <a:spcBef>
                <a:spcPts val="0"/>
              </a:spcBef>
            </a:pPr>
            <a:r>
              <a:rPr lang="en-US" sz="1200" dirty="0">
                <a:solidFill>
                  <a:schemeClr val="tx1"/>
                </a:solidFill>
              </a:rPr>
              <a:t>Social work team can access resources to assist patients in some circumstances</a:t>
            </a:r>
          </a:p>
          <a:p>
            <a:pPr algn="just">
              <a:lnSpc>
                <a:spcPct val="100000"/>
              </a:lnSpc>
              <a:spcBef>
                <a:spcPts val="0"/>
              </a:spcBef>
            </a:pPr>
            <a:endParaRPr lang="en-US" sz="1200" dirty="0">
              <a:solidFill>
                <a:schemeClr val="tx1"/>
              </a:solidFill>
            </a:endParaRPr>
          </a:p>
          <a:p>
            <a:pPr algn="just">
              <a:lnSpc>
                <a:spcPct val="100000"/>
              </a:lnSpc>
              <a:spcBef>
                <a:spcPts val="0"/>
              </a:spcBef>
            </a:pPr>
            <a:r>
              <a:rPr lang="en-US" sz="1200" dirty="0">
                <a:solidFill>
                  <a:schemeClr val="tx1"/>
                </a:solidFill>
              </a:rPr>
              <a:t>As part of service recovery, and occasionally through grant funding, KD provides small amenities and/or gas cards to patients/families</a:t>
            </a:r>
          </a:p>
          <a:p>
            <a:pPr algn="just">
              <a:lnSpc>
                <a:spcPct val="100000"/>
              </a:lnSpc>
              <a:spcBef>
                <a:spcPts val="0"/>
              </a:spcBef>
            </a:pPr>
            <a:endParaRPr lang="en-US" sz="1200" dirty="0">
              <a:solidFill>
                <a:schemeClr val="tx1"/>
              </a:solidFill>
            </a:endParaRPr>
          </a:p>
          <a:p>
            <a:pPr algn="just">
              <a:lnSpc>
                <a:spcPct val="100000"/>
              </a:lnSpc>
              <a:spcBef>
                <a:spcPts val="0"/>
              </a:spcBef>
            </a:pPr>
            <a:r>
              <a:rPr lang="en-US" sz="1200" dirty="0">
                <a:solidFill>
                  <a:schemeClr val="tx1"/>
                </a:solidFill>
              </a:rPr>
              <a:t>Gifts to patients/families are limited to a retail value of no more than $15 individually, and no more than $75 annually per patient</a:t>
            </a:r>
          </a:p>
          <a:p>
            <a:pPr algn="just">
              <a:lnSpc>
                <a:spcPct val="100000"/>
              </a:lnSpc>
              <a:spcBef>
                <a:spcPts val="0"/>
              </a:spcBef>
            </a:pPr>
            <a:endParaRPr lang="en-US" sz="1200" dirty="0">
              <a:solidFill>
                <a:schemeClr val="tx1"/>
              </a:solidFill>
            </a:endParaRPr>
          </a:p>
          <a:p>
            <a:pPr algn="just">
              <a:lnSpc>
                <a:spcPct val="100000"/>
              </a:lnSpc>
              <a:spcBef>
                <a:spcPts val="0"/>
              </a:spcBef>
            </a:pPr>
            <a:r>
              <a:rPr lang="en-US" sz="1200" dirty="0">
                <a:solidFill>
                  <a:schemeClr val="tx1"/>
                </a:solidFill>
              </a:rPr>
              <a:t>Patient representative team tracks items provided to patients and families</a:t>
            </a:r>
          </a:p>
          <a:p>
            <a:pPr algn="just">
              <a:lnSpc>
                <a:spcPct val="100000"/>
              </a:lnSpc>
              <a:spcBef>
                <a:spcPts val="0"/>
              </a:spcBef>
            </a:pPr>
            <a:endParaRPr lang="en-US" sz="1200" dirty="0">
              <a:solidFill>
                <a:schemeClr val="tx1"/>
              </a:solidFill>
            </a:endParaRPr>
          </a:p>
          <a:p>
            <a:pPr algn="just">
              <a:lnSpc>
                <a:spcPct val="100000"/>
              </a:lnSpc>
              <a:spcBef>
                <a:spcPts val="0"/>
              </a:spcBef>
            </a:pPr>
            <a:r>
              <a:rPr lang="en-US" sz="1200" dirty="0">
                <a:solidFill>
                  <a:schemeClr val="tx1"/>
                </a:solidFill>
              </a:rPr>
              <a:t>If you perform service recovery to a patient, please make your manager or supervisor aware for tracking purposes </a:t>
            </a:r>
          </a:p>
        </p:txBody>
      </p:sp>
    </p:spTree>
    <p:extLst>
      <p:ext uri="{BB962C8B-B14F-4D97-AF65-F5344CB8AC3E}">
        <p14:creationId xmlns:p14="http://schemas.microsoft.com/office/powerpoint/2010/main" val="10714776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00000"/>
              </a:lnSpc>
            </a:pPr>
            <a:r>
              <a:rPr lang="en-US" dirty="0"/>
              <a:t>The False Claims Act provides for civil liability for individuals and organizations that knowingly submit, or cause the submission of, false claims to the Federal Government. </a:t>
            </a:r>
          </a:p>
          <a:p>
            <a:pPr>
              <a:lnSpc>
                <a:spcPct val="100000"/>
              </a:lnSpc>
            </a:pPr>
            <a:r>
              <a:rPr lang="en-US" dirty="0"/>
              <a:t>Examples include, but are not limited to, claims for services that:</a:t>
            </a:r>
          </a:p>
          <a:p>
            <a:pPr lvl="1">
              <a:lnSpc>
                <a:spcPct val="100000"/>
              </a:lnSpc>
            </a:pPr>
            <a:r>
              <a:rPr lang="en-US" sz="2400" dirty="0">
                <a:latin typeface="Georgia" panose="02040502050405020303" pitchFamily="18" charset="0"/>
              </a:rPr>
              <a:t>Have not been provided;</a:t>
            </a:r>
          </a:p>
          <a:p>
            <a:pPr lvl="1">
              <a:lnSpc>
                <a:spcPct val="100000"/>
              </a:lnSpc>
            </a:pPr>
            <a:r>
              <a:rPr lang="en-US" sz="2400" dirty="0">
                <a:latin typeface="Georgia" panose="02040502050405020303" pitchFamily="18" charset="0"/>
              </a:rPr>
              <a:t>Are not supported by documentation </a:t>
            </a:r>
            <a:br>
              <a:rPr lang="en-US" sz="2400" dirty="0">
                <a:latin typeface="Georgia" panose="02040502050405020303" pitchFamily="18" charset="0"/>
              </a:rPr>
            </a:br>
            <a:r>
              <a:rPr lang="en-US" sz="2400" dirty="0">
                <a:latin typeface="Georgia" panose="02040502050405020303" pitchFamily="18" charset="0"/>
              </a:rPr>
              <a:t>in the patient’s medical record;</a:t>
            </a:r>
          </a:p>
          <a:p>
            <a:pPr lvl="1">
              <a:lnSpc>
                <a:spcPct val="100000"/>
              </a:lnSpc>
            </a:pPr>
            <a:r>
              <a:rPr lang="en-US" sz="2400" dirty="0">
                <a:latin typeface="Georgia" panose="02040502050405020303" pitchFamily="18" charset="0"/>
              </a:rPr>
              <a:t>Are paid or being paid by another </a:t>
            </a:r>
            <a:br>
              <a:rPr lang="en-US" sz="2400" dirty="0">
                <a:latin typeface="Georgia" panose="02040502050405020303" pitchFamily="18" charset="0"/>
              </a:rPr>
            </a:br>
            <a:r>
              <a:rPr lang="en-US" sz="2400" dirty="0">
                <a:latin typeface="Georgia" panose="02040502050405020303" pitchFamily="18" charset="0"/>
              </a:rPr>
              <a:t>claim; or</a:t>
            </a:r>
          </a:p>
          <a:p>
            <a:pPr lvl="1">
              <a:lnSpc>
                <a:spcPct val="100000"/>
              </a:lnSpc>
            </a:pPr>
            <a:r>
              <a:rPr lang="en-US" sz="2400" dirty="0">
                <a:latin typeface="Georgia" panose="02040502050405020303" pitchFamily="18" charset="0"/>
              </a:rPr>
              <a:t>Are incorrectly coded</a:t>
            </a:r>
          </a:p>
          <a:p>
            <a:endParaRPr lang="en-US" dirty="0"/>
          </a:p>
        </p:txBody>
      </p:sp>
      <p:sp>
        <p:nvSpPr>
          <p:cNvPr id="3" name="Title 2"/>
          <p:cNvSpPr>
            <a:spLocks noGrp="1"/>
          </p:cNvSpPr>
          <p:nvPr>
            <p:ph type="title"/>
          </p:nvPr>
        </p:nvSpPr>
        <p:spPr/>
        <p:txBody>
          <a:bodyPr/>
          <a:lstStyle/>
          <a:p>
            <a:r>
              <a:rPr lang="en-US" dirty="0"/>
              <a:t>Federal False Claims Act</a:t>
            </a:r>
          </a:p>
        </p:txBody>
      </p:sp>
      <p:sp>
        <p:nvSpPr>
          <p:cNvPr id="4" name="Slide Number Placeholder 3"/>
          <p:cNvSpPr>
            <a:spLocks noGrp="1"/>
          </p:cNvSpPr>
          <p:nvPr>
            <p:ph type="sldNum" sz="quarter" idx="4"/>
          </p:nvPr>
        </p:nvSpPr>
        <p:spPr/>
        <p:txBody>
          <a:bodyPr/>
          <a:lstStyle/>
          <a:p>
            <a:fld id="{8A16B8CB-D56F-2744-807F-154426EF1DF6}" type="slidenum">
              <a:rPr lang="en-US" smtClean="0"/>
              <a:pPr/>
              <a:t>7</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8623" y="3562624"/>
            <a:ext cx="3373425" cy="20551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5455552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03360" y="1964267"/>
            <a:ext cx="5104263" cy="3685904"/>
          </a:xfrm>
        </p:spPr>
        <p:txBody>
          <a:bodyPr>
            <a:normAutofit/>
          </a:bodyPr>
          <a:lstStyle/>
          <a:p>
            <a:pPr marL="342900" indent="-342900">
              <a:lnSpc>
                <a:spcPct val="100000"/>
              </a:lnSpc>
              <a:buFont typeface="Arial" panose="020B0604020202020204" pitchFamily="34" charset="0"/>
              <a:buChar char="•"/>
            </a:pPr>
            <a:r>
              <a:rPr lang="en-US" sz="1800" dirty="0"/>
              <a:t>Misrepresentation of the type or level of service provided;</a:t>
            </a:r>
          </a:p>
          <a:p>
            <a:pPr marL="342900" indent="-342900">
              <a:lnSpc>
                <a:spcPct val="100000"/>
              </a:lnSpc>
              <a:buFont typeface="Arial" panose="020B0604020202020204" pitchFamily="34" charset="0"/>
              <a:buChar char="•"/>
            </a:pPr>
            <a:r>
              <a:rPr lang="en-US" sz="1800" dirty="0"/>
              <a:t>Misrepresentation of the individual rendering service;</a:t>
            </a:r>
          </a:p>
          <a:p>
            <a:pPr marL="342900" indent="-342900">
              <a:lnSpc>
                <a:spcPct val="100000"/>
              </a:lnSpc>
              <a:buFont typeface="Arial" panose="020B0604020202020204" pitchFamily="34" charset="0"/>
              <a:buChar char="•"/>
            </a:pPr>
            <a:r>
              <a:rPr lang="en-US" sz="1800" dirty="0"/>
              <a:t>Billing for items and services that have not been rendered;</a:t>
            </a:r>
          </a:p>
          <a:p>
            <a:pPr marL="342900" indent="-342900">
              <a:lnSpc>
                <a:spcPct val="100000"/>
              </a:lnSpc>
              <a:buFont typeface="Arial" panose="020B0604020202020204" pitchFamily="34" charset="0"/>
              <a:buChar char="•"/>
            </a:pPr>
            <a:r>
              <a:rPr lang="en-US" sz="1800" dirty="0"/>
              <a:t>Billing for services that have not been properly and timely documented;</a:t>
            </a:r>
          </a:p>
          <a:p>
            <a:pPr marL="342900" indent="-342900">
              <a:lnSpc>
                <a:spcPct val="100000"/>
              </a:lnSpc>
              <a:buFont typeface="Arial" panose="020B0604020202020204" pitchFamily="34" charset="0"/>
              <a:buChar char="•"/>
            </a:pPr>
            <a:r>
              <a:rPr lang="en-US" sz="1800" dirty="0"/>
              <a:t>Billing for items and services that are not medically necessary;</a:t>
            </a:r>
          </a:p>
        </p:txBody>
      </p:sp>
      <p:sp>
        <p:nvSpPr>
          <p:cNvPr id="3" name="Content Placeholder 2"/>
          <p:cNvSpPr>
            <a:spLocks noGrp="1"/>
          </p:cNvSpPr>
          <p:nvPr>
            <p:ph sz="half" idx="2"/>
          </p:nvPr>
        </p:nvSpPr>
        <p:spPr>
          <a:xfrm>
            <a:off x="6537278" y="1964266"/>
            <a:ext cx="5213897" cy="3685905"/>
          </a:xfrm>
        </p:spPr>
        <p:txBody>
          <a:bodyPr>
            <a:normAutofit/>
          </a:bodyPr>
          <a:lstStyle/>
          <a:p>
            <a:pPr marL="342900" indent="-342900">
              <a:lnSpc>
                <a:spcPct val="100000"/>
              </a:lnSpc>
              <a:buFont typeface="Arial" panose="020B0604020202020204" pitchFamily="34" charset="0"/>
              <a:buChar char="•"/>
            </a:pPr>
            <a:r>
              <a:rPr lang="en-US" sz="1800" dirty="0"/>
              <a:t>Seeking payment or reimbursement for services rendered for procedures that are integral to other procedures performed on the same date of service (unbundling);</a:t>
            </a:r>
          </a:p>
          <a:p>
            <a:pPr marL="342900" indent="-342900">
              <a:lnSpc>
                <a:spcPct val="100000"/>
              </a:lnSpc>
              <a:buFont typeface="Arial" panose="020B0604020202020204" pitchFamily="34" charset="0"/>
              <a:buChar char="•"/>
            </a:pPr>
            <a:r>
              <a:rPr lang="en-US" sz="1800" dirty="0"/>
              <a:t>Seeking increased payment or reimbursement for services that are correctly billed at a lower rate (up-coding);</a:t>
            </a:r>
          </a:p>
          <a:p>
            <a:pPr marL="342900" indent="-342900">
              <a:lnSpc>
                <a:spcPct val="100000"/>
              </a:lnSpc>
              <a:buFont typeface="Arial" panose="020B0604020202020204" pitchFamily="34" charset="0"/>
              <a:buChar char="•"/>
            </a:pPr>
            <a:r>
              <a:rPr lang="en-US" sz="1800" dirty="0"/>
              <a:t>Misusing codes on a claim; and</a:t>
            </a:r>
          </a:p>
          <a:p>
            <a:pPr marL="342900" indent="-342900">
              <a:lnSpc>
                <a:spcPct val="100000"/>
              </a:lnSpc>
              <a:buFont typeface="Arial" panose="020B0604020202020204" pitchFamily="34" charset="0"/>
              <a:buChar char="•"/>
            </a:pPr>
            <a:r>
              <a:rPr lang="en-US" sz="1800" dirty="0"/>
              <a:t>Charging excessively for services or supplies.</a:t>
            </a:r>
          </a:p>
          <a:p>
            <a:endParaRPr lang="en-US" sz="1800" dirty="0"/>
          </a:p>
        </p:txBody>
      </p:sp>
      <p:sp>
        <p:nvSpPr>
          <p:cNvPr id="4" name="Title 3"/>
          <p:cNvSpPr>
            <a:spLocks noGrp="1"/>
          </p:cNvSpPr>
          <p:nvPr>
            <p:ph type="title"/>
          </p:nvPr>
        </p:nvSpPr>
        <p:spPr/>
        <p:txBody>
          <a:bodyPr/>
          <a:lstStyle/>
          <a:p>
            <a:r>
              <a:rPr lang="en-US" dirty="0"/>
              <a:t>Fraud, Waste, and Abuse</a:t>
            </a:r>
          </a:p>
        </p:txBody>
      </p:sp>
      <p:sp>
        <p:nvSpPr>
          <p:cNvPr id="5" name="Slide Number Placeholder 4"/>
          <p:cNvSpPr>
            <a:spLocks noGrp="1"/>
          </p:cNvSpPr>
          <p:nvPr>
            <p:ph type="sldNum" sz="quarter" idx="4"/>
          </p:nvPr>
        </p:nvSpPr>
        <p:spPr/>
        <p:txBody>
          <a:bodyPr/>
          <a:lstStyle/>
          <a:p>
            <a:fld id="{8A16B8CB-D56F-2744-807F-154426EF1DF6}" type="slidenum">
              <a:rPr lang="en-US" smtClean="0"/>
              <a:pPr/>
              <a:t>8</a:t>
            </a:fld>
            <a:endParaRPr lang="en-US" dirty="0"/>
          </a:p>
        </p:txBody>
      </p:sp>
      <p:sp>
        <p:nvSpPr>
          <p:cNvPr id="6" name="Rectangle 5"/>
          <p:cNvSpPr/>
          <p:nvPr/>
        </p:nvSpPr>
        <p:spPr>
          <a:xfrm>
            <a:off x="1201000" y="1107953"/>
            <a:ext cx="8551333" cy="646331"/>
          </a:xfrm>
          <a:prstGeom prst="rect">
            <a:avLst/>
          </a:prstGeom>
        </p:spPr>
        <p:txBody>
          <a:bodyPr wrap="square">
            <a:spAutoFit/>
          </a:bodyPr>
          <a:lstStyle/>
          <a:p>
            <a:r>
              <a:rPr lang="en-US" dirty="0">
                <a:latin typeface="Georgia" panose="02040502050405020303" pitchFamily="18" charset="0"/>
              </a:rPr>
              <a:t>King’s Daughters is committed to preventing, detecting, reporting, and correcting fraud, waste, and abuse.  Examples of fraud, waste, and abuse include:</a:t>
            </a:r>
          </a:p>
        </p:txBody>
      </p:sp>
    </p:spTree>
    <p:extLst>
      <p:ext uri="{BB962C8B-B14F-4D97-AF65-F5344CB8AC3E}">
        <p14:creationId xmlns:p14="http://schemas.microsoft.com/office/powerpoint/2010/main" val="163923004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6419" y="1420758"/>
            <a:ext cx="5779448" cy="4110250"/>
          </a:xfrm>
        </p:spPr>
        <p:txBody>
          <a:bodyPr>
            <a:normAutofit lnSpcReduction="10000"/>
          </a:bodyPr>
          <a:lstStyle/>
          <a:p>
            <a:pPr algn="just">
              <a:lnSpc>
                <a:spcPct val="110000"/>
              </a:lnSpc>
            </a:pPr>
            <a:r>
              <a:rPr lang="en-US" sz="1600" b="1" u="sng" dirty="0"/>
              <a:t>Stark Law</a:t>
            </a:r>
            <a:r>
              <a:rPr lang="en-US" sz="1600" dirty="0"/>
              <a:t> (also known as Physician Self-Referral Law) prohibits physicians from referring Medicare or Medicaid patients to receive “designated health services” from an entity with which the physician or an immediate family member has a financial relationship.</a:t>
            </a:r>
          </a:p>
          <a:p>
            <a:pPr algn="just">
              <a:lnSpc>
                <a:spcPct val="110000"/>
              </a:lnSpc>
            </a:pPr>
            <a:r>
              <a:rPr lang="en-US" sz="1600" dirty="0">
                <a:cs typeface="Arial" panose="020B0604020202020204" pitchFamily="34" charset="0"/>
              </a:rPr>
              <a:t>Some examples of designated health services include:  clinical laboratory services; therapy services; durable medical equipment; home health services; inpatient and outpatient hospital services. </a:t>
            </a:r>
          </a:p>
          <a:p>
            <a:pPr>
              <a:lnSpc>
                <a:spcPct val="110000"/>
              </a:lnSpc>
            </a:pPr>
            <a:endParaRPr lang="en-US" sz="1700" b="1" u="sng" dirty="0"/>
          </a:p>
          <a:p>
            <a:pPr algn="just">
              <a:lnSpc>
                <a:spcPct val="110000"/>
              </a:lnSpc>
            </a:pPr>
            <a:r>
              <a:rPr lang="en-US" sz="1600" b="1" u="sng" dirty="0"/>
              <a:t>Anti-Kickback Statue</a:t>
            </a:r>
            <a:r>
              <a:rPr lang="en-US" sz="1600" b="1" dirty="0"/>
              <a:t> </a:t>
            </a:r>
            <a:r>
              <a:rPr lang="en-US" sz="1600" dirty="0"/>
              <a:t>prohibits receiving or offering to exchange anything of value in an effort to induce or reward the referral of healthcare program business</a:t>
            </a:r>
          </a:p>
          <a:p>
            <a:pPr algn="just">
              <a:lnSpc>
                <a:spcPct val="110000"/>
              </a:lnSpc>
            </a:pPr>
            <a:r>
              <a:rPr lang="en-US" sz="1600" dirty="0">
                <a:cs typeface="Arial" panose="020B0604020202020204" pitchFamily="34" charset="0"/>
              </a:rPr>
              <a:t>Kickback examples can include:  gifts, bribes, overbilling. </a:t>
            </a:r>
          </a:p>
          <a:p>
            <a:endParaRPr lang="en-US" dirty="0"/>
          </a:p>
        </p:txBody>
      </p:sp>
      <p:sp>
        <p:nvSpPr>
          <p:cNvPr id="3" name="Title 2"/>
          <p:cNvSpPr>
            <a:spLocks noGrp="1"/>
          </p:cNvSpPr>
          <p:nvPr>
            <p:ph type="title"/>
          </p:nvPr>
        </p:nvSpPr>
        <p:spPr/>
        <p:txBody>
          <a:bodyPr/>
          <a:lstStyle/>
          <a:p>
            <a:r>
              <a:rPr lang="en-US" dirty="0"/>
              <a:t>Stark Law &amp; Anti-Kickback Statute</a:t>
            </a:r>
          </a:p>
        </p:txBody>
      </p:sp>
      <p:sp>
        <p:nvSpPr>
          <p:cNvPr id="4" name="Slide Number Placeholder 3"/>
          <p:cNvSpPr>
            <a:spLocks noGrp="1"/>
          </p:cNvSpPr>
          <p:nvPr>
            <p:ph type="sldNum" sz="quarter" idx="4"/>
          </p:nvPr>
        </p:nvSpPr>
        <p:spPr/>
        <p:txBody>
          <a:bodyPr/>
          <a:lstStyle/>
          <a:p>
            <a:fld id="{8A16B8CB-D56F-2744-807F-154426EF1DF6}" type="slidenum">
              <a:rPr lang="en-US" smtClean="0"/>
              <a:pPr/>
              <a:t>9</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12332" y="1817628"/>
            <a:ext cx="3255201" cy="33165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3507700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NIM_SPRITE_COUNT" val=" 17"/>
</p:tagLst>
</file>

<file path=ppt/theme/theme1.xml><?xml version="1.0" encoding="utf-8"?>
<a:theme xmlns:a="http://schemas.openxmlformats.org/drawingml/2006/main" name="Office Theme">
  <a:themeElements>
    <a:clrScheme name="UK Brand Color Set">
      <a:dk1>
        <a:srgbClr val="0033A0"/>
      </a:dk1>
      <a:lt1>
        <a:srgbClr val="FFFFFF"/>
      </a:lt1>
      <a:dk2>
        <a:srgbClr val="1B365D"/>
      </a:dk2>
      <a:lt2>
        <a:srgbClr val="DCDDDE"/>
      </a:lt2>
      <a:accent1>
        <a:srgbClr val="1E8AFF"/>
      </a:accent1>
      <a:accent2>
        <a:srgbClr val="FFA360"/>
      </a:accent2>
      <a:accent3>
        <a:srgbClr val="4CBCC0"/>
      </a:accent3>
      <a:accent4>
        <a:srgbClr val="FFC000"/>
      </a:accent4>
      <a:accent5>
        <a:srgbClr val="B1C9E8"/>
      </a:accent5>
      <a:accent6>
        <a:srgbClr val="D6D2C3"/>
      </a:accent6>
      <a:hlink>
        <a:srgbClr val="0C3AA7"/>
      </a:hlink>
      <a:folHlink>
        <a:srgbClr val="2247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KD PowerPoint template May 24 2023" id="{34E0B0DF-278A-6C4F-BF88-77C36ACFD356}" vid="{68DD0A02-351E-D149-B55D-7A2C086F1E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79329f3-e085-44ca-9fe9-ce9b69503074">
      <UserInfo>
        <DisplayName>Weinstein, Mike</DisplayName>
        <AccountId>15</AccountId>
        <AccountType/>
      </UserInfo>
      <UserInfo>
        <DisplayName>Attwater, Peter</DisplayName>
        <AccountId>14</AccountId>
        <AccountType/>
      </UserInfo>
      <UserInfo>
        <DisplayName>Thomsen, Charlie</DisplayName>
        <AccountId>9</AccountId>
        <AccountType/>
      </UserInfo>
      <UserInfo>
        <DisplayName>Chatterjee, Rohan</DisplayName>
        <AccountId>19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08390B7CE5484D8B33F44B3BAE6F5E" ma:contentTypeVersion="6" ma:contentTypeDescription="Create a new document." ma:contentTypeScope="" ma:versionID="8d6386b7edac111ddd0aefacd400f1ca">
  <xsd:schema xmlns:xsd="http://www.w3.org/2001/XMLSchema" xmlns:xs="http://www.w3.org/2001/XMLSchema" xmlns:p="http://schemas.microsoft.com/office/2006/metadata/properties" xmlns:ns2="08b928d0-19fa-46b9-8997-ccca01077177" xmlns:ns3="f79329f3-e085-44ca-9fe9-ce9b69503074" targetNamespace="http://schemas.microsoft.com/office/2006/metadata/properties" ma:root="true" ma:fieldsID="8c36c570bdde295a36aeff940cb9d73d" ns2:_="" ns3:_="">
    <xsd:import namespace="08b928d0-19fa-46b9-8997-ccca01077177"/>
    <xsd:import namespace="f79329f3-e085-44ca-9fe9-ce9b695030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928d0-19fa-46b9-8997-ccca01077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9329f3-e085-44ca-9fe9-ce9b695030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EF3B05-2F6F-47DC-AA49-3ADC273A6926}">
  <ds:schemaRefs>
    <ds:schemaRef ds:uri="http://schemas.microsoft.com/sharepoint/v3/contenttype/forms"/>
  </ds:schemaRefs>
</ds:datastoreItem>
</file>

<file path=customXml/itemProps2.xml><?xml version="1.0" encoding="utf-8"?>
<ds:datastoreItem xmlns:ds="http://schemas.openxmlformats.org/officeDocument/2006/customXml" ds:itemID="{E08BC9B1-AACC-461C-B243-91C4FA708103}">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8b928d0-19fa-46b9-8997-ccca01077177"/>
    <ds:schemaRef ds:uri="f79329f3-e085-44ca-9fe9-ce9b69503074"/>
    <ds:schemaRef ds:uri="http://www.w3.org/XML/1998/namespace"/>
  </ds:schemaRefs>
</ds:datastoreItem>
</file>

<file path=customXml/itemProps3.xml><?xml version="1.0" encoding="utf-8"?>
<ds:datastoreItem xmlns:ds="http://schemas.openxmlformats.org/officeDocument/2006/customXml" ds:itemID="{359842BB-8498-4FDA-AA5F-A3A362F70F17}">
  <ds:schemaRefs>
    <ds:schemaRef ds:uri="08b928d0-19fa-46b9-8997-ccca01077177"/>
    <ds:schemaRef ds:uri="f79329f3-e085-44ca-9fe9-ce9b695030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3879</TotalTime>
  <Words>6915</Words>
  <Application>Microsoft Macintosh PowerPoint</Application>
  <PresentationFormat>Widescreen</PresentationFormat>
  <Paragraphs>574</Paragraphs>
  <Slides>59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Avenir Next</vt:lpstr>
      <vt:lpstr>Calibri</vt:lpstr>
      <vt:lpstr>Georgia</vt:lpstr>
      <vt:lpstr>Helvetica</vt:lpstr>
      <vt:lpstr>Segoe UI Black</vt:lpstr>
      <vt:lpstr>Symbol</vt:lpstr>
      <vt:lpstr>Wingdings</vt:lpstr>
      <vt:lpstr>Office Theme</vt:lpstr>
      <vt:lpstr>Annual General Compliance Training</vt:lpstr>
      <vt:lpstr>King’s Daughters Commitment</vt:lpstr>
      <vt:lpstr>Seven Elements of the OIG Model Compliance Program</vt:lpstr>
      <vt:lpstr>PowerPoint Presentation</vt:lpstr>
      <vt:lpstr>How do I report suspected compliance violations?</vt:lpstr>
      <vt:lpstr>Inducements to Patients</vt:lpstr>
      <vt:lpstr>Federal False Claims Act</vt:lpstr>
      <vt:lpstr>Fraud, Waste, and Abuse</vt:lpstr>
      <vt:lpstr>Stark Law &amp; Anti-Kickback Statute</vt:lpstr>
      <vt:lpstr>How does King’s Daughters prevent violations of the  False Claims Act?</vt:lpstr>
      <vt:lpstr>Overpayments</vt:lpstr>
      <vt:lpstr>Overpayments</vt:lpstr>
      <vt:lpstr>Medical Necessity</vt:lpstr>
      <vt:lpstr>Preventing Overpayments</vt:lpstr>
      <vt:lpstr>National and Local Coverage Determinations</vt:lpstr>
      <vt:lpstr>Potential Consequences of Non-compliance</vt:lpstr>
      <vt:lpstr>EMTALA – Emergency Medical Treatment and Active Labor Act</vt:lpstr>
      <vt:lpstr>Notice of Privacy Practice</vt:lpstr>
      <vt:lpstr>Business Associates</vt:lpstr>
      <vt:lpstr>Protecting Patient Information</vt:lpstr>
      <vt:lpstr>Protected Health Information</vt:lpstr>
      <vt:lpstr>PHI Identifiers</vt:lpstr>
      <vt:lpstr>How can PHI be used?</vt:lpstr>
      <vt:lpstr>Patient Rights Under HIPAA</vt:lpstr>
      <vt:lpstr>Privacy Tips – Reasonable Safeguards (45 C.F.R. 164.530 (c) )</vt:lpstr>
      <vt:lpstr>Privacy Monitoring</vt:lpstr>
      <vt:lpstr>Examples of Inappropriate Access</vt:lpstr>
      <vt:lpstr>Social Media and Patient Privacy</vt:lpstr>
      <vt:lpstr>Social Media and Patient Privacy</vt:lpstr>
      <vt:lpstr>Private Groups and Messages are No Exception.</vt:lpstr>
      <vt:lpstr>THINK BEFORE YOU SPEAK, POST ONLINE, OR HIT SEND</vt:lpstr>
      <vt:lpstr>Examples of Breaches</vt:lpstr>
      <vt:lpstr>Why Report Privacy Concerns?</vt:lpstr>
      <vt:lpstr>HIPAA Security Rule</vt:lpstr>
      <vt:lpstr>KD Password Recommendations</vt:lpstr>
      <vt:lpstr>User Credentials</vt:lpstr>
      <vt:lpstr>Guide to Great Security Hygiene</vt:lpstr>
      <vt:lpstr>Duo Two-Factor Authentication</vt:lpstr>
      <vt:lpstr>What is Social Engineering?</vt:lpstr>
      <vt:lpstr>Social Engineering:  Impersonation</vt:lpstr>
      <vt:lpstr>Email Security &amp; Protection</vt:lpstr>
      <vt:lpstr>Secure Encrypted E-mail</vt:lpstr>
      <vt:lpstr>Phish Alert Button</vt:lpstr>
      <vt:lpstr>Phish Alert Button</vt:lpstr>
      <vt:lpstr>Things YOU can do to avoid data breaches</vt:lpstr>
      <vt:lpstr>IST Security Team</vt:lpstr>
      <vt:lpstr>Code of Conduct</vt:lpstr>
      <vt:lpstr>Code of Conduct</vt:lpstr>
      <vt:lpstr>Conflicts of Interest</vt:lpstr>
      <vt:lpstr>Gifts and Gratuities</vt:lpstr>
      <vt:lpstr>Gifts to Medical Staff and/or Immediate Family</vt:lpstr>
      <vt:lpstr>Nondiscrimination for Programs and Activities</vt:lpstr>
      <vt:lpstr>Workplace Sexual Harassment </vt:lpstr>
      <vt:lpstr>Conflict vs Bullying</vt:lpstr>
      <vt:lpstr>What to do</vt:lpstr>
      <vt:lpstr>Abuse</vt:lpstr>
      <vt:lpstr>How do I report suspected compliance violations?</vt:lpstr>
      <vt:lpstr>In Conclusion…</vt:lpstr>
      <vt:lpstr>Thank you for viewing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Dearing</dc:creator>
  <cp:lastModifiedBy>erin.boundskdmc@outlook.com</cp:lastModifiedBy>
  <cp:revision>100</cp:revision>
  <dcterms:created xsi:type="dcterms:W3CDTF">2023-05-24T19:27:04Z</dcterms:created>
  <dcterms:modified xsi:type="dcterms:W3CDTF">2024-11-15T13:35:51Z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0x010100D408390B7CE5484D8B33F44B3BAE6F5E</vt:lpwstr>
  </property>
  <property fmtid="{D5CDD505-2E9C-101B-9397-08002B2CF9AE}" pid="3" name="MSIP_Label_ea60d57e-af5b-4752-ac57-3e4f28ca11dc_Enabled">
    <vt:lpwstr>true</vt:lpwstr>
  </property>
  <property fmtid="{D5CDD505-2E9C-101B-9397-08002B2CF9AE}" pid="4" name="MSIP_Label_ea60d57e-af5b-4752-ac57-3e4f28ca11dc_SetDate">
    <vt:lpwstr>2021-05-10T15:18:19Z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34c50449-f044-4dd0-acf8-d40738b16dc4</vt:lpwstr>
  </property>
  <property fmtid="{D5CDD505-2E9C-101B-9397-08002B2CF9AE}" pid="9" name="MSIP_Label_ea60d57e-af5b-4752-ac57-3e4f28ca11dc_ContentBits">
    <vt:lpwstr>0</vt:lpwstr>
  </property>
</Properties>
</file>